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142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137929-1360-493F-8F0A-E259F3B98A3C}" type="datetimeFigureOut">
              <a:rPr lang="en-US" smtClean="0"/>
              <a:t>03/10/2017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4B9EC-F58F-4037-A709-5AA7E785D62A}" type="slidenum">
              <a:rPr lang="en-US" smtClean="0"/>
              <a:t>‹#›</a:t>
            </a:fld>
            <a:endParaRPr lang="en-US"/>
          </a:p>
        </p:txBody>
      </p:sp>
    </p:spTree>
    <p:extLst>
      <p:ext uri="{BB962C8B-B14F-4D97-AF65-F5344CB8AC3E}">
        <p14:creationId xmlns:p14="http://schemas.microsoft.com/office/powerpoint/2010/main" val="872990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137929-1360-493F-8F0A-E259F3B98A3C}" type="datetimeFigureOut">
              <a:rPr lang="en-US" smtClean="0"/>
              <a:t>03/10/2017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4B9EC-F58F-4037-A709-5AA7E785D62A}" type="slidenum">
              <a:rPr lang="en-US" smtClean="0"/>
              <a:t>‹#›</a:t>
            </a:fld>
            <a:endParaRPr lang="en-US"/>
          </a:p>
        </p:txBody>
      </p:sp>
    </p:spTree>
    <p:extLst>
      <p:ext uri="{BB962C8B-B14F-4D97-AF65-F5344CB8AC3E}">
        <p14:creationId xmlns:p14="http://schemas.microsoft.com/office/powerpoint/2010/main" val="3696672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137929-1360-493F-8F0A-E259F3B98A3C}" type="datetimeFigureOut">
              <a:rPr lang="en-US" smtClean="0"/>
              <a:t>03/10/2017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4B9EC-F58F-4037-A709-5AA7E785D62A}" type="slidenum">
              <a:rPr lang="en-US" smtClean="0"/>
              <a:t>‹#›</a:t>
            </a:fld>
            <a:endParaRPr lang="en-US"/>
          </a:p>
        </p:txBody>
      </p:sp>
    </p:spTree>
    <p:extLst>
      <p:ext uri="{BB962C8B-B14F-4D97-AF65-F5344CB8AC3E}">
        <p14:creationId xmlns:p14="http://schemas.microsoft.com/office/powerpoint/2010/main" val="67740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137929-1360-493F-8F0A-E259F3B98A3C}" type="datetimeFigureOut">
              <a:rPr lang="en-US" smtClean="0"/>
              <a:t>03/10/2017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4B9EC-F58F-4037-A709-5AA7E785D62A}" type="slidenum">
              <a:rPr lang="en-US" smtClean="0"/>
              <a:t>‹#›</a:t>
            </a:fld>
            <a:endParaRPr lang="en-US"/>
          </a:p>
        </p:txBody>
      </p:sp>
    </p:spTree>
    <p:extLst>
      <p:ext uri="{BB962C8B-B14F-4D97-AF65-F5344CB8AC3E}">
        <p14:creationId xmlns:p14="http://schemas.microsoft.com/office/powerpoint/2010/main" val="3931491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137929-1360-493F-8F0A-E259F3B98A3C}" type="datetimeFigureOut">
              <a:rPr lang="en-US" smtClean="0"/>
              <a:t>03/10/2017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4B9EC-F58F-4037-A709-5AA7E785D62A}" type="slidenum">
              <a:rPr lang="en-US" smtClean="0"/>
              <a:t>‹#›</a:t>
            </a:fld>
            <a:endParaRPr lang="en-US"/>
          </a:p>
        </p:txBody>
      </p:sp>
    </p:spTree>
    <p:extLst>
      <p:ext uri="{BB962C8B-B14F-4D97-AF65-F5344CB8AC3E}">
        <p14:creationId xmlns:p14="http://schemas.microsoft.com/office/powerpoint/2010/main" val="3955560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137929-1360-493F-8F0A-E259F3B98A3C}" type="datetimeFigureOut">
              <a:rPr lang="en-US" smtClean="0"/>
              <a:t>03/10/2017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34B9EC-F58F-4037-A709-5AA7E785D62A}" type="slidenum">
              <a:rPr lang="en-US" smtClean="0"/>
              <a:t>‹#›</a:t>
            </a:fld>
            <a:endParaRPr lang="en-US"/>
          </a:p>
        </p:txBody>
      </p:sp>
    </p:spTree>
    <p:extLst>
      <p:ext uri="{BB962C8B-B14F-4D97-AF65-F5344CB8AC3E}">
        <p14:creationId xmlns:p14="http://schemas.microsoft.com/office/powerpoint/2010/main" val="26163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137929-1360-493F-8F0A-E259F3B98A3C}" type="datetimeFigureOut">
              <a:rPr lang="en-US" smtClean="0"/>
              <a:t>03/10/2017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34B9EC-F58F-4037-A709-5AA7E785D62A}" type="slidenum">
              <a:rPr lang="en-US" smtClean="0"/>
              <a:t>‹#›</a:t>
            </a:fld>
            <a:endParaRPr lang="en-US"/>
          </a:p>
        </p:txBody>
      </p:sp>
    </p:spTree>
    <p:extLst>
      <p:ext uri="{BB962C8B-B14F-4D97-AF65-F5344CB8AC3E}">
        <p14:creationId xmlns:p14="http://schemas.microsoft.com/office/powerpoint/2010/main" val="2357261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137929-1360-493F-8F0A-E259F3B98A3C}" type="datetimeFigureOut">
              <a:rPr lang="en-US" smtClean="0"/>
              <a:t>03/10/2017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34B9EC-F58F-4037-A709-5AA7E785D62A}" type="slidenum">
              <a:rPr lang="en-US" smtClean="0"/>
              <a:t>‹#›</a:t>
            </a:fld>
            <a:endParaRPr lang="en-US"/>
          </a:p>
        </p:txBody>
      </p:sp>
    </p:spTree>
    <p:extLst>
      <p:ext uri="{BB962C8B-B14F-4D97-AF65-F5344CB8AC3E}">
        <p14:creationId xmlns:p14="http://schemas.microsoft.com/office/powerpoint/2010/main" val="2500746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137929-1360-493F-8F0A-E259F3B98A3C}" type="datetimeFigureOut">
              <a:rPr lang="en-US" smtClean="0"/>
              <a:t>03/10/2017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34B9EC-F58F-4037-A709-5AA7E785D62A}" type="slidenum">
              <a:rPr lang="en-US" smtClean="0"/>
              <a:t>‹#›</a:t>
            </a:fld>
            <a:endParaRPr lang="en-US"/>
          </a:p>
        </p:txBody>
      </p:sp>
    </p:spTree>
    <p:extLst>
      <p:ext uri="{BB962C8B-B14F-4D97-AF65-F5344CB8AC3E}">
        <p14:creationId xmlns:p14="http://schemas.microsoft.com/office/powerpoint/2010/main" val="811737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137929-1360-493F-8F0A-E259F3B98A3C}" type="datetimeFigureOut">
              <a:rPr lang="en-US" smtClean="0"/>
              <a:t>03/10/2017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34B9EC-F58F-4037-A709-5AA7E785D62A}" type="slidenum">
              <a:rPr lang="en-US" smtClean="0"/>
              <a:t>‹#›</a:t>
            </a:fld>
            <a:endParaRPr lang="en-US"/>
          </a:p>
        </p:txBody>
      </p:sp>
    </p:spTree>
    <p:extLst>
      <p:ext uri="{BB962C8B-B14F-4D97-AF65-F5344CB8AC3E}">
        <p14:creationId xmlns:p14="http://schemas.microsoft.com/office/powerpoint/2010/main" val="1916143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137929-1360-493F-8F0A-E259F3B98A3C}" type="datetimeFigureOut">
              <a:rPr lang="en-US" smtClean="0"/>
              <a:t>03/10/2017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34B9EC-F58F-4037-A709-5AA7E785D62A}" type="slidenum">
              <a:rPr lang="en-US" smtClean="0"/>
              <a:t>‹#›</a:t>
            </a:fld>
            <a:endParaRPr lang="en-US"/>
          </a:p>
        </p:txBody>
      </p:sp>
    </p:spTree>
    <p:extLst>
      <p:ext uri="{BB962C8B-B14F-4D97-AF65-F5344CB8AC3E}">
        <p14:creationId xmlns:p14="http://schemas.microsoft.com/office/powerpoint/2010/main" val="2458262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137929-1360-493F-8F0A-E259F3B98A3C}" type="datetimeFigureOut">
              <a:rPr lang="en-US" smtClean="0"/>
              <a:t>03/10/2017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34B9EC-F58F-4037-A709-5AA7E785D62A}" type="slidenum">
              <a:rPr lang="en-US" smtClean="0"/>
              <a:t>‹#›</a:t>
            </a:fld>
            <a:endParaRPr lang="en-US"/>
          </a:p>
        </p:txBody>
      </p:sp>
    </p:spTree>
    <p:extLst>
      <p:ext uri="{BB962C8B-B14F-4D97-AF65-F5344CB8AC3E}">
        <p14:creationId xmlns:p14="http://schemas.microsoft.com/office/powerpoint/2010/main" val="3395928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0953" y="838200"/>
            <a:ext cx="3623674" cy="4863353"/>
          </a:xfrm>
          <a:prstGeom prst="rect">
            <a:avLst/>
          </a:prstGeom>
        </p:spPr>
      </p:pic>
      <p:sp>
        <p:nvSpPr>
          <p:cNvPr id="5" name="TextBox 4"/>
          <p:cNvSpPr txBox="1"/>
          <p:nvPr/>
        </p:nvSpPr>
        <p:spPr>
          <a:xfrm>
            <a:off x="5029200" y="2057400"/>
            <a:ext cx="3429000" cy="1569660"/>
          </a:xfrm>
          <a:prstGeom prst="rect">
            <a:avLst/>
          </a:prstGeom>
          <a:noFill/>
        </p:spPr>
        <p:txBody>
          <a:bodyPr wrap="square" rtlCol="0">
            <a:spAutoFit/>
          </a:bodyPr>
          <a:lstStyle/>
          <a:p>
            <a:r>
              <a:rPr lang="en-US" sz="4800" dirty="0" smtClean="0">
                <a:solidFill>
                  <a:schemeClr val="bg1"/>
                </a:solidFill>
                <a:latin typeface="Arial" panose="020B0604020202020204" pitchFamily="34" charset="0"/>
                <a:cs typeface="Arial" panose="020B0604020202020204" pitchFamily="34" charset="0"/>
              </a:rPr>
              <a:t>Exhibition</a:t>
            </a:r>
          </a:p>
          <a:p>
            <a:r>
              <a:rPr lang="en-US" sz="4800" dirty="0" smtClean="0">
                <a:solidFill>
                  <a:schemeClr val="bg1"/>
                </a:solidFill>
                <a:latin typeface="Arial" panose="020B0604020202020204" pitchFamily="34" charset="0"/>
                <a:cs typeface="Arial" panose="020B0604020202020204" pitchFamily="34" charset="0"/>
              </a:rPr>
              <a:t>Preview</a:t>
            </a:r>
            <a:endParaRPr lang="en-US"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9475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75357"/>
            <a:ext cx="8229600" cy="6001643"/>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Mell was born in Phoenix and began drawing at an early age and was inspired by the </a:t>
            </a:r>
            <a:r>
              <a:rPr lang="en-US" sz="2400" dirty="0" smtClean="0">
                <a:solidFill>
                  <a:schemeClr val="bg1"/>
                </a:solidFill>
                <a:latin typeface="Arial" panose="020B0604020202020204" pitchFamily="34" charset="0"/>
                <a:cs typeface="Arial" panose="020B0604020202020204" pitchFamily="34" charset="0"/>
              </a:rPr>
              <a:t>automobiles </a:t>
            </a:r>
            <a:r>
              <a:rPr lang="en-US" sz="2400" dirty="0">
                <a:solidFill>
                  <a:schemeClr val="bg1"/>
                </a:solidFill>
                <a:latin typeface="Arial" panose="020B0604020202020204" pitchFamily="34" charset="0"/>
                <a:cs typeface="Arial" panose="020B0604020202020204" pitchFamily="34" charset="0"/>
              </a:rPr>
              <a:t>and futuristic designs of the late 1940s and 50s. After </a:t>
            </a:r>
            <a:r>
              <a:rPr lang="en-US" sz="2400" dirty="0" smtClean="0">
                <a:solidFill>
                  <a:schemeClr val="bg1"/>
                </a:solidFill>
                <a:latin typeface="Arial" panose="020B0604020202020204" pitchFamily="34" charset="0"/>
                <a:cs typeface="Arial" panose="020B0604020202020204" pitchFamily="34" charset="0"/>
              </a:rPr>
              <a:t>college he </a:t>
            </a:r>
            <a:r>
              <a:rPr lang="en-US" sz="2400" dirty="0">
                <a:solidFill>
                  <a:schemeClr val="bg1"/>
                </a:solidFill>
                <a:latin typeface="Arial" panose="020B0604020202020204" pitchFamily="34" charset="0"/>
                <a:cs typeface="Arial" panose="020B0604020202020204" pitchFamily="34" charset="0"/>
              </a:rPr>
              <a:t>went </a:t>
            </a:r>
            <a:r>
              <a:rPr lang="en-US" sz="2400" dirty="0" smtClean="0">
                <a:solidFill>
                  <a:schemeClr val="bg1"/>
                </a:solidFill>
                <a:latin typeface="Arial" panose="020B0604020202020204" pitchFamily="34" charset="0"/>
                <a:cs typeface="Arial" panose="020B0604020202020204" pitchFamily="34" charset="0"/>
              </a:rPr>
              <a:t>to </a:t>
            </a:r>
            <a:r>
              <a:rPr lang="en-US" sz="2400" dirty="0">
                <a:solidFill>
                  <a:schemeClr val="bg1"/>
                </a:solidFill>
                <a:latin typeface="Arial" panose="020B0604020202020204" pitchFamily="34" charset="0"/>
                <a:cs typeface="Arial" panose="020B0604020202020204" pitchFamily="34" charset="0"/>
              </a:rPr>
              <a:t>work at major advertising firms in New York City, but found that the work smothered his creativity. </a:t>
            </a:r>
            <a:r>
              <a:rPr lang="en-US" sz="2400" dirty="0" smtClean="0">
                <a:solidFill>
                  <a:schemeClr val="bg1"/>
                </a:solidFill>
                <a:latin typeface="Arial" panose="020B0604020202020204" pitchFamily="34" charset="0"/>
                <a:cs typeface="Arial" panose="020B0604020202020204" pitchFamily="34" charset="0"/>
              </a:rPr>
              <a:t>After </a:t>
            </a:r>
            <a:r>
              <a:rPr lang="en-US" sz="2400" dirty="0">
                <a:solidFill>
                  <a:schemeClr val="bg1"/>
                </a:solidFill>
                <a:latin typeface="Arial" panose="020B0604020202020204" pitchFamily="34" charset="0"/>
                <a:cs typeface="Arial" panose="020B0604020202020204" pitchFamily="34" charset="0"/>
              </a:rPr>
              <a:t>struggling with the fast-paced and high-stress lifestyle of New York City, Mell jumped at the opportunity to teach summer art classes on the Hopi Reservation at </a:t>
            </a:r>
            <a:r>
              <a:rPr lang="en-US" sz="2400" dirty="0" err="1">
                <a:solidFill>
                  <a:schemeClr val="bg1"/>
                </a:solidFill>
                <a:latin typeface="Arial" panose="020B0604020202020204" pitchFamily="34" charset="0"/>
                <a:cs typeface="Arial" panose="020B0604020202020204" pitchFamily="34" charset="0"/>
              </a:rPr>
              <a:t>Hotevilla</a:t>
            </a:r>
            <a:r>
              <a:rPr lang="en-US" sz="2400" dirty="0">
                <a:solidFill>
                  <a:schemeClr val="bg1"/>
                </a:solidFill>
                <a:latin typeface="Arial" panose="020B0604020202020204" pitchFamily="34" charset="0"/>
                <a:cs typeface="Arial" panose="020B0604020202020204" pitchFamily="34" charset="0"/>
              </a:rPr>
              <a:t>. Afterwards, he decided to return home to Arizona’s Sonoran desert. Today, Mell is well known for depicting the Southwest landscapes and culture in his own recognizable style. His paintings have been exhibited nationally and internationally and his work is in many private, museum and corporate collections, including Diane Keaton, Arnold </a:t>
            </a:r>
            <a:r>
              <a:rPr lang="en-US" sz="2400" dirty="0" smtClean="0">
                <a:solidFill>
                  <a:schemeClr val="bg1"/>
                </a:solidFill>
                <a:latin typeface="Arial" panose="020B0604020202020204" pitchFamily="34" charset="0"/>
                <a:cs typeface="Arial" panose="020B0604020202020204" pitchFamily="34" charset="0"/>
              </a:rPr>
              <a:t>Schwarzenegger and Phoenix </a:t>
            </a:r>
            <a:r>
              <a:rPr lang="en-US" sz="2400" dirty="0">
                <a:solidFill>
                  <a:schemeClr val="bg1"/>
                </a:solidFill>
                <a:latin typeface="Arial" panose="020B0604020202020204" pitchFamily="34" charset="0"/>
                <a:cs typeface="Arial" panose="020B0604020202020204" pitchFamily="34" charset="0"/>
              </a:rPr>
              <a:t>Art Museum, </a:t>
            </a:r>
            <a:r>
              <a:rPr lang="en-US" sz="2400" dirty="0" smtClean="0">
                <a:solidFill>
                  <a:schemeClr val="bg1"/>
                </a:solidFill>
                <a:latin typeface="Arial" panose="020B0604020202020204" pitchFamily="34" charset="0"/>
                <a:cs typeface="Arial" panose="020B0604020202020204" pitchFamily="34" charset="0"/>
              </a:rPr>
              <a:t>(</a:t>
            </a:r>
            <a:r>
              <a:rPr lang="en-US" sz="2400" dirty="0">
                <a:solidFill>
                  <a:schemeClr val="bg1"/>
                </a:solidFill>
                <a:latin typeface="Arial" panose="020B0604020202020204" pitchFamily="34" charset="0"/>
                <a:cs typeface="Arial" panose="020B0604020202020204" pitchFamily="34" charset="0"/>
              </a:rPr>
              <a:t>www.edmellgallery.com)</a:t>
            </a:r>
          </a:p>
          <a:p>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4571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3486" y="990600"/>
            <a:ext cx="4918918" cy="5257800"/>
          </a:xfrm>
          <a:prstGeom prst="rect">
            <a:avLst/>
          </a:prstGeom>
        </p:spPr>
      </p:pic>
      <p:sp>
        <p:nvSpPr>
          <p:cNvPr id="3" name="TextBox 2"/>
          <p:cNvSpPr txBox="1"/>
          <p:nvPr/>
        </p:nvSpPr>
        <p:spPr>
          <a:xfrm>
            <a:off x="3200400" y="314980"/>
            <a:ext cx="5444008" cy="523220"/>
          </a:xfrm>
          <a:prstGeom prst="rect">
            <a:avLst/>
          </a:prstGeom>
          <a:noFill/>
        </p:spPr>
        <p:txBody>
          <a:bodyPr wrap="square" rtlCol="0">
            <a:spAutoFit/>
          </a:bodyPr>
          <a:lstStyle/>
          <a:p>
            <a:pPr algn="r"/>
            <a:r>
              <a:rPr lang="en-US" sz="2800" dirty="0" smtClean="0">
                <a:solidFill>
                  <a:schemeClr val="bg1"/>
                </a:solidFill>
                <a:latin typeface="Arial" panose="020B0604020202020204" pitchFamily="34" charset="0"/>
                <a:cs typeface="Arial" panose="020B0604020202020204" pitchFamily="34" charset="0"/>
              </a:rPr>
              <a:t>Douglas Miles, San Carlos, AZ</a:t>
            </a:r>
            <a:endParaRPr lang="en-US" sz="28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6358408" y="3124200"/>
            <a:ext cx="2480792" cy="95410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Douglas Miles</a:t>
            </a:r>
            <a:br>
              <a:rPr lang="en-US" sz="1400" dirty="0">
                <a:solidFill>
                  <a:schemeClr val="bg1"/>
                </a:solidFill>
                <a:latin typeface="Arial" panose="020B0604020202020204" pitchFamily="34" charset="0"/>
                <a:cs typeface="Arial" panose="020B0604020202020204" pitchFamily="34" charset="0"/>
              </a:rPr>
            </a:br>
            <a:r>
              <a:rPr lang="en-US" sz="1400" i="1" dirty="0">
                <a:solidFill>
                  <a:schemeClr val="bg1"/>
                </a:solidFill>
                <a:latin typeface="Arial" panose="020B0604020202020204" pitchFamily="34" charset="0"/>
                <a:cs typeface="Arial" panose="020B0604020202020204" pitchFamily="34" charset="0"/>
              </a:rPr>
              <a:t>The Apache Declaration of </a:t>
            </a:r>
            <a:r>
              <a:rPr lang="en-US" sz="1400" i="1" dirty="0" smtClean="0">
                <a:solidFill>
                  <a:schemeClr val="bg1"/>
                </a:solidFill>
                <a:latin typeface="Arial" panose="020B0604020202020204" pitchFamily="34" charset="0"/>
                <a:cs typeface="Arial" panose="020B0604020202020204" pitchFamily="34" charset="0"/>
              </a:rPr>
              <a:t>Independence, 2017</a:t>
            </a:r>
            <a:r>
              <a:rPr lang="en-US" sz="1400" dirty="0">
                <a:solidFill>
                  <a:schemeClr val="bg1"/>
                </a:solidFill>
                <a:latin typeface="Arial" panose="020B0604020202020204" pitchFamily="34" charset="0"/>
                <a:cs typeface="Arial" panose="020B0604020202020204" pitchFamily="34" charset="0"/>
              </a:rPr>
              <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mixed media on canvas</a:t>
            </a:r>
          </a:p>
        </p:txBody>
      </p:sp>
    </p:spTree>
    <p:extLst>
      <p:ext uri="{BB962C8B-B14F-4D97-AF65-F5344CB8AC3E}">
        <p14:creationId xmlns:p14="http://schemas.microsoft.com/office/powerpoint/2010/main" val="4205879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7996518" cy="5632311"/>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Miles is a San Carlos Apache-</a:t>
            </a:r>
            <a:r>
              <a:rPr lang="en-US" sz="2400" dirty="0" err="1">
                <a:solidFill>
                  <a:schemeClr val="bg1"/>
                </a:solidFill>
                <a:latin typeface="Arial" panose="020B0604020202020204" pitchFamily="34" charset="0"/>
                <a:cs typeface="Arial" panose="020B0604020202020204" pitchFamily="34" charset="0"/>
              </a:rPr>
              <a:t>Akimel</a:t>
            </a:r>
            <a:r>
              <a:rPr lang="en-US" sz="2400" dirty="0">
                <a:solidFill>
                  <a:schemeClr val="bg1"/>
                </a:solidFill>
                <a:latin typeface="Arial" panose="020B0604020202020204" pitchFamily="34" charset="0"/>
                <a:cs typeface="Arial" panose="020B0604020202020204" pitchFamily="34" charset="0"/>
              </a:rPr>
              <a:t> O’odham painter, printmaker, muralist, film maker, </a:t>
            </a:r>
            <a:r>
              <a:rPr lang="en-US" sz="2400" dirty="0" smtClean="0">
                <a:solidFill>
                  <a:schemeClr val="bg1"/>
                </a:solidFill>
                <a:latin typeface="Arial" panose="020B0604020202020204" pitchFamily="34" charset="0"/>
                <a:cs typeface="Arial" panose="020B0604020202020204" pitchFamily="34" charset="0"/>
              </a:rPr>
              <a:t>photographer, entrepreneur </a:t>
            </a:r>
            <a:r>
              <a:rPr lang="en-US" sz="2400" dirty="0">
                <a:solidFill>
                  <a:schemeClr val="bg1"/>
                </a:solidFill>
                <a:latin typeface="Arial" panose="020B0604020202020204" pitchFamily="34" charset="0"/>
                <a:cs typeface="Arial" panose="020B0604020202020204" pitchFamily="34" charset="0"/>
              </a:rPr>
              <a:t>and activist. He is perhaps best known for founding Apache Skateboards. Today, Apache Skateboards is a company that has collaborated with national organizations like </a:t>
            </a:r>
            <a:r>
              <a:rPr lang="en-US" sz="2400" dirty="0" err="1">
                <a:solidFill>
                  <a:schemeClr val="bg1"/>
                </a:solidFill>
                <a:latin typeface="Arial" panose="020B0604020202020204" pitchFamily="34" charset="0"/>
                <a:cs typeface="Arial" panose="020B0604020202020204" pitchFamily="34" charset="0"/>
              </a:rPr>
              <a:t>iPath</a:t>
            </a:r>
            <a:r>
              <a:rPr lang="en-US" sz="2400" dirty="0">
                <a:solidFill>
                  <a:schemeClr val="bg1"/>
                </a:solidFill>
                <a:latin typeface="Arial" panose="020B0604020202020204" pitchFamily="34" charset="0"/>
                <a:cs typeface="Arial" panose="020B0604020202020204" pitchFamily="34" charset="0"/>
              </a:rPr>
              <a:t> and </a:t>
            </a:r>
            <a:r>
              <a:rPr lang="en-US" sz="2400" dirty="0" err="1">
                <a:solidFill>
                  <a:schemeClr val="bg1"/>
                </a:solidFill>
                <a:latin typeface="Arial" panose="020B0604020202020204" pitchFamily="34" charset="0"/>
                <a:cs typeface="Arial" panose="020B0604020202020204" pitchFamily="34" charset="0"/>
              </a:rPr>
              <a:t>Volcom</a:t>
            </a:r>
            <a:r>
              <a:rPr lang="en-US" sz="2400" dirty="0">
                <a:solidFill>
                  <a:schemeClr val="bg1"/>
                </a:solidFill>
                <a:latin typeface="Arial" panose="020B0604020202020204" pitchFamily="34" charset="0"/>
                <a:cs typeface="Arial" panose="020B0604020202020204" pitchFamily="34" charset="0"/>
              </a:rPr>
              <a:t> to create skate decks and clothing, with actor/writer Ethan Hawke and artist Greg Ruth to create limited edition decks inspired by their graphic novel “</a:t>
            </a:r>
            <a:r>
              <a:rPr lang="en-US" sz="2400" dirty="0" err="1">
                <a:solidFill>
                  <a:schemeClr val="bg1"/>
                </a:solidFill>
                <a:latin typeface="Arial" panose="020B0604020202020204" pitchFamily="34" charset="0"/>
                <a:cs typeface="Arial" panose="020B0604020202020204" pitchFamily="34" charset="0"/>
              </a:rPr>
              <a:t>Indhe</a:t>
            </a:r>
            <a:r>
              <a:rPr lang="en-US" sz="2400" dirty="0">
                <a:solidFill>
                  <a:schemeClr val="bg1"/>
                </a:solidFill>
                <a:latin typeface="Arial" panose="020B0604020202020204" pitchFamily="34" charset="0"/>
                <a:cs typeface="Arial" panose="020B0604020202020204" pitchFamily="34" charset="0"/>
              </a:rPr>
              <a:t>” and with Amnesty International to create a mural in New Orleans. For the last 25 years, Douglas Miles has worked to create a body of work that reflects the realities and hardships of life on the reservation while equally celebrating its culture. </a:t>
            </a:r>
            <a:br>
              <a:rPr lang="en-US" sz="2400" dirty="0">
                <a:solidFill>
                  <a:schemeClr val="bg1"/>
                </a:solidFill>
                <a:latin typeface="Arial" panose="020B0604020202020204" pitchFamily="34" charset="0"/>
                <a:cs typeface="Arial" panose="020B0604020202020204" pitchFamily="34" charset="0"/>
              </a:rPr>
            </a:br>
            <a:r>
              <a:rPr lang="en-US" sz="2400" dirty="0" smtClean="0">
                <a:solidFill>
                  <a:schemeClr val="bg1"/>
                </a:solidFill>
                <a:latin typeface="Arial" panose="020B0604020202020204" pitchFamily="34" charset="0"/>
                <a:cs typeface="Arial" panose="020B0604020202020204" pitchFamily="34" charset="0"/>
              </a:rPr>
              <a:t>(</a:t>
            </a:r>
            <a:r>
              <a:rPr lang="en-US" sz="2400" dirty="0">
                <a:solidFill>
                  <a:schemeClr val="bg1"/>
                </a:solidFill>
                <a:latin typeface="Arial" panose="020B0604020202020204" pitchFamily="34" charset="0"/>
                <a:cs typeface="Arial" panose="020B0604020202020204" pitchFamily="34" charset="0"/>
              </a:rPr>
              <a:t>www.apacheskateboards.com)</a:t>
            </a:r>
          </a:p>
          <a:p>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9785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6718" y="821486"/>
            <a:ext cx="5486400" cy="4943856"/>
          </a:xfrm>
          <a:prstGeom prst="rect">
            <a:avLst/>
          </a:prstGeom>
        </p:spPr>
      </p:pic>
      <p:sp>
        <p:nvSpPr>
          <p:cNvPr id="3" name="TextBox 2"/>
          <p:cNvSpPr txBox="1"/>
          <p:nvPr/>
        </p:nvSpPr>
        <p:spPr>
          <a:xfrm>
            <a:off x="3200400" y="262407"/>
            <a:ext cx="5444008" cy="523220"/>
          </a:xfrm>
          <a:prstGeom prst="rect">
            <a:avLst/>
          </a:prstGeom>
          <a:noFill/>
        </p:spPr>
        <p:txBody>
          <a:bodyPr wrap="square" rtlCol="0">
            <a:spAutoFit/>
          </a:bodyPr>
          <a:lstStyle/>
          <a:p>
            <a:pPr algn="r"/>
            <a:r>
              <a:rPr lang="en-US" sz="2800" dirty="0" smtClean="0">
                <a:solidFill>
                  <a:schemeClr val="bg1"/>
                </a:solidFill>
                <a:latin typeface="Arial" panose="020B0604020202020204" pitchFamily="34" charset="0"/>
                <a:cs typeface="Arial" panose="020B0604020202020204" pitchFamily="34" charset="0"/>
              </a:rPr>
              <a:t>Anne Coe, Apache Junction, AZ</a:t>
            </a:r>
            <a:endParaRPr lang="en-US" sz="28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2574087" y="5765342"/>
            <a:ext cx="4876800" cy="738664"/>
          </a:xfrm>
          <a:prstGeom prst="rect">
            <a:avLst/>
          </a:prstGeom>
          <a:noFill/>
        </p:spPr>
        <p:txBody>
          <a:bodyPr wrap="square" rtlCol="0">
            <a:spAutoFit/>
          </a:bodyPr>
          <a:lstStyle/>
          <a:p>
            <a:pPr algn="r"/>
            <a:r>
              <a:rPr lang="en-US" sz="1400" dirty="0">
                <a:solidFill>
                  <a:schemeClr val="bg1"/>
                </a:solidFill>
                <a:latin typeface="Arial" panose="020B0604020202020204" pitchFamily="34" charset="0"/>
                <a:cs typeface="Arial" panose="020B0604020202020204" pitchFamily="34" charset="0"/>
              </a:rPr>
              <a:t>Anne </a:t>
            </a:r>
            <a:r>
              <a:rPr lang="en-US" sz="1400" dirty="0" smtClean="0">
                <a:solidFill>
                  <a:schemeClr val="bg1"/>
                </a:solidFill>
                <a:latin typeface="Arial" panose="020B0604020202020204" pitchFamily="34" charset="0"/>
                <a:cs typeface="Arial" panose="020B0604020202020204" pitchFamily="34" charset="0"/>
              </a:rPr>
              <a:t>Coe, </a:t>
            </a:r>
            <a:r>
              <a:rPr lang="en-US" sz="1400" i="1" dirty="0" smtClean="0">
                <a:solidFill>
                  <a:schemeClr val="bg1"/>
                </a:solidFill>
                <a:latin typeface="Arial" panose="020B0604020202020204" pitchFamily="34" charset="0"/>
                <a:cs typeface="Arial" panose="020B0604020202020204" pitchFamily="34" charset="0"/>
              </a:rPr>
              <a:t>Road </a:t>
            </a:r>
            <a:r>
              <a:rPr lang="en-US" sz="1400" i="1" dirty="0">
                <a:solidFill>
                  <a:schemeClr val="bg1"/>
                </a:solidFill>
                <a:latin typeface="Arial" panose="020B0604020202020204" pitchFamily="34" charset="0"/>
                <a:cs typeface="Arial" panose="020B0604020202020204" pitchFamily="34" charset="0"/>
              </a:rPr>
              <a:t>Hazards: Alien Attack </a:t>
            </a:r>
            <a:endParaRPr lang="en-US" sz="1400" dirty="0">
              <a:solidFill>
                <a:schemeClr val="bg1"/>
              </a:solidFill>
              <a:latin typeface="Arial" panose="020B0604020202020204" pitchFamily="34" charset="0"/>
              <a:cs typeface="Arial" panose="020B0604020202020204" pitchFamily="34" charset="0"/>
            </a:endParaRPr>
          </a:p>
          <a:p>
            <a:pPr algn="r"/>
            <a:r>
              <a:rPr lang="en-US" sz="1400" dirty="0">
                <a:solidFill>
                  <a:schemeClr val="bg1"/>
                </a:solidFill>
                <a:latin typeface="Arial" panose="020B0604020202020204" pitchFamily="34" charset="0"/>
                <a:cs typeface="Arial" panose="020B0604020202020204" pitchFamily="34" charset="0"/>
              </a:rPr>
              <a:t>acrylic on canvas </a:t>
            </a:r>
          </a:p>
          <a:p>
            <a:pPr algn="r"/>
            <a:r>
              <a:rPr lang="en-US" sz="1400" dirty="0">
                <a:solidFill>
                  <a:schemeClr val="bg1"/>
                </a:solidFill>
                <a:latin typeface="Arial" panose="020B0604020202020204" pitchFamily="34" charset="0"/>
                <a:cs typeface="Arial" panose="020B0604020202020204" pitchFamily="34" charset="0"/>
              </a:rPr>
              <a:t>On loan courtesy of ASU Art Museum</a:t>
            </a:r>
          </a:p>
        </p:txBody>
      </p:sp>
    </p:spTree>
    <p:extLst>
      <p:ext uri="{BB962C8B-B14F-4D97-AF65-F5344CB8AC3E}">
        <p14:creationId xmlns:p14="http://schemas.microsoft.com/office/powerpoint/2010/main" val="3893209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3388" y="412376"/>
            <a:ext cx="7924800" cy="6001643"/>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Coe is a fourth generation Arizonan who finds much of her inspiration from the western landscape. She was born and raised on a ranch and then later studied art in both Europe and Latin America. She earned Bachelor of Arts and Master of Fine Arts degrees from Arizona State University. It is not unusual to see satirical and surrealistic scenarios in her work such as bears having a birthday party or an alien spaceship beaming up a classic car in the desert. Her works have been included in institutions such as the Whitney Museum of Western Art in Cody, WY and the Smithsonian Institution in Washington, D.C. Today, Coe works out of her studio in Apache Junction and teaches at Central Arizona College. She is also an active environmentalist and has served on several conservation boards.</a:t>
            </a:r>
            <a:r>
              <a:rPr lang="en-US" sz="2400" b="1" dirty="0">
                <a:solidFill>
                  <a:schemeClr val="bg1"/>
                </a:solidFill>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rPr>
              <a:t>(www.annecoe.com)</a:t>
            </a:r>
          </a:p>
          <a:p>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6669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33400" y="685800"/>
            <a:ext cx="8013521" cy="5334000"/>
          </a:xfrm>
          <a:prstGeom prst="rect">
            <a:avLst/>
          </a:prstGeom>
        </p:spPr>
      </p:pic>
    </p:spTree>
    <p:extLst>
      <p:ext uri="{BB962C8B-B14F-4D97-AF65-F5344CB8AC3E}">
        <p14:creationId xmlns:p14="http://schemas.microsoft.com/office/powerpoint/2010/main" val="1487781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33399" y="609600"/>
            <a:ext cx="8013521" cy="5334000"/>
          </a:xfrm>
          <a:prstGeom prst="rect">
            <a:avLst/>
          </a:prstGeom>
        </p:spPr>
      </p:pic>
    </p:spTree>
    <p:extLst>
      <p:ext uri="{BB962C8B-B14F-4D97-AF65-F5344CB8AC3E}">
        <p14:creationId xmlns:p14="http://schemas.microsoft.com/office/powerpoint/2010/main" val="1261119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09599" y="493059"/>
            <a:ext cx="8013521" cy="5334000"/>
          </a:xfrm>
          <a:prstGeom prst="rect">
            <a:avLst/>
          </a:prstGeom>
        </p:spPr>
      </p:pic>
    </p:spTree>
    <p:extLst>
      <p:ext uri="{BB962C8B-B14F-4D97-AF65-F5344CB8AC3E}">
        <p14:creationId xmlns:p14="http://schemas.microsoft.com/office/powerpoint/2010/main" val="25613542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57199" y="533400"/>
            <a:ext cx="8242479" cy="5486400"/>
          </a:xfrm>
          <a:prstGeom prst="rect">
            <a:avLst/>
          </a:prstGeom>
        </p:spPr>
      </p:pic>
    </p:spTree>
    <p:extLst>
      <p:ext uri="{BB962C8B-B14F-4D97-AF65-F5344CB8AC3E}">
        <p14:creationId xmlns:p14="http://schemas.microsoft.com/office/powerpoint/2010/main" val="1711250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85800"/>
            <a:ext cx="7467600" cy="5632311"/>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Big blue skies, rugged canyons, loyal horses, damsels in distress, ruthless gunslingers, savage Indians and handsome but tormented men wearing cowboy hats. Yep, that just about describes the premise for many western films and television</a:t>
            </a:r>
            <a:r>
              <a:rPr lang="en-US" sz="2400" strike="sngStrike" dirty="0">
                <a:solidFill>
                  <a:schemeClr val="bg1"/>
                </a:solidFill>
                <a:latin typeface="Arial" panose="020B0604020202020204" pitchFamily="34" charset="0"/>
                <a:cs typeface="Arial" panose="020B0604020202020204" pitchFamily="34" charset="0"/>
              </a:rPr>
              <a:t>s</a:t>
            </a:r>
            <a:r>
              <a:rPr lang="en-US" sz="2400" dirty="0">
                <a:solidFill>
                  <a:schemeClr val="bg1"/>
                </a:solidFill>
                <a:latin typeface="Arial" panose="020B0604020202020204" pitchFamily="34" charset="0"/>
                <a:cs typeface="Arial" panose="020B0604020202020204" pitchFamily="34" charset="0"/>
              </a:rPr>
              <a:t> shows of Hollywood’s golden age. This exhibition peels back some of the history, mythology and popular culture layers to reveal the Western genre as ongoing narrative source for scholars, artists and film makers. The artworks, memorabilia, music and historical displays celebrate the nostalgia tied to the western genre and expose the facts and fiction about morality, race relations and economics in a complicated story that is the history of the American West. </a:t>
            </a:r>
          </a:p>
          <a:p>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0772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143000"/>
            <a:ext cx="8001000" cy="452431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Featured Artists: </a:t>
            </a:r>
            <a:r>
              <a:rPr lang="en-US" sz="2400" dirty="0">
                <a:solidFill>
                  <a:schemeClr val="bg1"/>
                </a:solidFill>
                <a:latin typeface="Arial" panose="020B0604020202020204" pitchFamily="34" charset="0"/>
                <a:cs typeface="Arial" panose="020B0604020202020204" pitchFamily="34" charset="0"/>
              </a:rPr>
              <a:t>Dick Ayers,</a:t>
            </a:r>
            <a:r>
              <a:rPr lang="en-US" sz="2400" b="1" dirty="0">
                <a:solidFill>
                  <a:schemeClr val="bg1"/>
                </a:solidFill>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rPr>
              <a:t>Thomas Hart Benton, Charles Braden,</a:t>
            </a:r>
            <a:r>
              <a:rPr lang="en-US" sz="2400" b="1" dirty="0">
                <a:solidFill>
                  <a:schemeClr val="bg1"/>
                </a:solidFill>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rPr>
              <a:t>Brose Brothers Productions,</a:t>
            </a:r>
            <a:r>
              <a:rPr lang="en-US" sz="2400" b="1" dirty="0">
                <a:solidFill>
                  <a:schemeClr val="bg1"/>
                </a:solidFill>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rPr>
              <a:t>Anne Coe, Rita </a:t>
            </a:r>
            <a:r>
              <a:rPr lang="en-US" sz="2400" dirty="0" err="1">
                <a:solidFill>
                  <a:schemeClr val="bg1"/>
                </a:solidFill>
                <a:latin typeface="Arial" panose="020B0604020202020204" pitchFamily="34" charset="0"/>
                <a:cs typeface="Arial" panose="020B0604020202020204" pitchFamily="34" charset="0"/>
              </a:rPr>
              <a:t>Consing</a:t>
            </a:r>
            <a:r>
              <a:rPr lang="en-US" sz="2400" dirty="0">
                <a:solidFill>
                  <a:schemeClr val="bg1"/>
                </a:solidFill>
                <a:latin typeface="Arial" panose="020B0604020202020204" pitchFamily="34" charset="0"/>
                <a:cs typeface="Arial" panose="020B0604020202020204" pitchFamily="34" charset="0"/>
              </a:rPr>
              <a:t>, Dwayne Hall, Luis Alfonzo Jimenez, Richard Lillis, Lon </a:t>
            </a:r>
            <a:r>
              <a:rPr lang="en-US" sz="2400" dirty="0" err="1">
                <a:solidFill>
                  <a:schemeClr val="bg1"/>
                </a:solidFill>
                <a:latin typeface="Arial" panose="020B0604020202020204" pitchFamily="34" charset="0"/>
                <a:cs typeface="Arial" panose="020B0604020202020204" pitchFamily="34" charset="0"/>
              </a:rPr>
              <a:t>Megargee</a:t>
            </a:r>
            <a:r>
              <a:rPr lang="en-US" sz="2400" dirty="0">
                <a:solidFill>
                  <a:schemeClr val="bg1"/>
                </a:solidFill>
                <a:latin typeface="Arial" panose="020B0604020202020204" pitchFamily="34" charset="0"/>
                <a:cs typeface="Arial" panose="020B0604020202020204" pitchFamily="34" charset="0"/>
              </a:rPr>
              <a:t>, Ed Mell, Douglas Miles, Mark Newport, William Clinton Schenk and Fritz </a:t>
            </a:r>
            <a:r>
              <a:rPr lang="en-US" sz="2400" dirty="0" err="1">
                <a:solidFill>
                  <a:schemeClr val="bg1"/>
                </a:solidFill>
                <a:latin typeface="Arial" panose="020B0604020202020204" pitchFamily="34" charset="0"/>
                <a:cs typeface="Arial" panose="020B0604020202020204" pitchFamily="34" charset="0"/>
              </a:rPr>
              <a:t>Scholder</a:t>
            </a:r>
            <a:r>
              <a:rPr lang="en-US" sz="2400" dirty="0">
                <a:solidFill>
                  <a:schemeClr val="bg1"/>
                </a:solidFill>
                <a:latin typeface="Arial" panose="020B0604020202020204" pitchFamily="34" charset="0"/>
                <a:cs typeface="Arial" panose="020B0604020202020204" pitchFamily="34" charset="0"/>
              </a:rPr>
              <a:t>. </a:t>
            </a:r>
          </a:p>
          <a:p>
            <a:r>
              <a:rPr lang="en-US" sz="2400" dirty="0">
                <a:solidFill>
                  <a:schemeClr val="bg1"/>
                </a:solidFill>
                <a:latin typeface="Arial" panose="020B0604020202020204" pitchFamily="34" charset="0"/>
                <a:cs typeface="Arial" panose="020B0604020202020204" pitchFamily="34" charset="0"/>
              </a:rPr>
              <a:t> </a:t>
            </a:r>
          </a:p>
          <a:p>
            <a:r>
              <a:rPr lang="en-US" sz="2400" b="1" dirty="0">
                <a:solidFill>
                  <a:schemeClr val="bg1"/>
                </a:solidFill>
                <a:latin typeface="Arial" panose="020B0604020202020204" pitchFamily="34" charset="0"/>
                <a:cs typeface="Arial" panose="020B0604020202020204" pitchFamily="34" charset="0"/>
              </a:rPr>
              <a:t>Thank you:</a:t>
            </a:r>
            <a:r>
              <a:rPr lang="en-US" sz="2400" dirty="0">
                <a:solidFill>
                  <a:schemeClr val="bg1"/>
                </a:solidFill>
                <a:latin typeface="Arial" panose="020B0604020202020204" pitchFamily="34" charset="0"/>
                <a:cs typeface="Arial" panose="020B0604020202020204" pitchFamily="34" charset="0"/>
              </a:rPr>
              <a:t> ASU Art Museum, ASU Center for Film and Popular Culture, Rolf Brown, Michael Collier Gallery, Michael </a:t>
            </a:r>
            <a:r>
              <a:rPr lang="en-US" sz="2400" dirty="0" err="1">
                <a:solidFill>
                  <a:schemeClr val="bg1"/>
                </a:solidFill>
                <a:latin typeface="Arial" panose="020B0604020202020204" pitchFamily="34" charset="0"/>
                <a:cs typeface="Arial" panose="020B0604020202020204" pitchFamily="34" charset="0"/>
              </a:rPr>
              <a:t>Ging</a:t>
            </a:r>
            <a:r>
              <a:rPr lang="en-US" sz="2400" dirty="0">
                <a:solidFill>
                  <a:schemeClr val="bg1"/>
                </a:solidFill>
                <a:latin typeface="Arial" panose="020B0604020202020204" pitchFamily="34" charset="0"/>
                <a:cs typeface="Arial" panose="020B0604020202020204" pitchFamily="34" charset="0"/>
              </a:rPr>
              <a:t>, Mesa Contemporary Arts Museum, Phoenix Film Festival, Tempe History Museum and </a:t>
            </a:r>
            <a:r>
              <a:rPr lang="en-US" sz="2400" dirty="0" smtClean="0">
                <a:solidFill>
                  <a:schemeClr val="bg1"/>
                </a:solidFill>
                <a:latin typeface="Arial" panose="020B0604020202020204" pitchFamily="34" charset="0"/>
                <a:cs typeface="Arial" panose="020B0604020202020204" pitchFamily="34" charset="0"/>
              </a:rPr>
              <a:t/>
            </a:r>
            <a:br>
              <a:rPr lang="en-US" sz="2400" dirty="0" smtClean="0">
                <a:solidFill>
                  <a:schemeClr val="bg1"/>
                </a:solidFill>
                <a:latin typeface="Arial" panose="020B0604020202020204" pitchFamily="34" charset="0"/>
                <a:cs typeface="Arial" panose="020B0604020202020204" pitchFamily="34" charset="0"/>
              </a:rPr>
            </a:br>
            <a:r>
              <a:rPr lang="en-US" sz="2400" dirty="0" smtClean="0">
                <a:solidFill>
                  <a:schemeClr val="bg1"/>
                </a:solidFill>
                <a:latin typeface="Arial" panose="020B0604020202020204" pitchFamily="34" charset="0"/>
                <a:cs typeface="Arial" panose="020B0604020202020204" pitchFamily="34" charset="0"/>
              </a:rPr>
              <a:t>Dr</a:t>
            </a:r>
            <a:r>
              <a:rPr lang="en-US" sz="2400" dirty="0">
                <a:solidFill>
                  <a:schemeClr val="bg1"/>
                </a:solidFill>
                <a:latin typeface="Arial" panose="020B0604020202020204" pitchFamily="34" charset="0"/>
                <a:cs typeface="Arial" panose="020B0604020202020204" pitchFamily="34" charset="0"/>
              </a:rPr>
              <a:t>. Larry and Holley Thompson.</a:t>
            </a:r>
          </a:p>
          <a:p>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4540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927830"/>
            <a:ext cx="8001000" cy="1569660"/>
          </a:xfrm>
          <a:prstGeom prst="rect">
            <a:avLst/>
          </a:prstGeom>
          <a:noFill/>
        </p:spPr>
        <p:txBody>
          <a:bodyPr wrap="square" rtlCol="0">
            <a:spAutoFit/>
          </a:bodyPr>
          <a:lstStyle/>
          <a:p>
            <a:pPr algn="ctr"/>
            <a:r>
              <a:rPr lang="en-US" sz="2400" dirty="0" smtClean="0">
                <a:solidFill>
                  <a:schemeClr val="bg1"/>
                </a:solidFill>
                <a:latin typeface="Arial" panose="020B0604020202020204" pitchFamily="34" charset="0"/>
                <a:cs typeface="Arial" panose="020B0604020202020204" pitchFamily="34" charset="0"/>
              </a:rPr>
              <a:t>The following slides highlight some </a:t>
            </a:r>
            <a:br>
              <a:rPr lang="en-US" sz="2400" dirty="0" smtClean="0">
                <a:solidFill>
                  <a:schemeClr val="bg1"/>
                </a:solidFill>
                <a:latin typeface="Arial" panose="020B0604020202020204" pitchFamily="34" charset="0"/>
                <a:cs typeface="Arial" panose="020B0604020202020204" pitchFamily="34" charset="0"/>
              </a:rPr>
            </a:br>
            <a:r>
              <a:rPr lang="en-US" sz="2400" dirty="0" smtClean="0">
                <a:solidFill>
                  <a:schemeClr val="bg1"/>
                </a:solidFill>
                <a:latin typeface="Arial" panose="020B0604020202020204" pitchFamily="34" charset="0"/>
                <a:cs typeface="Arial" panose="020B0604020202020204" pitchFamily="34" charset="0"/>
              </a:rPr>
              <a:t>of the contemporary Arizona-based artists </a:t>
            </a:r>
            <a:br>
              <a:rPr lang="en-US" sz="2400" dirty="0" smtClean="0">
                <a:solidFill>
                  <a:schemeClr val="bg1"/>
                </a:solidFill>
                <a:latin typeface="Arial" panose="020B0604020202020204" pitchFamily="34" charset="0"/>
                <a:cs typeface="Arial" panose="020B0604020202020204" pitchFamily="34" charset="0"/>
              </a:rPr>
            </a:br>
            <a:r>
              <a:rPr lang="en-US" sz="2400" dirty="0" smtClean="0">
                <a:solidFill>
                  <a:schemeClr val="bg1"/>
                </a:solidFill>
                <a:latin typeface="Arial" panose="020B0604020202020204" pitchFamily="34" charset="0"/>
                <a:cs typeface="Arial" panose="020B0604020202020204" pitchFamily="34" charset="0"/>
              </a:rPr>
              <a:t>in the exhibition.</a:t>
            </a:r>
            <a:endParaRPr lang="en-US" sz="2400" dirty="0">
              <a:solidFill>
                <a:schemeClr val="bg1"/>
              </a:solidFill>
              <a:latin typeface="Arial" panose="020B0604020202020204" pitchFamily="34" charset="0"/>
              <a:cs typeface="Arial" panose="020B0604020202020204" pitchFamily="34" charset="0"/>
            </a:endParaRPr>
          </a:p>
          <a:p>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6390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781" y="914400"/>
            <a:ext cx="3567764" cy="4876800"/>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2998" y="914400"/>
            <a:ext cx="3240911" cy="4876800"/>
          </a:xfrm>
          <a:prstGeom prst="rect">
            <a:avLst/>
          </a:prstGeom>
        </p:spPr>
      </p:pic>
      <p:sp>
        <p:nvSpPr>
          <p:cNvPr id="4" name="TextBox 3"/>
          <p:cNvSpPr txBox="1"/>
          <p:nvPr/>
        </p:nvSpPr>
        <p:spPr>
          <a:xfrm>
            <a:off x="3657600" y="314980"/>
            <a:ext cx="4682008" cy="523220"/>
          </a:xfrm>
          <a:prstGeom prst="rect">
            <a:avLst/>
          </a:prstGeom>
          <a:noFill/>
        </p:spPr>
        <p:txBody>
          <a:bodyPr wrap="square" rtlCol="0">
            <a:spAutoFit/>
          </a:bodyPr>
          <a:lstStyle/>
          <a:p>
            <a:pPr algn="r"/>
            <a:r>
              <a:rPr lang="en-US" sz="2800" dirty="0" smtClean="0">
                <a:solidFill>
                  <a:schemeClr val="bg1"/>
                </a:solidFill>
                <a:latin typeface="Arial" panose="020B0604020202020204" pitchFamily="34" charset="0"/>
                <a:cs typeface="Arial" panose="020B0604020202020204" pitchFamily="34" charset="0"/>
              </a:rPr>
              <a:t>Rita </a:t>
            </a:r>
            <a:r>
              <a:rPr lang="en-US" sz="2800" dirty="0" err="1" smtClean="0">
                <a:solidFill>
                  <a:schemeClr val="bg1"/>
                </a:solidFill>
                <a:latin typeface="Arial" panose="020B0604020202020204" pitchFamily="34" charset="0"/>
                <a:cs typeface="Arial" panose="020B0604020202020204" pitchFamily="34" charset="0"/>
              </a:rPr>
              <a:t>Consing</a:t>
            </a:r>
            <a:r>
              <a:rPr lang="en-US" sz="2800" dirty="0" smtClean="0">
                <a:solidFill>
                  <a:schemeClr val="bg1"/>
                </a:solidFill>
                <a:latin typeface="Arial" panose="020B0604020202020204" pitchFamily="34" charset="0"/>
                <a:cs typeface="Arial" panose="020B0604020202020204" pitchFamily="34" charset="0"/>
              </a:rPr>
              <a:t>, Phoenix</a:t>
            </a:r>
            <a:endParaRPr lang="en-US" sz="28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4114800" y="5867400"/>
            <a:ext cx="4072408" cy="738664"/>
          </a:xfrm>
          <a:prstGeom prst="rect">
            <a:avLst/>
          </a:prstGeom>
          <a:noFill/>
        </p:spPr>
        <p:txBody>
          <a:bodyPr wrap="square" rtlCol="0">
            <a:spAutoFit/>
          </a:bodyPr>
          <a:lstStyle/>
          <a:p>
            <a:pPr algn="r"/>
            <a:r>
              <a:rPr lang="en-US" sz="1400" dirty="0">
                <a:solidFill>
                  <a:schemeClr val="bg1"/>
                </a:solidFill>
                <a:latin typeface="Arial" panose="020B0604020202020204" pitchFamily="34" charset="0"/>
                <a:cs typeface="Arial" panose="020B0604020202020204" pitchFamily="34" charset="0"/>
              </a:rPr>
              <a:t>Rita </a:t>
            </a:r>
            <a:r>
              <a:rPr lang="en-US" sz="1400" dirty="0" err="1">
                <a:solidFill>
                  <a:schemeClr val="bg1"/>
                </a:solidFill>
                <a:latin typeface="Arial" panose="020B0604020202020204" pitchFamily="34" charset="0"/>
                <a:cs typeface="Arial" panose="020B0604020202020204" pitchFamily="34" charset="0"/>
              </a:rPr>
              <a:t>Consing</a:t>
            </a:r>
            <a:r>
              <a:rPr lang="en-US" sz="1400" dirty="0">
                <a:solidFill>
                  <a:schemeClr val="bg1"/>
                </a:solidFill>
                <a:latin typeface="Arial" panose="020B0604020202020204" pitchFamily="34" charset="0"/>
                <a:cs typeface="Arial" panose="020B0604020202020204" pitchFamily="34" charset="0"/>
              </a:rPr>
              <a:t/>
            </a:r>
            <a:br>
              <a:rPr lang="en-US" sz="1400" dirty="0">
                <a:solidFill>
                  <a:schemeClr val="bg1"/>
                </a:solidFill>
                <a:latin typeface="Arial" panose="020B0604020202020204" pitchFamily="34" charset="0"/>
                <a:cs typeface="Arial" panose="020B0604020202020204" pitchFamily="34" charset="0"/>
              </a:rPr>
            </a:br>
            <a:r>
              <a:rPr lang="en-US" sz="1400" i="1" dirty="0">
                <a:solidFill>
                  <a:schemeClr val="bg1"/>
                </a:solidFill>
                <a:latin typeface="Arial" panose="020B0604020202020204" pitchFamily="34" charset="0"/>
                <a:cs typeface="Arial" panose="020B0604020202020204" pitchFamily="34" charset="0"/>
              </a:rPr>
              <a:t>The Lone </a:t>
            </a:r>
            <a:r>
              <a:rPr lang="en-US" sz="1400" i="1" dirty="0" smtClean="0">
                <a:solidFill>
                  <a:schemeClr val="bg1"/>
                </a:solidFill>
                <a:latin typeface="Arial" panose="020B0604020202020204" pitchFamily="34" charset="0"/>
                <a:cs typeface="Arial" panose="020B0604020202020204" pitchFamily="34" charset="0"/>
              </a:rPr>
              <a:t>Ranger </a:t>
            </a:r>
            <a:r>
              <a:rPr lang="en-US" sz="1400" dirty="0" smtClean="0">
                <a:solidFill>
                  <a:schemeClr val="bg1"/>
                </a:solidFill>
                <a:latin typeface="Arial" panose="020B0604020202020204" pitchFamily="34" charset="0"/>
                <a:cs typeface="Arial" panose="020B0604020202020204" pitchFamily="34" charset="0"/>
              </a:rPr>
              <a:t>and </a:t>
            </a:r>
            <a:r>
              <a:rPr lang="en-US" sz="1400" i="1" dirty="0" smtClean="0">
                <a:solidFill>
                  <a:schemeClr val="bg1"/>
                </a:solidFill>
                <a:latin typeface="Arial" panose="020B0604020202020204" pitchFamily="34" charset="0"/>
                <a:cs typeface="Arial" panose="020B0604020202020204" pitchFamily="34" charset="0"/>
              </a:rPr>
              <a:t>The Lone Ranger 2, </a:t>
            </a:r>
            <a:r>
              <a:rPr lang="en-US" sz="1400" i="1" dirty="0">
                <a:solidFill>
                  <a:schemeClr val="bg1"/>
                </a:solidFill>
                <a:latin typeface="Arial" panose="020B0604020202020204" pitchFamily="34" charset="0"/>
                <a:cs typeface="Arial" panose="020B0604020202020204" pitchFamily="34" charset="0"/>
              </a:rPr>
              <a:t>2017</a:t>
            </a:r>
            <a:endParaRPr lang="en-US" sz="1400" dirty="0">
              <a:solidFill>
                <a:schemeClr val="bg1"/>
              </a:solidFill>
              <a:latin typeface="Arial" panose="020B0604020202020204" pitchFamily="34" charset="0"/>
              <a:cs typeface="Arial" panose="020B0604020202020204" pitchFamily="34" charset="0"/>
            </a:endParaRPr>
          </a:p>
          <a:p>
            <a:pPr algn="r"/>
            <a:r>
              <a:rPr lang="en-US" sz="1400" dirty="0" smtClean="0">
                <a:solidFill>
                  <a:schemeClr val="bg1"/>
                </a:solidFill>
                <a:latin typeface="Arial" panose="020B0604020202020204" pitchFamily="34" charset="0"/>
                <a:cs typeface="Arial" panose="020B0604020202020204" pitchFamily="34" charset="0"/>
              </a:rPr>
              <a:t>acrylics </a:t>
            </a:r>
            <a:r>
              <a:rPr lang="en-US" sz="1400" dirty="0">
                <a:solidFill>
                  <a:schemeClr val="bg1"/>
                </a:solidFill>
                <a:latin typeface="Arial" panose="020B0604020202020204" pitchFamily="34" charset="0"/>
                <a:cs typeface="Arial" panose="020B0604020202020204" pitchFamily="34" charset="0"/>
              </a:rPr>
              <a:t>on </a:t>
            </a:r>
            <a:r>
              <a:rPr lang="en-US" sz="1400" dirty="0" smtClean="0">
                <a:solidFill>
                  <a:schemeClr val="bg1"/>
                </a:solidFill>
                <a:latin typeface="Arial" panose="020B0604020202020204" pitchFamily="34" charset="0"/>
                <a:cs typeface="Arial" panose="020B0604020202020204" pitchFamily="34" charset="0"/>
              </a:rPr>
              <a:t>canvases</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2800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8229600" cy="5570756"/>
          </a:xfrm>
          <a:prstGeom prst="rect">
            <a:avLst/>
          </a:prstGeom>
          <a:noFill/>
        </p:spPr>
        <p:txBody>
          <a:bodyPr wrap="square" rtlCol="0">
            <a:spAutoFit/>
          </a:bodyPr>
          <a:lstStyle/>
          <a:p>
            <a:r>
              <a:rPr lang="en-US" sz="2400" dirty="0" err="1">
                <a:solidFill>
                  <a:schemeClr val="bg1"/>
                </a:solidFill>
                <a:latin typeface="Arial" panose="020B0604020202020204" pitchFamily="34" charset="0"/>
                <a:cs typeface="Arial" panose="020B0604020202020204" pitchFamily="34" charset="0"/>
              </a:rPr>
              <a:t>Consing</a:t>
            </a:r>
            <a:r>
              <a:rPr lang="en-US" sz="2400" dirty="0">
                <a:solidFill>
                  <a:schemeClr val="bg1"/>
                </a:solidFill>
                <a:latin typeface="Arial" panose="020B0604020202020204" pitchFamily="34" charset="0"/>
                <a:cs typeface="Arial" panose="020B0604020202020204" pitchFamily="34" charset="0"/>
              </a:rPr>
              <a:t> is a Philippine American artist. Her father was an artist and the family spent a lot of time traveling the world. She was exposed to a lot of different cultures and recalls being influenced images of Ninjas, Samurais and Bruce Lee in Asia while enjoying the American comic books and western reruns like “The Lone Ranger” in the West. The first time she painted an image of “The Lone Ranger” was the day after 9/11. </a:t>
            </a:r>
            <a:r>
              <a:rPr lang="en-US" sz="2400" dirty="0" err="1">
                <a:solidFill>
                  <a:schemeClr val="bg1"/>
                </a:solidFill>
                <a:latin typeface="Arial" panose="020B0604020202020204" pitchFamily="34" charset="0"/>
                <a:cs typeface="Arial" panose="020B0604020202020204" pitchFamily="34" charset="0"/>
              </a:rPr>
              <a:t>Consing</a:t>
            </a:r>
            <a:r>
              <a:rPr lang="en-US" sz="2400" dirty="0">
                <a:solidFill>
                  <a:schemeClr val="bg1"/>
                </a:solidFill>
                <a:latin typeface="Arial" panose="020B0604020202020204" pitchFamily="34" charset="0"/>
                <a:cs typeface="Arial" panose="020B0604020202020204" pitchFamily="34" charset="0"/>
              </a:rPr>
              <a:t> says </a:t>
            </a:r>
            <a:r>
              <a:rPr lang="en-US" sz="2400" i="1" dirty="0">
                <a:solidFill>
                  <a:schemeClr val="bg1"/>
                </a:solidFill>
                <a:latin typeface="Arial" panose="020B0604020202020204" pitchFamily="34" charset="0"/>
                <a:cs typeface="Arial" panose="020B0604020202020204" pitchFamily="34" charset="0"/>
              </a:rPr>
              <a:t>“It was my reaction to the attacks on innocent Americans…. I needed to go back to an era when heroes were good. They lived to protect the innocent and helpless. The good versus evil was black and white, not shades of gray.”</a:t>
            </a:r>
            <a:r>
              <a:rPr lang="en-US" sz="2400" dirty="0">
                <a:solidFill>
                  <a:schemeClr val="bg1"/>
                </a:solidFill>
                <a:latin typeface="Arial" panose="020B0604020202020204" pitchFamily="34" charset="0"/>
                <a:cs typeface="Arial" panose="020B0604020202020204" pitchFamily="34" charset="0"/>
              </a:rPr>
              <a:t> Today, </a:t>
            </a:r>
            <a:r>
              <a:rPr lang="en-US" sz="2400" dirty="0" err="1">
                <a:solidFill>
                  <a:schemeClr val="bg1"/>
                </a:solidFill>
                <a:latin typeface="Arial" panose="020B0604020202020204" pitchFamily="34" charset="0"/>
                <a:cs typeface="Arial" panose="020B0604020202020204" pitchFamily="34" charset="0"/>
              </a:rPr>
              <a:t>Consing</a:t>
            </a:r>
            <a:r>
              <a:rPr lang="en-US" sz="2400" dirty="0">
                <a:solidFill>
                  <a:schemeClr val="bg1"/>
                </a:solidFill>
                <a:latin typeface="Arial" panose="020B0604020202020204" pitchFamily="34" charset="0"/>
                <a:cs typeface="Arial" panose="020B0604020202020204" pitchFamily="34" charset="0"/>
              </a:rPr>
              <a:t> is continuing to explore ideas and social issues associated with heroes, race and popular culture. (www.ritaconsing.com)</a:t>
            </a:r>
          </a:p>
          <a:p>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1795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4396" y="784412"/>
            <a:ext cx="6934200" cy="5200650"/>
          </a:xfrm>
          <a:prstGeom prst="rect">
            <a:avLst/>
          </a:prstGeom>
        </p:spPr>
      </p:pic>
      <p:sp>
        <p:nvSpPr>
          <p:cNvPr id="5" name="TextBox 4"/>
          <p:cNvSpPr txBox="1"/>
          <p:nvPr/>
        </p:nvSpPr>
        <p:spPr>
          <a:xfrm>
            <a:off x="3429000" y="228600"/>
            <a:ext cx="4682008" cy="523220"/>
          </a:xfrm>
          <a:prstGeom prst="rect">
            <a:avLst/>
          </a:prstGeom>
          <a:noFill/>
        </p:spPr>
        <p:txBody>
          <a:bodyPr wrap="square" rtlCol="0">
            <a:spAutoFit/>
          </a:bodyPr>
          <a:lstStyle/>
          <a:p>
            <a:pPr algn="r"/>
            <a:r>
              <a:rPr lang="en-US" sz="2800" dirty="0" smtClean="0">
                <a:solidFill>
                  <a:schemeClr val="bg1"/>
                </a:solidFill>
                <a:latin typeface="Arial" panose="020B0604020202020204" pitchFamily="34" charset="0"/>
                <a:cs typeface="Arial" panose="020B0604020202020204" pitchFamily="34" charset="0"/>
              </a:rPr>
              <a:t>Dwayne Hall, Scottsdale</a:t>
            </a:r>
            <a:endParaRPr lang="en-US" sz="2800"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5486400" y="5983069"/>
            <a:ext cx="2667000" cy="523220"/>
          </a:xfrm>
          <a:prstGeom prst="rect">
            <a:avLst/>
          </a:prstGeom>
          <a:noFill/>
        </p:spPr>
        <p:txBody>
          <a:bodyPr wrap="square" rtlCol="0">
            <a:spAutoFit/>
          </a:bodyPr>
          <a:lstStyle/>
          <a:p>
            <a:pPr algn="r"/>
            <a:r>
              <a:rPr lang="en-US" sz="1400" dirty="0">
                <a:solidFill>
                  <a:schemeClr val="bg1"/>
                </a:solidFill>
                <a:latin typeface="Arial" panose="020B0604020202020204" pitchFamily="34" charset="0"/>
                <a:cs typeface="Arial" panose="020B0604020202020204" pitchFamily="34" charset="0"/>
              </a:rPr>
              <a:t>Dwayne </a:t>
            </a:r>
            <a:r>
              <a:rPr lang="en-US" sz="1400" dirty="0" smtClean="0">
                <a:solidFill>
                  <a:schemeClr val="bg1"/>
                </a:solidFill>
                <a:latin typeface="Arial" panose="020B0604020202020204" pitchFamily="34" charset="0"/>
                <a:cs typeface="Arial" panose="020B0604020202020204" pitchFamily="34" charset="0"/>
              </a:rPr>
              <a:t>Hall, </a:t>
            </a:r>
            <a:r>
              <a:rPr lang="en-US" sz="1400" i="1" dirty="0" smtClean="0">
                <a:solidFill>
                  <a:schemeClr val="bg1"/>
                </a:solidFill>
                <a:latin typeface="Arial" panose="020B0604020202020204" pitchFamily="34" charset="0"/>
                <a:cs typeface="Arial" panose="020B0604020202020204" pitchFamily="34" charset="0"/>
              </a:rPr>
              <a:t>Chase</a:t>
            </a:r>
            <a:endParaRPr lang="en-US" sz="1400" dirty="0">
              <a:solidFill>
                <a:schemeClr val="bg1"/>
              </a:solidFill>
              <a:latin typeface="Arial" panose="020B0604020202020204" pitchFamily="34" charset="0"/>
              <a:cs typeface="Arial" panose="020B0604020202020204" pitchFamily="34" charset="0"/>
            </a:endParaRPr>
          </a:p>
          <a:p>
            <a:pPr algn="r"/>
            <a:r>
              <a:rPr lang="en-US" sz="1400" dirty="0">
                <a:solidFill>
                  <a:schemeClr val="bg1"/>
                </a:solidFill>
                <a:latin typeface="Arial" panose="020B0604020202020204" pitchFamily="34" charset="0"/>
                <a:cs typeface="Arial" panose="020B0604020202020204" pitchFamily="34" charset="0"/>
              </a:rPr>
              <a:t>oil on canvas</a:t>
            </a:r>
          </a:p>
        </p:txBody>
      </p:sp>
    </p:spTree>
    <p:extLst>
      <p:ext uri="{BB962C8B-B14F-4D97-AF65-F5344CB8AC3E}">
        <p14:creationId xmlns:p14="http://schemas.microsoft.com/office/powerpoint/2010/main" val="3551659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09600"/>
            <a:ext cx="8001000" cy="5539978"/>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Hall says he’s been “drawing and painting his whole life.” He describes his art making as partially “self-taught” and partially absorbed through the various skills he’s picked up from elementary school all the way through college. Hall graduated from Northern Arizona University in 1994 and has been displaying in exhibitions around the Valley at places such as Phoenix Sky Harbor Airport Museum and Burton Barr Library in Phoenix. The oil painting “Chase” is especially reminiscent of the themes in Western POP because it combines science fiction and western. Hall says </a:t>
            </a:r>
            <a:r>
              <a:rPr lang="en-US" sz="2400" i="1" dirty="0">
                <a:solidFill>
                  <a:schemeClr val="bg1"/>
                </a:solidFill>
                <a:latin typeface="Arial" panose="020B0604020202020204" pitchFamily="34" charset="0"/>
                <a:cs typeface="Arial" panose="020B0604020202020204" pitchFamily="34" charset="0"/>
              </a:rPr>
              <a:t>“Ever since I saw publicity still from the movie ‘The Beast of Hollow Mountain’ when I was very young, and later saw Ray </a:t>
            </a:r>
            <a:r>
              <a:rPr lang="en-US" sz="2400" i="1" dirty="0" err="1">
                <a:solidFill>
                  <a:schemeClr val="bg1"/>
                </a:solidFill>
                <a:latin typeface="Arial" panose="020B0604020202020204" pitchFamily="34" charset="0"/>
                <a:cs typeface="Arial" panose="020B0604020202020204" pitchFamily="34" charset="0"/>
              </a:rPr>
              <a:t>Harryhausen's</a:t>
            </a:r>
            <a:r>
              <a:rPr lang="en-US" sz="2400" i="1" dirty="0">
                <a:solidFill>
                  <a:schemeClr val="bg1"/>
                </a:solidFill>
                <a:latin typeface="Arial" panose="020B0604020202020204" pitchFamily="34" charset="0"/>
                <a:cs typeface="Arial" panose="020B0604020202020204" pitchFamily="34" charset="0"/>
              </a:rPr>
              <a:t> film ‘The Valley of </a:t>
            </a:r>
            <a:r>
              <a:rPr lang="en-US" sz="2400" i="1" dirty="0" err="1">
                <a:solidFill>
                  <a:schemeClr val="bg1"/>
                </a:solidFill>
                <a:latin typeface="Arial" panose="020B0604020202020204" pitchFamily="34" charset="0"/>
                <a:cs typeface="Arial" panose="020B0604020202020204" pitchFamily="34" charset="0"/>
              </a:rPr>
              <a:t>Gwangi</a:t>
            </a:r>
            <a:r>
              <a:rPr lang="en-US" sz="2400" i="1" dirty="0">
                <a:solidFill>
                  <a:schemeClr val="bg1"/>
                </a:solidFill>
                <a:latin typeface="Arial" panose="020B0604020202020204" pitchFamily="34" charset="0"/>
                <a:cs typeface="Arial" panose="020B0604020202020204" pitchFamily="34" charset="0"/>
              </a:rPr>
              <a:t>,’ I always liked the idea of combining genres.”</a:t>
            </a:r>
            <a:endParaRPr lang="en-US" sz="2400" dirty="0">
              <a:solidFill>
                <a:schemeClr val="bg1"/>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249004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1000" y="1371600"/>
            <a:ext cx="8534400" cy="3325604"/>
          </a:xfrm>
          <a:prstGeom prst="rect">
            <a:avLst/>
          </a:prstGeom>
        </p:spPr>
      </p:pic>
      <p:sp>
        <p:nvSpPr>
          <p:cNvPr id="3" name="TextBox 2"/>
          <p:cNvSpPr txBox="1"/>
          <p:nvPr/>
        </p:nvSpPr>
        <p:spPr>
          <a:xfrm>
            <a:off x="4038600" y="751820"/>
            <a:ext cx="4682008" cy="523220"/>
          </a:xfrm>
          <a:prstGeom prst="rect">
            <a:avLst/>
          </a:prstGeom>
          <a:noFill/>
        </p:spPr>
        <p:txBody>
          <a:bodyPr wrap="square" rtlCol="0">
            <a:spAutoFit/>
          </a:bodyPr>
          <a:lstStyle/>
          <a:p>
            <a:pPr algn="r"/>
            <a:r>
              <a:rPr lang="en-US" sz="2800" dirty="0" smtClean="0">
                <a:solidFill>
                  <a:schemeClr val="bg1"/>
                </a:solidFill>
                <a:latin typeface="Arial" panose="020B0604020202020204" pitchFamily="34" charset="0"/>
                <a:cs typeface="Arial" panose="020B0604020202020204" pitchFamily="34" charset="0"/>
              </a:rPr>
              <a:t>Ed Mell, Phoenix</a:t>
            </a:r>
            <a:endParaRPr lang="en-US" sz="28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4648200" y="5029200"/>
            <a:ext cx="4072408" cy="738664"/>
          </a:xfrm>
          <a:prstGeom prst="rect">
            <a:avLst/>
          </a:prstGeom>
          <a:noFill/>
        </p:spPr>
        <p:txBody>
          <a:bodyPr wrap="square" rtlCol="0">
            <a:spAutoFit/>
          </a:bodyPr>
          <a:lstStyle/>
          <a:p>
            <a:pPr algn="r"/>
            <a:r>
              <a:rPr lang="en-US" sz="1400" dirty="0">
                <a:solidFill>
                  <a:schemeClr val="bg1"/>
                </a:solidFill>
                <a:latin typeface="Arial" panose="020B0604020202020204" pitchFamily="34" charset="0"/>
                <a:cs typeface="Arial" panose="020B0604020202020204" pitchFamily="34" charset="0"/>
              </a:rPr>
              <a:t>Ed Mell</a:t>
            </a:r>
            <a:br>
              <a:rPr lang="en-US" sz="1400" dirty="0">
                <a:solidFill>
                  <a:schemeClr val="bg1"/>
                </a:solidFill>
                <a:latin typeface="Arial" panose="020B0604020202020204" pitchFamily="34" charset="0"/>
                <a:cs typeface="Arial" panose="020B0604020202020204" pitchFamily="34" charset="0"/>
              </a:rPr>
            </a:br>
            <a:r>
              <a:rPr lang="en-US" sz="1400" i="1" dirty="0">
                <a:solidFill>
                  <a:schemeClr val="bg1"/>
                </a:solidFill>
                <a:latin typeface="Arial" panose="020B0604020202020204" pitchFamily="34" charset="0"/>
                <a:cs typeface="Arial" panose="020B0604020202020204" pitchFamily="34" charset="0"/>
              </a:rPr>
              <a:t>Veils of Time</a:t>
            </a:r>
            <a:r>
              <a:rPr lang="en-US" sz="1400" dirty="0">
                <a:solidFill>
                  <a:schemeClr val="bg1"/>
                </a:solidFill>
                <a:latin typeface="Arial" panose="020B0604020202020204" pitchFamily="34" charset="0"/>
                <a:cs typeface="Arial" panose="020B0604020202020204" pitchFamily="34" charset="0"/>
              </a:rPr>
              <a:t>, 2006</a:t>
            </a:r>
          </a:p>
          <a:p>
            <a:pPr algn="r"/>
            <a:r>
              <a:rPr lang="en-US" sz="1400" dirty="0">
                <a:solidFill>
                  <a:schemeClr val="bg1"/>
                </a:solidFill>
                <a:latin typeface="Arial" panose="020B0604020202020204" pitchFamily="34" charset="0"/>
                <a:cs typeface="Arial" panose="020B0604020202020204" pitchFamily="34" charset="0"/>
              </a:rPr>
              <a:t>oil on linen</a:t>
            </a:r>
          </a:p>
        </p:txBody>
      </p:sp>
    </p:spTree>
    <p:extLst>
      <p:ext uri="{BB962C8B-B14F-4D97-AF65-F5344CB8AC3E}">
        <p14:creationId xmlns:p14="http://schemas.microsoft.com/office/powerpoint/2010/main" val="3677923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997</Words>
  <Application>Microsoft Office PowerPoint</Application>
  <PresentationFormat>On-screen Show (4:3)</PresentationFormat>
  <Paragraphs>27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Tempe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Dock, Michelle</dc:creator>
  <cp:lastModifiedBy>Dock, Michelle</cp:lastModifiedBy>
  <cp:revision>7</cp:revision>
  <dcterms:created xsi:type="dcterms:W3CDTF">2017-03-06T23:41:15Z</dcterms:created>
  <dcterms:modified xsi:type="dcterms:W3CDTF">2017-03-10T20:36:09Z</dcterms:modified>
</cp:coreProperties>
</file>