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333" r:id="rId2"/>
    <p:sldId id="257" r:id="rId3"/>
    <p:sldId id="313" r:id="rId4"/>
    <p:sldId id="258" r:id="rId5"/>
    <p:sldId id="331" r:id="rId6"/>
    <p:sldId id="261" r:id="rId7"/>
    <p:sldId id="317" r:id="rId8"/>
    <p:sldId id="260" r:id="rId9"/>
    <p:sldId id="318" r:id="rId10"/>
    <p:sldId id="327" r:id="rId11"/>
    <p:sldId id="298" r:id="rId12"/>
    <p:sldId id="306" r:id="rId13"/>
    <p:sldId id="324" r:id="rId14"/>
    <p:sldId id="325" r:id="rId15"/>
    <p:sldId id="326" r:id="rId16"/>
    <p:sldId id="328" r:id="rId17"/>
    <p:sldId id="329" r:id="rId18"/>
    <p:sldId id="302" r:id="rId19"/>
    <p:sldId id="305" r:id="rId20"/>
    <p:sldId id="310" r:id="rId21"/>
    <p:sldId id="332" r:id="rId22"/>
    <p:sldId id="30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BD5706"/>
    <a:srgbClr val="A48C76"/>
    <a:srgbClr val="F9D4B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0108" autoAdjust="0"/>
  </p:normalViewPr>
  <p:slideViewPr>
    <p:cSldViewPr snapToGrid="0" snapToObjects="1">
      <p:cViewPr varScale="1">
        <p:scale>
          <a:sx n="99" d="100"/>
          <a:sy n="99" d="100"/>
        </p:scale>
        <p:origin x="-64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6F3702-250D-8048-A2E8-811C11CD83B4}" type="datetimeFigureOut">
              <a:rPr lang="en-US" smtClean="0"/>
              <a:t>6/7/2017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1C54EE-80B0-954E-9D22-7EB12B6B8B3A}" type="slidenum">
              <a:rPr lang="en-US" smtClean="0"/>
              <a:t>‹#›</a:t>
            </a:fld>
            <a:endParaRPr lang="en-US"/>
          </a:p>
        </p:txBody>
      </p:sp>
    </p:spTree>
    <p:extLst>
      <p:ext uri="{BB962C8B-B14F-4D97-AF65-F5344CB8AC3E}">
        <p14:creationId xmlns:p14="http://schemas.microsoft.com/office/powerpoint/2010/main" val="779865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A6AD07-7A02-B348-BE08-F0FDC87B1D80}" type="datetimeFigureOut">
              <a:rPr lang="en-US" smtClean="0"/>
              <a:t>6/7/2017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01EF69-F0F3-F74A-BF96-2B58C1C390BD}" type="slidenum">
              <a:rPr lang="en-US" smtClean="0"/>
              <a:t>‹#›</a:t>
            </a:fld>
            <a:endParaRPr lang="en-US"/>
          </a:p>
        </p:txBody>
      </p:sp>
    </p:spTree>
    <p:extLst>
      <p:ext uri="{BB962C8B-B14F-4D97-AF65-F5344CB8AC3E}">
        <p14:creationId xmlns:p14="http://schemas.microsoft.com/office/powerpoint/2010/main" val="38902011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01EF69-F0F3-F74A-BF96-2B58C1C390BD}" type="slidenum">
              <a:rPr lang="en-US" smtClean="0"/>
              <a:t>18</a:t>
            </a:fld>
            <a:endParaRPr lang="en-US"/>
          </a:p>
        </p:txBody>
      </p:sp>
    </p:spTree>
    <p:extLst>
      <p:ext uri="{BB962C8B-B14F-4D97-AF65-F5344CB8AC3E}">
        <p14:creationId xmlns:p14="http://schemas.microsoft.com/office/powerpoint/2010/main" val="503212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01EF69-F0F3-F74A-BF96-2B58C1C390BD}" type="slidenum">
              <a:rPr lang="en-US" smtClean="0"/>
              <a:t>19</a:t>
            </a:fld>
            <a:endParaRPr lang="en-US"/>
          </a:p>
        </p:txBody>
      </p:sp>
    </p:spTree>
    <p:extLst>
      <p:ext uri="{BB962C8B-B14F-4D97-AF65-F5344CB8AC3E}">
        <p14:creationId xmlns:p14="http://schemas.microsoft.com/office/powerpoint/2010/main" val="503212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EBA01F-62EA-F34D-AB4E-DC62B21A5CF4}"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2047494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BA01F-62EA-F34D-AB4E-DC62B21A5CF4}"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302930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BA01F-62EA-F34D-AB4E-DC62B21A5CF4}"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36060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BA01F-62EA-F34D-AB4E-DC62B21A5CF4}"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3825244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EBA01F-62EA-F34D-AB4E-DC62B21A5CF4}"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856782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EBA01F-62EA-F34D-AB4E-DC62B21A5CF4}"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3668935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EBA01F-62EA-F34D-AB4E-DC62B21A5CF4}" type="datetimeFigureOut">
              <a:rPr lang="en-US" smtClean="0"/>
              <a:t>6/7/2017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3751998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EBA01F-62EA-F34D-AB4E-DC62B21A5CF4}" type="datetimeFigureOut">
              <a:rPr lang="en-US" smtClean="0"/>
              <a:t>6/7/2017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128754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BA01F-62EA-F34D-AB4E-DC62B21A5CF4}" type="datetimeFigureOut">
              <a:rPr lang="en-US" smtClean="0"/>
              <a:t>6/7/2017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3309244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EBA01F-62EA-F34D-AB4E-DC62B21A5CF4}"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130584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EBA01F-62EA-F34D-AB4E-DC62B21A5CF4}"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3571293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BA01F-62EA-F34D-AB4E-DC62B21A5CF4}" type="datetimeFigureOut">
              <a:rPr lang="en-US" smtClean="0"/>
              <a:t>6/7/2017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04ADEB-1345-8842-AEBC-14EA9A326E87}" type="slidenum">
              <a:rPr lang="en-US" smtClean="0"/>
              <a:t>‹#›</a:t>
            </a:fld>
            <a:endParaRPr lang="en-US"/>
          </a:p>
        </p:txBody>
      </p:sp>
    </p:spTree>
    <p:extLst>
      <p:ext uri="{BB962C8B-B14F-4D97-AF65-F5344CB8AC3E}">
        <p14:creationId xmlns:p14="http://schemas.microsoft.com/office/powerpoint/2010/main" val="281101031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7.wdp"/></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8.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57233" y="1746382"/>
            <a:ext cx="3727968" cy="3046988"/>
          </a:xfrm>
          <a:prstGeom prst="rect">
            <a:avLst/>
          </a:prstGeom>
          <a:noFill/>
        </p:spPr>
        <p:txBody>
          <a:bodyPr wrap="square" rtlCol="0">
            <a:spAutoFit/>
          </a:bodyPr>
          <a:lstStyle/>
          <a:p>
            <a:r>
              <a:rPr lang="en-US" sz="4800" dirty="0">
                <a:latin typeface="Arial" panose="020B0604020202020204" pitchFamily="34" charset="0"/>
                <a:cs typeface="Arial" panose="020B0604020202020204" pitchFamily="34" charset="0"/>
              </a:rPr>
              <a:t>Old West Vs New West</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by </a:t>
            </a:r>
            <a:r>
              <a:rPr lang="en-US" sz="2400" dirty="0">
                <a:latin typeface="Arial" panose="020B0604020202020204" pitchFamily="34" charset="0"/>
                <a:cs typeface="Arial" panose="020B0604020202020204" pitchFamily="34" charset="0"/>
              </a:rPr>
              <a:t>Mary Erickson, </a:t>
            </a:r>
            <a:r>
              <a:rPr lang="en-US" sz="2400" dirty="0" smtClean="0">
                <a:latin typeface="Arial" panose="020B0604020202020204" pitchFamily="34" charset="0"/>
                <a:cs typeface="Arial" panose="020B0604020202020204" pitchFamily="34" charset="0"/>
              </a:rPr>
              <a:t>Ph.D. </a:t>
            </a:r>
            <a:r>
              <a:rPr lang="en-US" sz="2400" dirty="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Arizona art teacher Laurie </a:t>
            </a:r>
            <a:r>
              <a:rPr lang="en-US" sz="2400" dirty="0">
                <a:latin typeface="Arial" panose="020B0604020202020204" pitchFamily="34" charset="0"/>
                <a:cs typeface="Arial" panose="020B0604020202020204" pitchFamily="34" charset="0"/>
              </a:rPr>
              <a:t>Eldridge, </a:t>
            </a:r>
            <a:r>
              <a:rPr lang="en-US" sz="2400" dirty="0" smtClean="0">
                <a:latin typeface="Arial" panose="020B0604020202020204" pitchFamily="34" charset="0"/>
                <a:cs typeface="Arial" panose="020B0604020202020204" pitchFamily="34" charset="0"/>
              </a:rPr>
              <a:t>Ph.D.</a:t>
            </a:r>
            <a:endParaRPr lang="en-US" sz="2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0953" y="838200"/>
            <a:ext cx="3623674" cy="4863353"/>
          </a:xfrm>
          <a:prstGeom prst="rect">
            <a:avLst/>
          </a:prstGeom>
        </p:spPr>
      </p:pic>
    </p:spTree>
    <p:extLst>
      <p:ext uri="{BB962C8B-B14F-4D97-AF65-F5344CB8AC3E}">
        <p14:creationId xmlns:p14="http://schemas.microsoft.com/office/powerpoint/2010/main" val="528485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833" y="290287"/>
            <a:ext cx="8268692" cy="2567214"/>
          </a:xfrm>
        </p:spPr>
        <p:txBody>
          <a:bodyPr>
            <a:normAutofit/>
          </a:bodyPr>
          <a:lstStyle/>
          <a:p>
            <a:pPr marL="0" indent="0">
              <a:buNone/>
            </a:pPr>
            <a:r>
              <a:rPr lang="en-US" sz="2400" dirty="0" smtClean="0">
                <a:solidFill>
                  <a:srgbClr val="BD5706"/>
                </a:solidFill>
                <a:latin typeface="Arial"/>
                <a:cs typeface="Arial"/>
              </a:rPr>
              <a:t>Shading</a:t>
            </a:r>
            <a:r>
              <a:rPr lang="en-US" sz="2400" dirty="0" smtClean="0">
                <a:latin typeface="Arial"/>
                <a:cs typeface="Arial"/>
              </a:rPr>
              <a:t> is gradual change from light to dark. Shading helps us see that objects are not flat, </a:t>
            </a:r>
            <a:r>
              <a:rPr lang="en-US" sz="2400" dirty="0" smtClean="0">
                <a:solidFill>
                  <a:srgbClr val="BD5706"/>
                </a:solidFill>
                <a:latin typeface="Arial"/>
                <a:cs typeface="Arial"/>
              </a:rPr>
              <a:t>two-dimensional</a:t>
            </a:r>
            <a:r>
              <a:rPr lang="en-US" sz="2400" dirty="0" smtClean="0">
                <a:latin typeface="Arial"/>
                <a:cs typeface="Arial"/>
              </a:rPr>
              <a:t> </a:t>
            </a:r>
            <a:r>
              <a:rPr lang="en-US" sz="2400" dirty="0" smtClean="0">
                <a:solidFill>
                  <a:srgbClr val="BD5706"/>
                </a:solidFill>
                <a:latin typeface="Arial"/>
                <a:cs typeface="Arial"/>
              </a:rPr>
              <a:t>shapes</a:t>
            </a:r>
            <a:r>
              <a:rPr lang="en-US" sz="2400" dirty="0" smtClean="0">
                <a:latin typeface="Arial"/>
                <a:cs typeface="Arial"/>
              </a:rPr>
              <a:t> but are solid, </a:t>
            </a:r>
            <a:r>
              <a:rPr lang="en-US" sz="2400" dirty="0" smtClean="0">
                <a:solidFill>
                  <a:srgbClr val="BD5706"/>
                </a:solidFill>
                <a:latin typeface="Arial"/>
                <a:cs typeface="Arial"/>
              </a:rPr>
              <a:t>three-dimensional</a:t>
            </a:r>
            <a:r>
              <a:rPr lang="en-US" sz="2400" dirty="0" smtClean="0">
                <a:latin typeface="Arial"/>
                <a:cs typeface="Arial"/>
              </a:rPr>
              <a:t> </a:t>
            </a:r>
            <a:r>
              <a:rPr lang="en-US" sz="2400" dirty="0" smtClean="0">
                <a:solidFill>
                  <a:srgbClr val="BD5706"/>
                </a:solidFill>
                <a:latin typeface="Arial"/>
                <a:cs typeface="Arial"/>
              </a:rPr>
              <a:t>forms</a:t>
            </a:r>
            <a:r>
              <a:rPr lang="en-US" sz="2400" dirty="0" smtClean="0">
                <a:latin typeface="Arial"/>
                <a:cs typeface="Arial"/>
              </a:rPr>
              <a:t>. </a:t>
            </a:r>
          </a:p>
          <a:p>
            <a:pPr marL="0" indent="0">
              <a:buNone/>
            </a:pPr>
            <a:r>
              <a:rPr lang="en-US" sz="2400" dirty="0" smtClean="0">
                <a:latin typeface="Arial"/>
                <a:cs typeface="Arial"/>
              </a:rPr>
              <a:t>The light and dark areas along edges of the spear point show that it was chipped. The shading in the center of the larger arrowhead shows an </a:t>
            </a:r>
            <a:r>
              <a:rPr lang="en-US" sz="2400" dirty="0" smtClean="0">
                <a:solidFill>
                  <a:srgbClr val="BD5706"/>
                </a:solidFill>
                <a:latin typeface="Arial"/>
                <a:cs typeface="Arial"/>
              </a:rPr>
              <a:t>indentation</a:t>
            </a:r>
            <a:r>
              <a:rPr lang="en-US" sz="2400" dirty="0" smtClean="0">
                <a:latin typeface="Arial"/>
                <a:cs typeface="Arial"/>
              </a:rPr>
              <a:t> for a wooden shaft. </a:t>
            </a:r>
          </a:p>
        </p:txBody>
      </p:sp>
      <p:pic>
        <p:nvPicPr>
          <p:cNvPr id="4" name="Picture 3" descr="Gray arrow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21883" y="2857501"/>
            <a:ext cx="6574497" cy="3755570"/>
          </a:xfrm>
          <a:prstGeom prst="rect">
            <a:avLst/>
          </a:prstGeom>
        </p:spPr>
      </p:pic>
    </p:spTree>
    <p:extLst>
      <p:ext uri="{BB962C8B-B14F-4D97-AF65-F5344CB8AC3E}">
        <p14:creationId xmlns:p14="http://schemas.microsoft.com/office/powerpoint/2010/main" val="396602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814" y="290545"/>
            <a:ext cx="8186636" cy="1930141"/>
          </a:xfrm>
        </p:spPr>
        <p:txBody>
          <a:bodyPr>
            <a:normAutofit/>
          </a:bodyPr>
          <a:lstStyle/>
          <a:p>
            <a:pPr marL="0" indent="0">
              <a:buNone/>
            </a:pPr>
            <a:r>
              <a:rPr lang="en-US" sz="2400" smtClean="0">
                <a:latin typeface="Arial"/>
                <a:cs typeface="Arial"/>
              </a:rPr>
              <a:t>Your final artwork </a:t>
            </a:r>
            <a:r>
              <a:rPr lang="en-US" sz="2400" dirty="0" smtClean="0">
                <a:latin typeface="Arial"/>
                <a:cs typeface="Arial"/>
              </a:rPr>
              <a:t>will mix two kinds of contrasts. You will:</a:t>
            </a:r>
          </a:p>
          <a:p>
            <a:r>
              <a:rPr lang="en-US" sz="2400" dirty="0" smtClean="0">
                <a:latin typeface="Arial"/>
                <a:cs typeface="Arial"/>
              </a:rPr>
              <a:t>Combine images of the </a:t>
            </a:r>
            <a:r>
              <a:rPr lang="en-US" sz="2400" dirty="0" smtClean="0">
                <a:solidFill>
                  <a:srgbClr val="CC532E"/>
                </a:solidFill>
                <a:latin typeface="Arial"/>
                <a:cs typeface="Arial"/>
              </a:rPr>
              <a:t>old</a:t>
            </a:r>
            <a:r>
              <a:rPr lang="en-US" sz="2400" dirty="0" smtClean="0">
                <a:latin typeface="Arial"/>
                <a:cs typeface="Arial"/>
              </a:rPr>
              <a:t> and </a:t>
            </a:r>
            <a:r>
              <a:rPr lang="en-US" sz="2400" dirty="0" smtClean="0">
                <a:solidFill>
                  <a:srgbClr val="CC532E"/>
                </a:solidFill>
                <a:latin typeface="Arial"/>
                <a:cs typeface="Arial"/>
              </a:rPr>
              <a:t>new</a:t>
            </a:r>
            <a:r>
              <a:rPr lang="en-US" sz="2400" dirty="0" smtClean="0">
                <a:latin typeface="Arial"/>
                <a:cs typeface="Arial"/>
              </a:rPr>
              <a:t> west.</a:t>
            </a:r>
          </a:p>
          <a:p>
            <a:r>
              <a:rPr lang="en-US" sz="2400" dirty="0" smtClean="0">
                <a:latin typeface="Arial"/>
                <a:cs typeface="Arial"/>
              </a:rPr>
              <a:t>Use </a:t>
            </a:r>
            <a:r>
              <a:rPr lang="en-US" sz="2400" dirty="0" smtClean="0">
                <a:solidFill>
                  <a:srgbClr val="BD5706"/>
                </a:solidFill>
                <a:latin typeface="Arial"/>
                <a:cs typeface="Arial"/>
              </a:rPr>
              <a:t>shading</a:t>
            </a:r>
            <a:r>
              <a:rPr lang="en-US" sz="2400" dirty="0" smtClean="0">
                <a:latin typeface="Arial"/>
                <a:cs typeface="Arial"/>
              </a:rPr>
              <a:t> of black and white </a:t>
            </a:r>
            <a:r>
              <a:rPr lang="en-US" sz="2400" dirty="0" smtClean="0">
                <a:solidFill>
                  <a:srgbClr val="CC532E"/>
                </a:solidFill>
                <a:latin typeface="Arial"/>
                <a:cs typeface="Arial"/>
              </a:rPr>
              <a:t>values</a:t>
            </a:r>
            <a:r>
              <a:rPr lang="en-US" sz="2400" dirty="0" smtClean="0">
                <a:latin typeface="Arial"/>
                <a:cs typeface="Arial"/>
              </a:rPr>
              <a:t> to make things look solid.</a:t>
            </a:r>
            <a:endParaRPr lang="en-US" sz="2400" dirty="0">
              <a:latin typeface="Arial"/>
              <a:cs typeface="Arial"/>
            </a:endParaRPr>
          </a:p>
        </p:txBody>
      </p:sp>
      <p:pic>
        <p:nvPicPr>
          <p:cNvPr id="2" name="Picture 1" descr="Shading Workshee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5614" y="2059610"/>
            <a:ext cx="4248112" cy="4342347"/>
          </a:xfrm>
          <a:prstGeom prst="rect">
            <a:avLst/>
          </a:prstGeom>
        </p:spPr>
      </p:pic>
    </p:spTree>
    <p:extLst>
      <p:ext uri="{BB962C8B-B14F-4D97-AF65-F5344CB8AC3E}">
        <p14:creationId xmlns:p14="http://schemas.microsoft.com/office/powerpoint/2010/main" val="742166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613" y="1155423"/>
            <a:ext cx="3558900" cy="4053391"/>
          </a:xfrm>
        </p:spPr>
        <p:txBody>
          <a:bodyPr>
            <a:normAutofit/>
          </a:bodyPr>
          <a:lstStyle/>
          <a:p>
            <a:pPr marL="0" indent="0">
              <a:lnSpc>
                <a:spcPct val="120000"/>
              </a:lnSpc>
              <a:buNone/>
            </a:pPr>
            <a:r>
              <a:rPr lang="en-US" sz="2400" dirty="0" smtClean="0">
                <a:latin typeface="Arial"/>
                <a:cs typeface="Arial"/>
              </a:rPr>
              <a:t>Practice making dark and light </a:t>
            </a:r>
            <a:r>
              <a:rPr lang="en-US" sz="2400" dirty="0" smtClean="0">
                <a:solidFill>
                  <a:srgbClr val="BD5706"/>
                </a:solidFill>
                <a:latin typeface="Arial"/>
                <a:cs typeface="Arial"/>
              </a:rPr>
              <a:t>values</a:t>
            </a:r>
            <a:r>
              <a:rPr lang="en-US" sz="2400" dirty="0" smtClean="0">
                <a:latin typeface="Arial"/>
                <a:cs typeface="Arial"/>
              </a:rPr>
              <a:t>. </a:t>
            </a:r>
          </a:p>
          <a:p>
            <a:pPr marL="0" indent="0">
              <a:lnSpc>
                <a:spcPct val="120000"/>
              </a:lnSpc>
              <a:buNone/>
            </a:pPr>
            <a:endParaRPr lang="en-US" sz="1000" dirty="0">
              <a:latin typeface="Arial"/>
              <a:cs typeface="Arial"/>
            </a:endParaRPr>
          </a:p>
          <a:p>
            <a:pPr marL="0" indent="0">
              <a:lnSpc>
                <a:spcPct val="120000"/>
              </a:lnSpc>
              <a:buNone/>
            </a:pPr>
            <a:r>
              <a:rPr lang="en-US" sz="2400" dirty="0" smtClean="0">
                <a:latin typeface="Arial"/>
                <a:cs typeface="Arial"/>
              </a:rPr>
              <a:t>Use values to show:</a:t>
            </a:r>
          </a:p>
          <a:p>
            <a:pPr>
              <a:lnSpc>
                <a:spcPct val="120000"/>
              </a:lnSpc>
            </a:pPr>
            <a:r>
              <a:rPr lang="en-US" sz="2400" dirty="0" smtClean="0">
                <a:solidFill>
                  <a:srgbClr val="BD5706"/>
                </a:solidFill>
                <a:latin typeface="Arial"/>
                <a:cs typeface="Arial"/>
              </a:rPr>
              <a:t>Highlights</a:t>
            </a:r>
            <a:endParaRPr lang="en-US" sz="2400" dirty="0" smtClean="0">
              <a:latin typeface="Arial"/>
              <a:cs typeface="Arial"/>
            </a:endParaRPr>
          </a:p>
          <a:p>
            <a:pPr>
              <a:lnSpc>
                <a:spcPct val="120000"/>
              </a:lnSpc>
            </a:pPr>
            <a:r>
              <a:rPr lang="en-US" sz="2400" dirty="0" smtClean="0">
                <a:solidFill>
                  <a:srgbClr val="BD5706"/>
                </a:solidFill>
                <a:latin typeface="Arial"/>
                <a:cs typeface="Arial"/>
              </a:rPr>
              <a:t>Cast shadow</a:t>
            </a:r>
            <a:endParaRPr lang="en-US" sz="2400" dirty="0" smtClean="0">
              <a:latin typeface="Arial"/>
              <a:cs typeface="Arial"/>
            </a:endParaRPr>
          </a:p>
          <a:p>
            <a:pPr>
              <a:lnSpc>
                <a:spcPct val="120000"/>
              </a:lnSpc>
            </a:pPr>
            <a:r>
              <a:rPr lang="en-US" sz="2400" dirty="0" smtClean="0">
                <a:solidFill>
                  <a:srgbClr val="BD5706"/>
                </a:solidFill>
                <a:latin typeface="Arial"/>
                <a:cs typeface="Arial"/>
              </a:rPr>
              <a:t>Reflected light</a:t>
            </a:r>
            <a:r>
              <a:rPr lang="en-US" sz="2400" dirty="0" smtClean="0">
                <a:latin typeface="Arial"/>
                <a:cs typeface="Arial"/>
              </a:rPr>
              <a:t> and</a:t>
            </a:r>
          </a:p>
          <a:p>
            <a:pPr>
              <a:lnSpc>
                <a:spcPct val="120000"/>
              </a:lnSpc>
            </a:pPr>
            <a:r>
              <a:rPr lang="en-US" sz="2400" dirty="0" smtClean="0">
                <a:solidFill>
                  <a:srgbClr val="BD5706"/>
                </a:solidFill>
                <a:latin typeface="Arial"/>
                <a:cs typeface="Arial"/>
              </a:rPr>
              <a:t>Core shadow</a:t>
            </a:r>
            <a:endParaRPr lang="en-US" sz="2400" dirty="0" smtClean="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lgn="ctr">
              <a:buNone/>
            </a:pPr>
            <a:endParaRPr lang="en-US" sz="1200" dirty="0" smtClean="0">
              <a:solidFill>
                <a:srgbClr val="F9D4B1"/>
              </a:solidFill>
              <a:latin typeface="Arial"/>
              <a:cs typeface="Arial"/>
            </a:endParaRPr>
          </a:p>
        </p:txBody>
      </p:sp>
      <p:pic>
        <p:nvPicPr>
          <p:cNvPr id="4" name="Picture 3" descr="028 (800x600) (2) 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8514" y="224695"/>
            <a:ext cx="4795540" cy="6327098"/>
          </a:xfrm>
          <a:prstGeom prst="rect">
            <a:avLst/>
          </a:prstGeom>
        </p:spPr>
      </p:pic>
    </p:spTree>
    <p:extLst>
      <p:ext uri="{BB962C8B-B14F-4D97-AF65-F5344CB8AC3E}">
        <p14:creationId xmlns:p14="http://schemas.microsoft.com/office/powerpoint/2010/main" val="2084869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833" y="551551"/>
            <a:ext cx="8268692" cy="1130300"/>
          </a:xfrm>
        </p:spPr>
        <p:txBody>
          <a:bodyPr>
            <a:normAutofit/>
          </a:bodyPr>
          <a:lstStyle/>
          <a:p>
            <a:pPr marL="0" indent="0">
              <a:buNone/>
            </a:pPr>
            <a:r>
              <a:rPr lang="en-US" sz="2400" dirty="0" smtClean="0">
                <a:latin typeface="Arial"/>
                <a:cs typeface="Arial"/>
              </a:rPr>
              <a:t>Both the jar and hat are lit from the upper left. What parts of each are </a:t>
            </a:r>
            <a:r>
              <a:rPr lang="en-US" sz="2400" dirty="0" smtClean="0">
                <a:solidFill>
                  <a:srgbClr val="BD5706"/>
                </a:solidFill>
                <a:latin typeface="Arial"/>
                <a:cs typeface="Arial"/>
              </a:rPr>
              <a:t>lightest,</a:t>
            </a:r>
            <a:r>
              <a:rPr lang="en-US" sz="2400" dirty="0" smtClean="0">
                <a:latin typeface="Arial"/>
                <a:cs typeface="Arial"/>
              </a:rPr>
              <a:t> because they get the most direct light?</a:t>
            </a:r>
          </a:p>
        </p:txBody>
      </p:sp>
      <p:pic>
        <p:nvPicPr>
          <p:cNvPr id="4" name="Picture 3" descr="Po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1295" y="1996253"/>
            <a:ext cx="3180668" cy="3773145"/>
          </a:xfrm>
          <a:prstGeom prst="rect">
            <a:avLst/>
          </a:prstGeom>
        </p:spPr>
      </p:pic>
      <p:pic>
        <p:nvPicPr>
          <p:cNvPr id="6" name="Picture 5" descr="Ha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4703" y="2266925"/>
            <a:ext cx="3868143" cy="3254550"/>
          </a:xfrm>
          <a:prstGeom prst="rect">
            <a:avLst/>
          </a:prstGeom>
        </p:spPr>
      </p:pic>
    </p:spTree>
    <p:extLst>
      <p:ext uri="{BB962C8B-B14F-4D97-AF65-F5344CB8AC3E}">
        <p14:creationId xmlns:p14="http://schemas.microsoft.com/office/powerpoint/2010/main" val="2159130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1295" y="486230"/>
            <a:ext cx="7514167" cy="1260928"/>
          </a:xfrm>
        </p:spPr>
        <p:txBody>
          <a:bodyPr>
            <a:normAutofit/>
          </a:bodyPr>
          <a:lstStyle/>
          <a:p>
            <a:pPr marL="0" indent="0">
              <a:buNone/>
            </a:pPr>
            <a:r>
              <a:rPr lang="en-US" sz="2400" dirty="0" smtClean="0">
                <a:latin typeface="Arial"/>
                <a:cs typeface="Arial"/>
              </a:rPr>
              <a:t>What parts of the jar and hat face away from the light, so they are </a:t>
            </a:r>
            <a:r>
              <a:rPr lang="en-US" sz="2400" dirty="0" smtClean="0">
                <a:solidFill>
                  <a:srgbClr val="BD5706"/>
                </a:solidFill>
                <a:latin typeface="Arial"/>
                <a:cs typeface="Arial"/>
              </a:rPr>
              <a:t>darker</a:t>
            </a:r>
            <a:r>
              <a:rPr lang="en-US" sz="2400" dirty="0" smtClean="0">
                <a:latin typeface="Arial"/>
                <a:cs typeface="Arial"/>
              </a:rPr>
              <a:t>?</a:t>
            </a:r>
          </a:p>
          <a:p>
            <a:pPr marL="0" indent="0">
              <a:buNone/>
            </a:pPr>
            <a:endParaRPr lang="en-US" sz="2800" dirty="0" smtClean="0">
              <a:latin typeface="Arial"/>
              <a:cs typeface="Arial"/>
            </a:endParaRPr>
          </a:p>
        </p:txBody>
      </p:sp>
      <p:pic>
        <p:nvPicPr>
          <p:cNvPr id="4" name="Picture 3" descr="Po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1295" y="1996253"/>
            <a:ext cx="3180668" cy="3773145"/>
          </a:xfrm>
          <a:prstGeom prst="rect">
            <a:avLst/>
          </a:prstGeom>
        </p:spPr>
      </p:pic>
      <p:pic>
        <p:nvPicPr>
          <p:cNvPr id="6" name="Picture 5" descr="Ha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4703" y="2266925"/>
            <a:ext cx="3868143" cy="3254550"/>
          </a:xfrm>
          <a:prstGeom prst="rect">
            <a:avLst/>
          </a:prstGeom>
        </p:spPr>
      </p:pic>
    </p:spTree>
    <p:extLst>
      <p:ext uri="{BB962C8B-B14F-4D97-AF65-F5344CB8AC3E}">
        <p14:creationId xmlns:p14="http://schemas.microsoft.com/office/powerpoint/2010/main" val="50402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833" y="469901"/>
            <a:ext cx="8268692" cy="1032328"/>
          </a:xfrm>
        </p:spPr>
        <p:txBody>
          <a:bodyPr>
            <a:normAutofit/>
          </a:bodyPr>
          <a:lstStyle/>
          <a:p>
            <a:pPr marL="0" indent="0">
              <a:buNone/>
            </a:pPr>
            <a:r>
              <a:rPr lang="en-US" sz="2400" dirty="0" smtClean="0">
                <a:latin typeface="Arial"/>
                <a:cs typeface="Arial"/>
              </a:rPr>
              <a:t>What are the </a:t>
            </a:r>
            <a:r>
              <a:rPr lang="en-US" sz="2400" dirty="0" smtClean="0">
                <a:solidFill>
                  <a:srgbClr val="BD5706"/>
                </a:solidFill>
                <a:latin typeface="Arial"/>
                <a:cs typeface="Arial"/>
              </a:rPr>
              <a:t>lightest</a:t>
            </a:r>
            <a:r>
              <a:rPr lang="en-US" sz="2400" dirty="0" smtClean="0">
                <a:latin typeface="Arial"/>
                <a:cs typeface="Arial"/>
              </a:rPr>
              <a:t> areas of this bighorn sheep? Which areas are </a:t>
            </a:r>
            <a:r>
              <a:rPr lang="en-US" sz="2400" dirty="0" smtClean="0">
                <a:solidFill>
                  <a:srgbClr val="BD5706"/>
                </a:solidFill>
                <a:latin typeface="Arial"/>
                <a:cs typeface="Arial"/>
              </a:rPr>
              <a:t>darker</a:t>
            </a:r>
            <a:r>
              <a:rPr lang="en-US" sz="2400" dirty="0" smtClean="0">
                <a:latin typeface="Arial"/>
                <a:cs typeface="Arial"/>
              </a:rPr>
              <a:t> because they face away from the sun?</a:t>
            </a:r>
          </a:p>
          <a:p>
            <a:pPr marL="0" indent="0">
              <a:buNone/>
            </a:pPr>
            <a:endParaRPr lang="en-US" sz="2800" dirty="0" smtClean="0">
              <a:latin typeface="Arial"/>
              <a:cs typeface="Arial"/>
            </a:endParaRPr>
          </a:p>
        </p:txBody>
      </p:sp>
      <p:pic>
        <p:nvPicPr>
          <p:cNvPr id="2" name="Picture 1" descr="Big Horn She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3531" y="1502229"/>
            <a:ext cx="5414267" cy="4767942"/>
          </a:xfrm>
          <a:prstGeom prst="rect">
            <a:avLst/>
          </a:prstGeom>
        </p:spPr>
      </p:pic>
    </p:spTree>
    <p:extLst>
      <p:ext uri="{BB962C8B-B14F-4D97-AF65-F5344CB8AC3E}">
        <p14:creationId xmlns:p14="http://schemas.microsoft.com/office/powerpoint/2010/main" val="50402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833" y="290287"/>
            <a:ext cx="8268692" cy="1048656"/>
          </a:xfrm>
        </p:spPr>
        <p:txBody>
          <a:bodyPr>
            <a:normAutofit/>
          </a:bodyPr>
          <a:lstStyle/>
          <a:p>
            <a:pPr marL="0" indent="0">
              <a:buNone/>
            </a:pPr>
            <a:r>
              <a:rPr lang="en-US" sz="2400" dirty="0" smtClean="0">
                <a:latin typeface="Arial"/>
                <a:cs typeface="Arial"/>
              </a:rPr>
              <a:t>See the </a:t>
            </a:r>
            <a:r>
              <a:rPr lang="en-US" sz="2400" dirty="0" smtClean="0">
                <a:solidFill>
                  <a:srgbClr val="BD5706"/>
                </a:solidFill>
                <a:latin typeface="Arial"/>
                <a:cs typeface="Arial"/>
              </a:rPr>
              <a:t>cast shadow </a:t>
            </a:r>
            <a:r>
              <a:rPr lang="en-US" sz="2400" dirty="0" smtClean="0">
                <a:latin typeface="Arial"/>
                <a:cs typeface="Arial"/>
              </a:rPr>
              <a:t>in the grass? Can you find a </a:t>
            </a:r>
            <a:r>
              <a:rPr lang="en-US" sz="2400" dirty="0" smtClean="0">
                <a:solidFill>
                  <a:srgbClr val="BD5706"/>
                </a:solidFill>
                <a:latin typeface="Arial"/>
                <a:cs typeface="Arial"/>
              </a:rPr>
              <a:t>shadow</a:t>
            </a:r>
            <a:r>
              <a:rPr lang="en-US" sz="2400" dirty="0" smtClean="0">
                <a:latin typeface="Arial"/>
                <a:cs typeface="Arial"/>
              </a:rPr>
              <a:t> cast by the sheep’s horn on his body?</a:t>
            </a:r>
          </a:p>
          <a:p>
            <a:pPr marL="0" indent="0">
              <a:buNone/>
            </a:pPr>
            <a:endParaRPr lang="en-US" sz="2800" dirty="0" smtClean="0">
              <a:latin typeface="Arial"/>
              <a:cs typeface="Arial"/>
            </a:endParaRPr>
          </a:p>
        </p:txBody>
      </p:sp>
      <p:pic>
        <p:nvPicPr>
          <p:cNvPr id="2" name="Picture 1" descr="Big Horn She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6368" y="1338943"/>
            <a:ext cx="5387333" cy="4744223"/>
          </a:xfrm>
          <a:prstGeom prst="rect">
            <a:avLst/>
          </a:prstGeom>
        </p:spPr>
      </p:pic>
    </p:spTree>
    <p:extLst>
      <p:ext uri="{BB962C8B-B14F-4D97-AF65-F5344CB8AC3E}">
        <p14:creationId xmlns:p14="http://schemas.microsoft.com/office/powerpoint/2010/main" val="780426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092" y="353935"/>
            <a:ext cx="8181329" cy="2897266"/>
          </a:xfrm>
        </p:spPr>
        <p:txBody>
          <a:bodyPr>
            <a:normAutofit/>
          </a:bodyPr>
          <a:lstStyle/>
          <a:p>
            <a:pPr marL="0" indent="0">
              <a:buNone/>
            </a:pPr>
            <a:r>
              <a:rPr lang="en-US" sz="2400" dirty="0" smtClean="0">
                <a:latin typeface="Arial" panose="020B0604020202020204" pitchFamily="34" charset="0"/>
                <a:cs typeface="Arial" panose="020B0604020202020204" pitchFamily="34" charset="0"/>
              </a:rPr>
              <a:t>Your assignment is to:</a:t>
            </a:r>
          </a:p>
          <a:p>
            <a:pPr marL="0" indent="0">
              <a:buNone/>
            </a:pPr>
            <a:r>
              <a:rPr lang="en-US" sz="2400" dirty="0" smtClean="0">
                <a:latin typeface="Arial" panose="020B0604020202020204" pitchFamily="34" charset="0"/>
                <a:cs typeface="Arial" panose="020B0604020202020204" pitchFamily="34" charset="0"/>
              </a:rPr>
              <a:t>1. find </a:t>
            </a:r>
            <a:r>
              <a:rPr lang="en-US" sz="2400" dirty="0" smtClean="0">
                <a:solidFill>
                  <a:srgbClr val="BD5706"/>
                </a:solidFill>
                <a:latin typeface="Arial" panose="020B0604020202020204" pitchFamily="34" charset="0"/>
                <a:cs typeface="Arial" panose="020B0604020202020204" pitchFamily="34" charset="0"/>
              </a:rPr>
              <a:t>contrast</a:t>
            </a:r>
            <a:r>
              <a:rPr lang="en-US" sz="2400" dirty="0" smtClean="0">
                <a:latin typeface="Arial" panose="020B0604020202020204" pitchFamily="34" charset="0"/>
                <a:cs typeface="Arial" panose="020B0604020202020204" pitchFamily="34" charset="0"/>
              </a:rPr>
              <a:t> between the old west and the new.</a:t>
            </a:r>
          </a:p>
          <a:p>
            <a:pPr marL="0" indent="0">
              <a:lnSpc>
                <a:spcPct val="120000"/>
              </a:lnSpc>
              <a:buNone/>
            </a:pPr>
            <a:r>
              <a:rPr lang="en-US" sz="2400" dirty="0" smtClean="0">
                <a:latin typeface="Arial" panose="020B0604020202020204" pitchFamily="34" charset="0"/>
                <a:cs typeface="Arial" panose="020B0604020202020204" pitchFamily="34" charset="0"/>
              </a:rPr>
              <a:t>2. plan a way to </a:t>
            </a:r>
            <a:r>
              <a:rPr lang="en-US" sz="2400" dirty="0" smtClean="0">
                <a:solidFill>
                  <a:srgbClr val="BD5706"/>
                </a:solidFill>
                <a:latin typeface="Arial" panose="020B0604020202020204" pitchFamily="34" charset="0"/>
                <a:cs typeface="Arial" panose="020B0604020202020204" pitchFamily="34" charset="0"/>
              </a:rPr>
              <a:t>contrast</a:t>
            </a:r>
            <a:r>
              <a:rPr lang="en-US" sz="2400" dirty="0" smtClean="0">
                <a:latin typeface="Arial" panose="020B0604020202020204" pitchFamily="34" charset="0"/>
                <a:cs typeface="Arial" panose="020B0604020202020204" pitchFamily="34" charset="0"/>
              </a:rPr>
              <a:t> or </a:t>
            </a:r>
            <a:r>
              <a:rPr lang="en-US" sz="2400" dirty="0" smtClean="0">
                <a:solidFill>
                  <a:srgbClr val="BD5706"/>
                </a:solidFill>
                <a:latin typeface="Arial" panose="020B0604020202020204" pitchFamily="34" charset="0"/>
                <a:cs typeface="Arial" panose="020B0604020202020204" pitchFamily="34" charset="0"/>
              </a:rPr>
              <a:t>combine</a:t>
            </a:r>
            <a:r>
              <a:rPr lang="en-US" sz="2400" dirty="0" smtClean="0">
                <a:latin typeface="Arial" panose="020B0604020202020204" pitchFamily="34" charset="0"/>
                <a:cs typeface="Arial" panose="020B0604020202020204" pitchFamily="34" charset="0"/>
              </a:rPr>
              <a:t> the old and new in one drawing.</a:t>
            </a:r>
          </a:p>
          <a:p>
            <a:pPr marL="0" indent="0">
              <a:lnSpc>
                <a:spcPct val="120000"/>
              </a:lnSpc>
              <a:buNone/>
            </a:pPr>
            <a:r>
              <a:rPr lang="en-US" sz="2400" dirty="0" smtClean="0">
                <a:latin typeface="Arial" panose="020B0604020202020204" pitchFamily="34" charset="0"/>
                <a:cs typeface="Arial" panose="020B0604020202020204" pitchFamily="34" charset="0"/>
              </a:rPr>
              <a:t>3. finish your drawing by using contrasting </a:t>
            </a:r>
            <a:r>
              <a:rPr lang="en-US" sz="2400" dirty="0" smtClean="0">
                <a:solidFill>
                  <a:srgbClr val="BD5706"/>
                </a:solidFill>
                <a:latin typeface="Arial" panose="020B0604020202020204" pitchFamily="34" charset="0"/>
                <a:cs typeface="Arial" panose="020B0604020202020204" pitchFamily="34" charset="0"/>
              </a:rPr>
              <a:t>values</a:t>
            </a:r>
            <a:r>
              <a:rPr lang="en-US" sz="2400" dirty="0" smtClean="0">
                <a:latin typeface="Arial" panose="020B0604020202020204" pitchFamily="34" charset="0"/>
                <a:cs typeface="Arial" panose="020B0604020202020204" pitchFamily="34" charset="0"/>
              </a:rPr>
              <a:t> to </a:t>
            </a:r>
            <a:r>
              <a:rPr lang="en-US" sz="2400" dirty="0" smtClean="0">
                <a:solidFill>
                  <a:srgbClr val="BD5706"/>
                </a:solidFill>
                <a:latin typeface="Arial" panose="020B0604020202020204" pitchFamily="34" charset="0"/>
                <a:cs typeface="Arial" panose="020B0604020202020204" pitchFamily="34" charset="0"/>
              </a:rPr>
              <a:t>shade</a:t>
            </a:r>
            <a:r>
              <a:rPr lang="en-US" sz="2400" dirty="0" smtClean="0">
                <a:latin typeface="Arial" panose="020B0604020202020204" pitchFamily="34" charset="0"/>
                <a:cs typeface="Arial" panose="020B0604020202020204" pitchFamily="34" charset="0"/>
              </a:rPr>
              <a:t> objects to make them look solid.</a:t>
            </a:r>
          </a:p>
        </p:txBody>
      </p:sp>
      <p:pic>
        <p:nvPicPr>
          <p:cNvPr id="5" name="Picture 4" descr="Final Slide.jpg"/>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292484" y="3251201"/>
            <a:ext cx="6249028" cy="3182256"/>
          </a:xfrm>
          <a:prstGeom prst="rect">
            <a:avLst/>
          </a:prstGeom>
        </p:spPr>
      </p:pic>
    </p:spTree>
    <p:extLst>
      <p:ext uri="{BB962C8B-B14F-4D97-AF65-F5344CB8AC3E}">
        <p14:creationId xmlns:p14="http://schemas.microsoft.com/office/powerpoint/2010/main" val="29762815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650" y="1517926"/>
            <a:ext cx="2937584" cy="2956103"/>
          </a:xfrm>
        </p:spPr>
        <p:txBody>
          <a:bodyPr>
            <a:noAutofit/>
          </a:bodyPr>
          <a:lstStyle/>
          <a:p>
            <a:pPr marL="0" indent="0">
              <a:buNone/>
            </a:pPr>
            <a:r>
              <a:rPr lang="en-US" sz="2400" dirty="0" smtClean="0">
                <a:latin typeface="Arial"/>
                <a:cs typeface="Arial"/>
              </a:rPr>
              <a:t>How did this student mix old and new </a:t>
            </a:r>
            <a:r>
              <a:rPr lang="en-US" sz="2400" dirty="0" smtClean="0">
                <a:solidFill>
                  <a:srgbClr val="BD5706"/>
                </a:solidFill>
                <a:latin typeface="Arial"/>
                <a:cs typeface="Arial"/>
              </a:rPr>
              <a:t>subject matter </a:t>
            </a:r>
            <a:r>
              <a:rPr lang="en-US" sz="2400" dirty="0" smtClean="0">
                <a:latin typeface="Arial"/>
                <a:cs typeface="Arial"/>
              </a:rPr>
              <a:t>in his drawing? </a:t>
            </a:r>
          </a:p>
          <a:p>
            <a:pPr marL="0" indent="0">
              <a:buNone/>
            </a:pPr>
            <a:endParaRPr lang="en-US" sz="2400" dirty="0">
              <a:latin typeface="Arial"/>
              <a:cs typeface="Arial"/>
            </a:endParaRPr>
          </a:p>
          <a:p>
            <a:pPr marL="0" indent="0">
              <a:buNone/>
            </a:pPr>
            <a:r>
              <a:rPr lang="en-US" sz="2400" dirty="0" smtClean="0">
                <a:latin typeface="Arial"/>
                <a:cs typeface="Arial"/>
              </a:rPr>
              <a:t>Where did he use </a:t>
            </a:r>
            <a:r>
              <a:rPr lang="en-US" sz="2400" dirty="0" smtClean="0">
                <a:solidFill>
                  <a:srgbClr val="BD5706"/>
                </a:solidFill>
                <a:latin typeface="Arial"/>
                <a:cs typeface="Arial"/>
              </a:rPr>
              <a:t>shading</a:t>
            </a:r>
            <a:r>
              <a:rPr lang="en-US" sz="2400" dirty="0" smtClean="0">
                <a:latin typeface="Arial"/>
                <a:cs typeface="Arial"/>
              </a:rPr>
              <a:t>? </a:t>
            </a:r>
          </a:p>
        </p:txBody>
      </p:sp>
      <p:pic>
        <p:nvPicPr>
          <p:cNvPr id="2" name="Picture 1" descr="Tunnel.jpg"/>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3869871" y="358595"/>
            <a:ext cx="4828935" cy="6092019"/>
          </a:xfrm>
          <a:prstGeom prst="rect">
            <a:avLst/>
          </a:prstGeom>
        </p:spPr>
      </p:pic>
    </p:spTree>
    <p:extLst>
      <p:ext uri="{BB962C8B-B14F-4D97-AF65-F5344CB8AC3E}">
        <p14:creationId xmlns:p14="http://schemas.microsoft.com/office/powerpoint/2010/main" val="627444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6290" y="409465"/>
            <a:ext cx="7911937" cy="1146685"/>
          </a:xfrm>
        </p:spPr>
        <p:txBody>
          <a:bodyPr>
            <a:noAutofit/>
          </a:bodyPr>
          <a:lstStyle/>
          <a:p>
            <a:pPr marL="0" indent="0">
              <a:buNone/>
            </a:pPr>
            <a:r>
              <a:rPr lang="en-US" sz="2400" dirty="0" smtClean="0">
                <a:latin typeface="Arial"/>
                <a:cs typeface="Arial"/>
              </a:rPr>
              <a:t>How did the student </a:t>
            </a:r>
            <a:r>
              <a:rPr lang="en-US" sz="2400" dirty="0" smtClean="0">
                <a:solidFill>
                  <a:srgbClr val="BD5706"/>
                </a:solidFill>
                <a:latin typeface="Arial"/>
                <a:cs typeface="Arial"/>
              </a:rPr>
              <a:t>combine</a:t>
            </a:r>
            <a:r>
              <a:rPr lang="en-US" sz="2400" dirty="0" smtClean="0">
                <a:latin typeface="Arial"/>
                <a:cs typeface="Arial"/>
              </a:rPr>
              <a:t> old and new in the </a:t>
            </a:r>
            <a:r>
              <a:rPr lang="en-US" sz="2400" dirty="0">
                <a:latin typeface="Arial"/>
                <a:cs typeface="Arial"/>
              </a:rPr>
              <a:t>t</a:t>
            </a:r>
            <a:r>
              <a:rPr lang="en-US" sz="2400" dirty="0" smtClean="0">
                <a:latin typeface="Arial"/>
                <a:cs typeface="Arial"/>
              </a:rPr>
              <a:t>wo sections of his drawing?</a:t>
            </a:r>
          </a:p>
          <a:p>
            <a:pPr marL="0" indent="0">
              <a:buNone/>
            </a:pPr>
            <a:endParaRPr lang="en-US" sz="2800" dirty="0" smtClean="0">
              <a:latin typeface="Arial"/>
              <a:cs typeface="Arial"/>
            </a:endParaRPr>
          </a:p>
        </p:txBody>
      </p:sp>
      <p:pic>
        <p:nvPicPr>
          <p:cNvPr id="2" name="Picture 1" descr="036 (800x600) (800x600) (2) 2.jpg"/>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84210" y="1409193"/>
            <a:ext cx="6841199" cy="5073250"/>
          </a:xfrm>
          <a:prstGeom prst="rect">
            <a:avLst/>
          </a:prstGeom>
        </p:spPr>
      </p:pic>
    </p:spTree>
    <p:extLst>
      <p:ext uri="{BB962C8B-B14F-4D97-AF65-F5344CB8AC3E}">
        <p14:creationId xmlns:p14="http://schemas.microsoft.com/office/powerpoint/2010/main" val="1253570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ne Ranger 2.JPG"/>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3796995" y="489961"/>
            <a:ext cx="2680193" cy="4033051"/>
          </a:xfrm>
          <a:prstGeom prst="rect">
            <a:avLst/>
          </a:prstGeom>
        </p:spPr>
      </p:pic>
      <p:pic>
        <p:nvPicPr>
          <p:cNvPr id="2" name="Picture 1"/>
          <p:cNvPicPr>
            <a:picLocks noChangeAspect="1"/>
          </p:cNvPicPr>
          <p:nvPr/>
        </p:nvPicPr>
        <p:blipFill>
          <a:blip r:embed="rId4" cstate="email">
            <a:extLst>
              <a:ext uri="{BEBA8EAE-BF5A-486C-A8C5-ECC9F3942E4B}">
                <a14:imgProps xmlns:a14="http://schemas.microsoft.com/office/drawing/2010/main">
                  <a14:imgLayer r:embed="rId5">
                    <a14:imgEffect>
                      <a14:sharpenSoften amount="25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596928" y="489961"/>
            <a:ext cx="2950494" cy="4033051"/>
          </a:xfrm>
          <a:prstGeom prst="rect">
            <a:avLst/>
          </a:prstGeom>
        </p:spPr>
      </p:pic>
      <p:sp>
        <p:nvSpPr>
          <p:cNvPr id="6" name="TextBox 5"/>
          <p:cNvSpPr txBox="1"/>
          <p:nvPr/>
        </p:nvSpPr>
        <p:spPr>
          <a:xfrm>
            <a:off x="436052" y="4646359"/>
            <a:ext cx="8169105" cy="1569660"/>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Many people enjoy “Old West” themed films and TV such as the Lone Ranger that was popular in the 1950s and 60s. However, new generations sometimes interpret history and popular culture differently.</a:t>
            </a:r>
            <a:endParaRPr lang="en-US" sz="2400" dirty="0">
              <a:latin typeface="Arial" panose="020B0604020202020204" pitchFamily="34" charset="0"/>
              <a:cs typeface="Arial" panose="020B0604020202020204" pitchFamily="34" charset="0"/>
            </a:endParaRPr>
          </a:p>
        </p:txBody>
      </p:sp>
      <p:sp>
        <p:nvSpPr>
          <p:cNvPr id="7" name="TextBox 6"/>
          <p:cNvSpPr txBox="1"/>
          <p:nvPr/>
        </p:nvSpPr>
        <p:spPr>
          <a:xfrm>
            <a:off x="6613072" y="1943100"/>
            <a:ext cx="2188029" cy="138499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Rita </a:t>
            </a:r>
            <a:r>
              <a:rPr lang="en-US" sz="1400" dirty="0" err="1">
                <a:latin typeface="Arial" panose="020B0604020202020204" pitchFamily="34" charset="0"/>
                <a:cs typeface="Arial" panose="020B0604020202020204" pitchFamily="34" charset="0"/>
              </a:rPr>
              <a:t>Consing</a:t>
            </a:r>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r>
              <a:rPr lang="en-US" sz="1400" i="1" dirty="0">
                <a:latin typeface="Arial" panose="020B0604020202020204" pitchFamily="34" charset="0"/>
                <a:cs typeface="Arial" panose="020B0604020202020204" pitchFamily="34" charset="0"/>
              </a:rPr>
              <a:t>The Lone </a:t>
            </a:r>
            <a:r>
              <a:rPr lang="en-US" sz="1400" i="1" dirty="0" smtClean="0">
                <a:latin typeface="Arial" panose="020B0604020202020204" pitchFamily="34" charset="0"/>
                <a:cs typeface="Arial" panose="020B0604020202020204" pitchFamily="34" charset="0"/>
              </a:rPr>
              <a:t>Ranger </a:t>
            </a:r>
            <a:br>
              <a:rPr lang="en-US" sz="1400" i="1"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&amp;</a:t>
            </a:r>
            <a:r>
              <a:rPr lang="en-US" sz="1400" i="1" dirty="0" smtClean="0">
                <a:latin typeface="Arial" panose="020B0604020202020204" pitchFamily="34" charset="0"/>
                <a:cs typeface="Arial" panose="020B0604020202020204" pitchFamily="34" charset="0"/>
              </a:rPr>
              <a:t/>
            </a:r>
            <a:br>
              <a:rPr lang="en-US" sz="1400" i="1" dirty="0" smtClean="0">
                <a:latin typeface="Arial" panose="020B0604020202020204" pitchFamily="34" charset="0"/>
                <a:cs typeface="Arial" panose="020B0604020202020204" pitchFamily="34" charset="0"/>
              </a:rPr>
            </a:br>
            <a:r>
              <a:rPr lang="en-US" sz="1400" i="1" dirty="0" smtClean="0">
                <a:latin typeface="Arial" panose="020B0604020202020204" pitchFamily="34" charset="0"/>
                <a:cs typeface="Arial" panose="020B0604020202020204" pitchFamily="34" charset="0"/>
              </a:rPr>
              <a:t>The Lone Ranger 2 </a:t>
            </a:r>
            <a:br>
              <a:rPr lang="en-US" sz="1400" i="1" dirty="0" smtClean="0">
                <a:latin typeface="Arial" panose="020B0604020202020204" pitchFamily="34" charset="0"/>
                <a:cs typeface="Arial" panose="020B0604020202020204" pitchFamily="34" charset="0"/>
              </a:rPr>
            </a:br>
            <a:r>
              <a:rPr lang="en-US" sz="1400" i="1" dirty="0" smtClean="0">
                <a:latin typeface="Arial" panose="020B0604020202020204" pitchFamily="34" charset="0"/>
                <a:cs typeface="Arial" panose="020B0604020202020204" pitchFamily="34" charset="0"/>
              </a:rPr>
              <a:t>2017</a:t>
            </a:r>
            <a:endParaRPr lang="en-US"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acrylics </a:t>
            </a:r>
            <a:r>
              <a:rPr lang="en-US" sz="1400" dirty="0">
                <a:latin typeface="Arial" panose="020B0604020202020204" pitchFamily="34" charset="0"/>
                <a:cs typeface="Arial" panose="020B0604020202020204" pitchFamily="34" charset="0"/>
              </a:rPr>
              <a:t>on </a:t>
            </a:r>
            <a:r>
              <a:rPr lang="en-US" sz="1400" dirty="0" smtClean="0">
                <a:latin typeface="Arial" panose="020B0604020202020204" pitchFamily="34" charset="0"/>
                <a:cs typeface="Arial" panose="020B0604020202020204" pitchFamily="34" charset="0"/>
              </a:rPr>
              <a:t>canvases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2879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744" y="290546"/>
            <a:ext cx="8285942" cy="1734198"/>
          </a:xfrm>
        </p:spPr>
        <p:txBody>
          <a:bodyPr>
            <a:normAutofit/>
          </a:bodyPr>
          <a:lstStyle/>
          <a:p>
            <a:pPr marL="0" indent="0">
              <a:buNone/>
            </a:pPr>
            <a:r>
              <a:rPr lang="en-US" sz="2400" dirty="0" smtClean="0">
                <a:latin typeface="Arial"/>
                <a:cs typeface="Arial"/>
              </a:rPr>
              <a:t>When your drawings are finished, you will work together to plan two presentations.  You will analyze and organize your presentations so one showcases </a:t>
            </a:r>
            <a:r>
              <a:rPr lang="en-US" sz="2400" dirty="0" smtClean="0">
                <a:solidFill>
                  <a:srgbClr val="BD5706"/>
                </a:solidFill>
                <a:latin typeface="Arial"/>
                <a:cs typeface="Arial"/>
              </a:rPr>
              <a:t>contrast</a:t>
            </a:r>
            <a:r>
              <a:rPr lang="en-US" sz="2400" dirty="0" smtClean="0">
                <a:latin typeface="Arial"/>
                <a:cs typeface="Arial"/>
              </a:rPr>
              <a:t> and the other showcases </a:t>
            </a:r>
            <a:r>
              <a:rPr lang="en-US" sz="2400" dirty="0" smtClean="0">
                <a:solidFill>
                  <a:srgbClr val="BD5706"/>
                </a:solidFill>
                <a:latin typeface="Arial"/>
                <a:cs typeface="Arial"/>
              </a:rPr>
              <a:t>mixing</a:t>
            </a:r>
            <a:r>
              <a:rPr lang="en-US" sz="2400" dirty="0" smtClean="0">
                <a:latin typeface="Arial"/>
                <a:cs typeface="Arial"/>
              </a:rPr>
              <a:t> or combination.</a:t>
            </a:r>
          </a:p>
        </p:txBody>
      </p:sp>
      <p:pic>
        <p:nvPicPr>
          <p:cNvPr id="2" name="Picture 1" descr="Analuze.jpg"/>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2076486" y="2024744"/>
            <a:ext cx="4298977" cy="4261756"/>
          </a:xfrm>
          <a:prstGeom prst="rect">
            <a:avLst/>
          </a:prstGeom>
        </p:spPr>
      </p:pic>
    </p:spTree>
    <p:extLst>
      <p:ext uri="{BB962C8B-B14F-4D97-AF65-F5344CB8AC3E}">
        <p14:creationId xmlns:p14="http://schemas.microsoft.com/office/powerpoint/2010/main" val="1587702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744" y="533363"/>
            <a:ext cx="8285942" cy="1032069"/>
          </a:xfrm>
        </p:spPr>
        <p:txBody>
          <a:bodyPr>
            <a:normAutofit/>
          </a:bodyPr>
          <a:lstStyle/>
          <a:p>
            <a:pPr marL="0" indent="0">
              <a:buNone/>
            </a:pPr>
            <a:r>
              <a:rPr lang="en-US" sz="2400" dirty="0" smtClean="0">
                <a:latin typeface="Arial"/>
                <a:cs typeface="Arial"/>
              </a:rPr>
              <a:t>In your “Let’s Duel it Out” presentation, show how some drawings </a:t>
            </a:r>
            <a:r>
              <a:rPr lang="en-US" sz="2400" dirty="0" smtClean="0">
                <a:solidFill>
                  <a:srgbClr val="BD5706"/>
                </a:solidFill>
                <a:latin typeface="Arial"/>
                <a:cs typeface="Arial"/>
              </a:rPr>
              <a:t>contrast</a:t>
            </a:r>
            <a:r>
              <a:rPr lang="en-US" sz="2400" dirty="0" smtClean="0">
                <a:latin typeface="Arial"/>
                <a:cs typeface="Arial"/>
              </a:rPr>
              <a:t> the old and the new. </a:t>
            </a:r>
            <a:endParaRPr lang="en-US" sz="2400" dirty="0">
              <a:latin typeface="Arial"/>
              <a:cs typeface="Arial"/>
            </a:endParaRPr>
          </a:p>
          <a:p>
            <a:pPr marL="0" indent="0">
              <a:buNone/>
            </a:pPr>
            <a:endParaRPr lang="en-US" sz="2800" dirty="0" smtClean="0">
              <a:solidFill>
                <a:schemeClr val="bg2">
                  <a:lumMod val="60000"/>
                  <a:lumOff val="40000"/>
                </a:schemeClr>
              </a:solidFill>
              <a:latin typeface="Arial"/>
              <a:cs typeface="Arial"/>
            </a:endParaRPr>
          </a:p>
        </p:txBody>
      </p:sp>
      <p:pic>
        <p:nvPicPr>
          <p:cNvPr id="4" name="Picture 3" descr="013 (800x600).jpg"/>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1583871" y="1434803"/>
            <a:ext cx="5960187" cy="5031311"/>
          </a:xfrm>
          <a:prstGeom prst="rect">
            <a:avLst/>
          </a:prstGeom>
        </p:spPr>
      </p:pic>
    </p:spTree>
    <p:extLst>
      <p:ext uri="{BB962C8B-B14F-4D97-AF65-F5344CB8AC3E}">
        <p14:creationId xmlns:p14="http://schemas.microsoft.com/office/powerpoint/2010/main" val="3175764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149" y="438492"/>
            <a:ext cx="8108720" cy="1080065"/>
          </a:xfrm>
        </p:spPr>
        <p:txBody>
          <a:bodyPr>
            <a:normAutofit/>
          </a:bodyPr>
          <a:lstStyle/>
          <a:p>
            <a:pPr marL="0" indent="0">
              <a:buNone/>
            </a:pPr>
            <a:r>
              <a:rPr lang="en-US" sz="2400" dirty="0" smtClean="0">
                <a:latin typeface="Arial"/>
                <a:cs typeface="Arial"/>
              </a:rPr>
              <a:t>In your “</a:t>
            </a:r>
            <a:r>
              <a:rPr lang="en-US" sz="2400" dirty="0">
                <a:latin typeface="Arial"/>
                <a:cs typeface="Arial"/>
              </a:rPr>
              <a:t>Let’s Mix it Up” </a:t>
            </a:r>
            <a:r>
              <a:rPr lang="en-US" sz="2400" dirty="0" smtClean="0">
                <a:latin typeface="Arial"/>
                <a:cs typeface="Arial"/>
              </a:rPr>
              <a:t>presentation, show drawings that focus </a:t>
            </a:r>
            <a:r>
              <a:rPr lang="en-US" sz="2400" dirty="0">
                <a:latin typeface="Arial"/>
                <a:cs typeface="Arial"/>
              </a:rPr>
              <a:t>on how the old and new west </a:t>
            </a:r>
            <a:r>
              <a:rPr lang="en-US" sz="2400" dirty="0" smtClean="0">
                <a:solidFill>
                  <a:srgbClr val="BD5706"/>
                </a:solidFill>
                <a:latin typeface="Arial"/>
                <a:cs typeface="Arial"/>
              </a:rPr>
              <a:t>combine</a:t>
            </a:r>
            <a:r>
              <a:rPr lang="en-US" sz="2400" dirty="0" smtClean="0">
                <a:latin typeface="Arial"/>
                <a:cs typeface="Arial"/>
              </a:rPr>
              <a:t> or overlap.</a:t>
            </a:r>
            <a:endParaRPr lang="en-US" sz="2400" dirty="0">
              <a:latin typeface="Arial"/>
              <a:cs typeface="Arial"/>
            </a:endParaRPr>
          </a:p>
        </p:txBody>
      </p:sp>
      <p:pic>
        <p:nvPicPr>
          <p:cNvPr id="2" name="Picture 1" descr="Mix.jpg"/>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1547654" y="1645920"/>
            <a:ext cx="5970411" cy="4477809"/>
          </a:xfrm>
          <a:prstGeom prst="rect">
            <a:avLst/>
          </a:prstGeom>
        </p:spPr>
      </p:pic>
    </p:spTree>
    <p:extLst>
      <p:ext uri="{BB962C8B-B14F-4D97-AF65-F5344CB8AC3E}">
        <p14:creationId xmlns:p14="http://schemas.microsoft.com/office/powerpoint/2010/main" val="3782758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214" y="844723"/>
            <a:ext cx="4085168" cy="5815179"/>
          </a:xfrm>
        </p:spPr>
        <p:txBody>
          <a:bodyPr>
            <a:normAutofit/>
          </a:bodyPr>
          <a:lstStyle/>
          <a:p>
            <a:pPr marL="0" indent="0">
              <a:buNone/>
            </a:pPr>
            <a:r>
              <a:rPr lang="en-US" sz="2400" dirty="0" smtClean="0">
                <a:latin typeface="Arial"/>
                <a:cs typeface="Arial"/>
              </a:rPr>
              <a:t>Have you read a story or seen a movie or TV show about the old </a:t>
            </a:r>
            <a:r>
              <a:rPr lang="en-US" sz="2400" dirty="0">
                <a:latin typeface="Arial"/>
                <a:cs typeface="Arial"/>
              </a:rPr>
              <a:t>w</a:t>
            </a:r>
            <a:r>
              <a:rPr lang="en-US" sz="2400" dirty="0" smtClean="0">
                <a:latin typeface="Arial"/>
                <a:cs typeface="Arial"/>
              </a:rPr>
              <a:t>est? </a:t>
            </a:r>
            <a:br>
              <a:rPr lang="en-US" sz="2400" dirty="0" smtClean="0">
                <a:latin typeface="Arial"/>
                <a:cs typeface="Arial"/>
              </a:rPr>
            </a:br>
            <a:r>
              <a:rPr lang="en-US" sz="2400" dirty="0" smtClean="0">
                <a:latin typeface="Arial"/>
                <a:cs typeface="Arial"/>
              </a:rPr>
              <a:t/>
            </a:r>
            <a:br>
              <a:rPr lang="en-US" sz="2400" dirty="0" smtClean="0">
                <a:latin typeface="Arial"/>
                <a:cs typeface="Arial"/>
              </a:rPr>
            </a:br>
            <a:r>
              <a:rPr lang="en-US" sz="2400" dirty="0" smtClean="0">
                <a:latin typeface="Arial"/>
                <a:cs typeface="Arial"/>
              </a:rPr>
              <a:t>Have you studied what happened as the </a:t>
            </a:r>
          </a:p>
          <a:p>
            <a:pPr marL="0" indent="0">
              <a:buNone/>
            </a:pPr>
            <a:r>
              <a:rPr lang="en-US" sz="2400" dirty="0" smtClean="0">
                <a:latin typeface="Arial"/>
                <a:cs typeface="Arial"/>
              </a:rPr>
              <a:t>United States grew westward from the Atlantic Ocean all the way to the Pacific? </a:t>
            </a:r>
            <a:br>
              <a:rPr lang="en-US" sz="2400" dirty="0" smtClean="0">
                <a:latin typeface="Arial"/>
                <a:cs typeface="Arial"/>
              </a:rPr>
            </a:br>
            <a:r>
              <a:rPr lang="en-US" sz="2400" dirty="0" smtClean="0">
                <a:latin typeface="Arial"/>
                <a:cs typeface="Arial"/>
              </a:rPr>
              <a:t/>
            </a:r>
            <a:br>
              <a:rPr lang="en-US" sz="2400" dirty="0" smtClean="0">
                <a:latin typeface="Arial"/>
                <a:cs typeface="Arial"/>
              </a:rPr>
            </a:br>
            <a:r>
              <a:rPr lang="en-US" sz="2400" dirty="0" smtClean="0">
                <a:latin typeface="Arial"/>
                <a:cs typeface="Arial"/>
              </a:rPr>
              <a:t>What </a:t>
            </a:r>
            <a:r>
              <a:rPr lang="en-US" sz="2400" dirty="0">
                <a:latin typeface="Arial"/>
                <a:cs typeface="Arial"/>
              </a:rPr>
              <a:t>p</a:t>
            </a:r>
            <a:r>
              <a:rPr lang="en-US" sz="2400" dirty="0" smtClean="0">
                <a:latin typeface="Arial"/>
                <a:cs typeface="Arial"/>
              </a:rPr>
              <a:t>eople, places, things and/or activities do you think of as “Western?”</a:t>
            </a:r>
          </a:p>
        </p:txBody>
      </p:sp>
      <p:pic>
        <p:nvPicPr>
          <p:cNvPr id="4" name="Picture 3" descr="IMG_074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81382" y="2936986"/>
            <a:ext cx="4378932" cy="3284198"/>
          </a:xfrm>
          <a:prstGeom prst="rect">
            <a:avLst/>
          </a:prstGeom>
        </p:spPr>
      </p:pic>
      <p:pic>
        <p:nvPicPr>
          <p:cNvPr id="5" name="Picture 4" descr="P104055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81382" y="471371"/>
            <a:ext cx="4445651" cy="2191237"/>
          </a:xfrm>
          <a:prstGeom prst="rect">
            <a:avLst/>
          </a:prstGeom>
        </p:spPr>
      </p:pic>
    </p:spTree>
    <p:extLst>
      <p:ext uri="{BB962C8B-B14F-4D97-AF65-F5344CB8AC3E}">
        <p14:creationId xmlns:p14="http://schemas.microsoft.com/office/powerpoint/2010/main" val="1163190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839" y="870892"/>
            <a:ext cx="3986697" cy="4468551"/>
          </a:xfrm>
        </p:spPr>
        <p:txBody>
          <a:bodyPr>
            <a:normAutofit/>
          </a:bodyPr>
          <a:lstStyle/>
          <a:p>
            <a:pPr marL="0" indent="0">
              <a:buNone/>
            </a:pPr>
            <a:r>
              <a:rPr lang="en-US" sz="2400" dirty="0" smtClean="0">
                <a:latin typeface="Arial"/>
                <a:cs typeface="Arial"/>
              </a:rPr>
              <a:t>This is a lithographic print by artist Luis Jimenez called </a:t>
            </a:r>
            <a:r>
              <a:rPr lang="en-US" sz="2400" i="1" dirty="0" smtClean="0">
                <a:latin typeface="Arial"/>
                <a:cs typeface="Arial"/>
              </a:rPr>
              <a:t>Denver</a:t>
            </a:r>
            <a:r>
              <a:rPr lang="en-US" sz="2400" dirty="0" smtClean="0">
                <a:latin typeface="Arial"/>
                <a:cs typeface="Arial"/>
              </a:rPr>
              <a:t> </a:t>
            </a:r>
            <a:r>
              <a:rPr lang="en-US" sz="2400" i="1" dirty="0" smtClean="0">
                <a:latin typeface="Arial"/>
                <a:cs typeface="Arial"/>
              </a:rPr>
              <a:t>Mustang</a:t>
            </a:r>
            <a:r>
              <a:rPr lang="en-US" sz="2400" dirty="0" smtClean="0">
                <a:latin typeface="Arial"/>
                <a:cs typeface="Arial"/>
              </a:rPr>
              <a:t>.</a:t>
            </a:r>
          </a:p>
          <a:p>
            <a:pPr marL="0" indent="0">
              <a:buNone/>
            </a:pPr>
            <a:endParaRPr lang="en-US" sz="2400" dirty="0">
              <a:latin typeface="Arial"/>
              <a:cs typeface="Arial"/>
            </a:endParaRPr>
          </a:p>
          <a:p>
            <a:pPr marL="0" indent="0">
              <a:buNone/>
            </a:pPr>
            <a:r>
              <a:rPr lang="en-US" sz="2400" dirty="0" smtClean="0">
                <a:latin typeface="Arial"/>
                <a:cs typeface="Arial"/>
              </a:rPr>
              <a:t>Is Jimenez showing us the Old </a:t>
            </a:r>
            <a:r>
              <a:rPr lang="en-US" sz="2400" dirty="0">
                <a:latin typeface="Arial"/>
                <a:cs typeface="Arial"/>
              </a:rPr>
              <a:t>W</a:t>
            </a:r>
            <a:r>
              <a:rPr lang="en-US" sz="2400" dirty="0" smtClean="0">
                <a:latin typeface="Arial"/>
                <a:cs typeface="Arial"/>
              </a:rPr>
              <a:t>est or the New West?</a:t>
            </a:r>
          </a:p>
          <a:p>
            <a:pPr marL="0" indent="0">
              <a:buNone/>
            </a:pPr>
            <a:endParaRPr lang="en-US" sz="2400" dirty="0">
              <a:latin typeface="Arial"/>
              <a:cs typeface="Arial"/>
            </a:endParaRPr>
          </a:p>
          <a:p>
            <a:pPr marL="0" indent="0">
              <a:buNone/>
            </a:pPr>
            <a:r>
              <a:rPr lang="en-US" sz="2400" dirty="0" smtClean="0">
                <a:latin typeface="Arial"/>
                <a:cs typeface="Arial"/>
              </a:rPr>
              <a:t>What do you think?</a:t>
            </a:r>
          </a:p>
          <a:p>
            <a:pPr marL="0" indent="0">
              <a:buNone/>
            </a:pPr>
            <a:endParaRPr lang="en-US" sz="2400" dirty="0">
              <a:latin typeface="Arial"/>
              <a:cs typeface="Arial"/>
            </a:endParaRPr>
          </a:p>
          <a:p>
            <a:pPr marL="0" indent="0">
              <a:buNone/>
            </a:pPr>
            <a:r>
              <a:rPr lang="en-US" sz="2400" dirty="0" smtClean="0">
                <a:latin typeface="Arial"/>
                <a:cs typeface="Arial"/>
              </a:rPr>
              <a:t>Why?</a:t>
            </a: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p:txBody>
      </p:sp>
      <p:pic>
        <p:nvPicPr>
          <p:cNvPr id="2" name="Picture 1" descr="Jimenez Luis - Denver Mustang.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50523" y="330199"/>
            <a:ext cx="4371483" cy="6186061"/>
          </a:xfrm>
          <a:prstGeom prst="rect">
            <a:avLst/>
          </a:prstGeom>
        </p:spPr>
      </p:pic>
    </p:spTree>
    <p:extLst>
      <p:ext uri="{BB962C8B-B14F-4D97-AF65-F5344CB8AC3E}">
        <p14:creationId xmlns:p14="http://schemas.microsoft.com/office/powerpoint/2010/main" val="1299554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1036" y="1100760"/>
            <a:ext cx="3992993" cy="4154984"/>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Artist Rita </a:t>
            </a:r>
            <a:r>
              <a:rPr lang="en-US" sz="2400" dirty="0" err="1" smtClean="0">
                <a:latin typeface="Arial" panose="020B0604020202020204" pitchFamily="34" charset="0"/>
                <a:cs typeface="Arial" panose="020B0604020202020204" pitchFamily="34" charset="0"/>
              </a:rPr>
              <a:t>Consing’s</a:t>
            </a:r>
            <a:r>
              <a:rPr lang="en-US" sz="2400" dirty="0" smtClean="0">
                <a:latin typeface="Arial" panose="020B0604020202020204" pitchFamily="34" charset="0"/>
                <a:cs typeface="Arial" panose="020B0604020202020204" pitchFamily="34" charset="0"/>
              </a:rPr>
              <a:t> painting </a:t>
            </a:r>
            <a:r>
              <a:rPr lang="en-US" sz="2400" i="1" dirty="0" smtClean="0">
                <a:latin typeface="Arial" panose="020B0604020202020204" pitchFamily="34" charset="0"/>
                <a:cs typeface="Arial" panose="020B0604020202020204" pitchFamily="34" charset="0"/>
              </a:rPr>
              <a:t>Lone Ranger 2 </a:t>
            </a:r>
            <a:r>
              <a:rPr lang="en-US" sz="2400" dirty="0" smtClean="0">
                <a:latin typeface="Arial" panose="020B0604020202020204" pitchFamily="34" charset="0"/>
                <a:cs typeface="Arial" panose="020B0604020202020204" pitchFamily="34" charset="0"/>
              </a:rPr>
              <a:t>takes its name from an old comic book and TV/film hero. Her painting mixes old and new ideas about the West and about heroes.</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What do you see that seems like the Old </a:t>
            </a:r>
            <a:r>
              <a:rPr lang="en-US" sz="2400" dirty="0">
                <a:latin typeface="Arial" panose="020B0604020202020204" pitchFamily="34" charset="0"/>
                <a:cs typeface="Arial" panose="020B0604020202020204" pitchFamily="34" charset="0"/>
              </a:rPr>
              <a:t>W</a:t>
            </a:r>
            <a:r>
              <a:rPr lang="en-US" sz="2400" dirty="0" smtClean="0">
                <a:latin typeface="Arial" panose="020B0604020202020204" pitchFamily="34" charset="0"/>
                <a:cs typeface="Arial" panose="020B0604020202020204" pitchFamily="34" charset="0"/>
              </a:rPr>
              <a:t>est and what seems New?</a:t>
            </a:r>
            <a:endParaRPr lang="en-US" sz="2400" dirty="0">
              <a:latin typeface="Arial" panose="020B0604020202020204" pitchFamily="34" charset="0"/>
              <a:cs typeface="Arial" panose="020B0604020202020204" pitchFamily="34" charset="0"/>
            </a:endParaRPr>
          </a:p>
        </p:txBody>
      </p:sp>
      <p:pic>
        <p:nvPicPr>
          <p:cNvPr id="5" name="Picture 4" descr="Lone Ranger 2.JPG"/>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p:blipFill>
        <p:spPr>
          <a:xfrm>
            <a:off x="4800601" y="382304"/>
            <a:ext cx="3955080" cy="5951452"/>
          </a:xfrm>
          <a:prstGeom prst="rect">
            <a:avLst/>
          </a:prstGeom>
        </p:spPr>
      </p:pic>
    </p:spTree>
    <p:extLst>
      <p:ext uri="{BB962C8B-B14F-4D97-AF65-F5344CB8AC3E}">
        <p14:creationId xmlns:p14="http://schemas.microsoft.com/office/powerpoint/2010/main" val="3912683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13241" y="6577408"/>
            <a:ext cx="184666" cy="369332"/>
          </a:xfrm>
          <a:prstGeom prst="rect">
            <a:avLst/>
          </a:prstGeom>
          <a:noFill/>
        </p:spPr>
        <p:txBody>
          <a:bodyPr wrap="none" rtlCol="0">
            <a:spAutoFit/>
          </a:bodyPr>
          <a:lstStyle/>
          <a:p>
            <a:endParaRPr lang="en-US" dirty="0"/>
          </a:p>
        </p:txBody>
      </p:sp>
      <p:sp>
        <p:nvSpPr>
          <p:cNvPr id="15" name="TextBox 14"/>
          <p:cNvSpPr txBox="1"/>
          <p:nvPr/>
        </p:nvSpPr>
        <p:spPr>
          <a:xfrm>
            <a:off x="424543" y="292688"/>
            <a:ext cx="8327571" cy="2215991"/>
          </a:xfrm>
          <a:prstGeom prst="rect">
            <a:avLst/>
          </a:prstGeom>
          <a:noFill/>
        </p:spPr>
        <p:txBody>
          <a:bodyPr wrap="square" rtlCol="0">
            <a:spAutoFit/>
          </a:bodyPr>
          <a:lstStyle/>
          <a:p>
            <a:r>
              <a:rPr lang="en-US" sz="2400" dirty="0">
                <a:latin typeface="Arial"/>
                <a:cs typeface="Arial"/>
              </a:rPr>
              <a:t>Your </a:t>
            </a:r>
            <a:r>
              <a:rPr lang="en-US" sz="2400" dirty="0" smtClean="0">
                <a:latin typeface="Arial"/>
                <a:cs typeface="Arial"/>
              </a:rPr>
              <a:t>first challenge </a:t>
            </a:r>
            <a:r>
              <a:rPr lang="en-US" sz="2400" dirty="0">
                <a:latin typeface="Arial"/>
                <a:cs typeface="Arial"/>
              </a:rPr>
              <a:t>is to make </a:t>
            </a:r>
            <a:r>
              <a:rPr lang="en-US" sz="2400" dirty="0" smtClean="0">
                <a:latin typeface="Arial"/>
                <a:cs typeface="Arial"/>
              </a:rPr>
              <a:t>two sketches that </a:t>
            </a:r>
            <a:r>
              <a:rPr lang="en-US" sz="2400" dirty="0" smtClean="0">
                <a:solidFill>
                  <a:srgbClr val="BD5706"/>
                </a:solidFill>
                <a:latin typeface="Arial"/>
                <a:cs typeface="Arial"/>
              </a:rPr>
              <a:t>contrast </a:t>
            </a:r>
            <a:r>
              <a:rPr lang="en-US" sz="2400" dirty="0">
                <a:latin typeface="Arial"/>
                <a:cs typeface="Arial"/>
              </a:rPr>
              <a:t>the old and the new west. </a:t>
            </a:r>
            <a:r>
              <a:rPr lang="en-US" sz="2400" dirty="0" smtClean="0">
                <a:latin typeface="Arial"/>
                <a:cs typeface="Arial"/>
              </a:rPr>
              <a:t>Begin </a:t>
            </a:r>
            <a:r>
              <a:rPr lang="en-US" sz="2400" dirty="0">
                <a:latin typeface="Arial"/>
                <a:cs typeface="Arial"/>
              </a:rPr>
              <a:t>by sketching old and new versions of </a:t>
            </a:r>
            <a:r>
              <a:rPr lang="en-US" sz="2400" dirty="0" smtClean="0">
                <a:latin typeface="Arial"/>
                <a:cs typeface="Arial"/>
              </a:rPr>
              <a:t>a western person, place, object or activity. This seventh grader has sketched old and new ways to wash clothes. What differences will you show in your artwork?</a:t>
            </a:r>
            <a:endParaRPr lang="en-US" sz="2400" dirty="0">
              <a:latin typeface="Arial"/>
              <a:cs typeface="Arial"/>
            </a:endParaRPr>
          </a:p>
          <a:p>
            <a:endParaRPr lang="en-US" dirty="0"/>
          </a:p>
        </p:txBody>
      </p:sp>
      <p:pic>
        <p:nvPicPr>
          <p:cNvPr id="3" name="Picture 2" descr="Washing.jpg"/>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55606" y="2508677"/>
            <a:ext cx="7865443" cy="3941107"/>
          </a:xfrm>
          <a:prstGeom prst="rect">
            <a:avLst/>
          </a:prstGeom>
        </p:spPr>
      </p:pic>
    </p:spTree>
    <p:extLst>
      <p:ext uri="{BB962C8B-B14F-4D97-AF65-F5344CB8AC3E}">
        <p14:creationId xmlns:p14="http://schemas.microsoft.com/office/powerpoint/2010/main" val="2219938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262" y="385539"/>
            <a:ext cx="8525614" cy="5973407"/>
          </a:xfrm>
        </p:spPr>
        <p:txBody>
          <a:bodyPr>
            <a:normAutofit/>
          </a:bodyPr>
          <a:lstStyle/>
          <a:p>
            <a:pPr marL="0" indent="0">
              <a:buNone/>
            </a:pPr>
            <a:r>
              <a:rPr lang="en-US" sz="2800" dirty="0" smtClean="0">
                <a:latin typeface="Arial"/>
                <a:cs typeface="Arial"/>
              </a:rPr>
              <a:t>This seventh grader’s drawings contrast transportation</a:t>
            </a:r>
            <a:r>
              <a:rPr lang="en-US" sz="2800" dirty="0" smtClean="0">
                <a:solidFill>
                  <a:srgbClr val="FF0000"/>
                </a:solidFill>
                <a:latin typeface="Arial"/>
                <a:cs typeface="Arial"/>
              </a:rPr>
              <a:t> </a:t>
            </a:r>
            <a:r>
              <a:rPr lang="en-US" sz="2800" dirty="0" smtClean="0">
                <a:latin typeface="Arial"/>
                <a:cs typeface="Arial"/>
              </a:rPr>
              <a:t>and places to sleep in the old </a:t>
            </a:r>
            <a:r>
              <a:rPr lang="en-US" sz="2800" dirty="0">
                <a:latin typeface="Arial"/>
                <a:cs typeface="Arial"/>
              </a:rPr>
              <a:t>w</a:t>
            </a:r>
            <a:r>
              <a:rPr lang="en-US" sz="2800" dirty="0" smtClean="0">
                <a:latin typeface="Arial"/>
                <a:cs typeface="Arial"/>
              </a:rPr>
              <a:t>est and today. </a:t>
            </a: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p:txBody>
      </p:sp>
      <p:pic>
        <p:nvPicPr>
          <p:cNvPr id="2" name="Picture 1" descr="Sleep and trave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237" y="2113193"/>
            <a:ext cx="6363565" cy="3195987"/>
          </a:xfrm>
          <a:prstGeom prst="rect">
            <a:avLst/>
          </a:prstGeom>
        </p:spPr>
      </p:pic>
    </p:spTree>
    <p:extLst>
      <p:ext uri="{BB962C8B-B14F-4D97-AF65-F5344CB8AC3E}">
        <p14:creationId xmlns:p14="http://schemas.microsoft.com/office/powerpoint/2010/main" val="3407557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1" y="366878"/>
            <a:ext cx="8507186" cy="1837480"/>
          </a:xfrm>
        </p:spPr>
        <p:txBody>
          <a:bodyPr>
            <a:normAutofit/>
          </a:bodyPr>
          <a:lstStyle/>
          <a:p>
            <a:pPr marL="0" indent="0">
              <a:buNone/>
            </a:pPr>
            <a:r>
              <a:rPr lang="en-US" sz="2400" dirty="0" smtClean="0">
                <a:latin typeface="Arial"/>
                <a:cs typeface="Arial"/>
              </a:rPr>
              <a:t>This student’s drawings show that he knows a great deal about differences between </a:t>
            </a:r>
            <a:r>
              <a:rPr lang="en-US" sz="2400" dirty="0" smtClean="0">
                <a:solidFill>
                  <a:srgbClr val="BD5706"/>
                </a:solidFill>
                <a:latin typeface="Arial"/>
                <a:cs typeface="Arial"/>
              </a:rPr>
              <a:t>locomotives </a:t>
            </a:r>
            <a:r>
              <a:rPr lang="en-US" sz="2400" dirty="0" smtClean="0">
                <a:latin typeface="Arial"/>
                <a:cs typeface="Arial"/>
              </a:rPr>
              <a:t>today and in the past.</a:t>
            </a:r>
          </a:p>
          <a:p>
            <a:pPr marL="0" indent="0">
              <a:buNone/>
            </a:pPr>
            <a:endParaRPr lang="en-US" sz="1200" dirty="0" smtClean="0">
              <a:latin typeface="Arial"/>
              <a:cs typeface="Arial"/>
            </a:endParaRPr>
          </a:p>
          <a:p>
            <a:pPr marL="0" indent="0">
              <a:buNone/>
            </a:pPr>
            <a:r>
              <a:rPr lang="en-US" sz="2000" dirty="0" smtClean="0">
                <a:latin typeface="Arial"/>
                <a:cs typeface="Arial"/>
              </a:rPr>
              <a:t>Hint: Today’s Burlington Northern Santa Fe Railroad used to be called  just the Santa Fe Railroad. </a:t>
            </a:r>
          </a:p>
        </p:txBody>
      </p:sp>
      <p:pic>
        <p:nvPicPr>
          <p:cNvPr id="4" name="Picture 3" descr="Locomotives.jpg"/>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24192" y="2204358"/>
            <a:ext cx="8110335" cy="4082142"/>
          </a:xfrm>
          <a:prstGeom prst="rect">
            <a:avLst/>
          </a:prstGeom>
        </p:spPr>
      </p:pic>
    </p:spTree>
    <p:extLst>
      <p:ext uri="{BB962C8B-B14F-4D97-AF65-F5344CB8AC3E}">
        <p14:creationId xmlns:p14="http://schemas.microsoft.com/office/powerpoint/2010/main" val="242466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46" y="535221"/>
            <a:ext cx="4194541" cy="5898243"/>
          </a:xfrm>
        </p:spPr>
        <p:txBody>
          <a:bodyPr>
            <a:normAutofit/>
          </a:bodyPr>
          <a:lstStyle/>
          <a:p>
            <a:pPr marL="0" indent="0">
              <a:buNone/>
            </a:pPr>
            <a:r>
              <a:rPr lang="en-US" sz="2400" dirty="0" smtClean="0">
                <a:latin typeface="Arial"/>
                <a:cs typeface="Arial"/>
              </a:rPr>
              <a:t>Jimenez used two kinds of contrast in his print. He contrasts new and old but also </a:t>
            </a:r>
            <a:r>
              <a:rPr lang="en-US" sz="2400" dirty="0" smtClean="0">
                <a:solidFill>
                  <a:srgbClr val="BD5706"/>
                </a:solidFill>
                <a:latin typeface="Arial"/>
                <a:cs typeface="Arial"/>
              </a:rPr>
              <a:t>values</a:t>
            </a:r>
            <a:r>
              <a:rPr lang="en-US" sz="2400" dirty="0" smtClean="0">
                <a:latin typeface="Arial"/>
                <a:cs typeface="Arial"/>
              </a:rPr>
              <a:t> (black, white and grays).</a:t>
            </a:r>
            <a:r>
              <a:rPr lang="en-US" sz="2400" i="1" dirty="0">
                <a:latin typeface="Arial"/>
                <a:cs typeface="Arial"/>
              </a:rPr>
              <a:t> </a:t>
            </a:r>
            <a:r>
              <a:rPr lang="en-US" sz="2400" dirty="0" smtClean="0">
                <a:latin typeface="Arial"/>
                <a:cs typeface="Arial"/>
              </a:rPr>
              <a:t>Find:</a:t>
            </a:r>
            <a:br>
              <a:rPr lang="en-US" sz="2400" dirty="0" smtClean="0">
                <a:latin typeface="Arial"/>
                <a:cs typeface="Arial"/>
              </a:rPr>
            </a:br>
            <a:endParaRPr lang="en-US" sz="1000" dirty="0" smtClean="0">
              <a:latin typeface="Arial"/>
              <a:cs typeface="Arial"/>
            </a:endParaRPr>
          </a:p>
          <a:p>
            <a:r>
              <a:rPr lang="en-US" sz="2400" dirty="0">
                <a:latin typeface="Arial"/>
                <a:cs typeface="Arial"/>
              </a:rPr>
              <a:t>t</a:t>
            </a:r>
            <a:r>
              <a:rPr lang="en-US" sz="2400" dirty="0" smtClean="0">
                <a:latin typeface="Arial"/>
                <a:cs typeface="Arial"/>
              </a:rPr>
              <a:t>he darkest black</a:t>
            </a:r>
          </a:p>
          <a:p>
            <a:r>
              <a:rPr lang="en-US" sz="2400" dirty="0" smtClean="0">
                <a:latin typeface="Arial"/>
                <a:cs typeface="Arial"/>
              </a:rPr>
              <a:t>the purest white</a:t>
            </a:r>
          </a:p>
          <a:p>
            <a:r>
              <a:rPr lang="en-US" sz="2400" dirty="0">
                <a:latin typeface="Arial"/>
                <a:cs typeface="Arial"/>
              </a:rPr>
              <a:t>a</a:t>
            </a:r>
            <a:r>
              <a:rPr lang="en-US" sz="2400" dirty="0" smtClean="0">
                <a:latin typeface="Arial"/>
                <a:cs typeface="Arial"/>
              </a:rPr>
              <a:t> dark gray</a:t>
            </a:r>
          </a:p>
          <a:p>
            <a:r>
              <a:rPr lang="en-US" sz="2400" dirty="0" smtClean="0">
                <a:latin typeface="Arial"/>
                <a:cs typeface="Arial"/>
              </a:rPr>
              <a:t>a light gray</a:t>
            </a:r>
          </a:p>
          <a:p>
            <a:endParaRPr lang="en-US" sz="1000" dirty="0">
              <a:latin typeface="Arial"/>
              <a:cs typeface="Arial"/>
            </a:endParaRPr>
          </a:p>
          <a:p>
            <a:pPr marL="0" indent="0">
              <a:buNone/>
            </a:pPr>
            <a:r>
              <a:rPr lang="en-US" sz="2400" dirty="0" smtClean="0">
                <a:latin typeface="Arial"/>
                <a:cs typeface="Arial"/>
              </a:rPr>
              <a:t>How does he mix light and dark in the horse? </a:t>
            </a:r>
          </a:p>
          <a:p>
            <a:pPr marL="0" indent="0">
              <a:buNone/>
            </a:pPr>
            <a:r>
              <a:rPr lang="en-US" sz="2400" dirty="0" smtClean="0">
                <a:latin typeface="Arial"/>
                <a:cs typeface="Arial"/>
              </a:rPr>
              <a:t>In the background?</a:t>
            </a:r>
            <a:endParaRPr lang="en-US" sz="2800" dirty="0" smtClean="0">
              <a:latin typeface="Arial"/>
              <a:cs typeface="Arial"/>
            </a:endParaRPr>
          </a:p>
          <a:p>
            <a:pPr marL="0" indent="0">
              <a:buNone/>
            </a:pPr>
            <a:endParaRPr lang="en-US" sz="2800" dirty="0" smtClean="0">
              <a:latin typeface="Arial"/>
              <a:cs typeface="Arial"/>
            </a:endParaRPr>
          </a:p>
        </p:txBody>
      </p:sp>
      <p:pic>
        <p:nvPicPr>
          <p:cNvPr id="5" name="Picture 4" descr="Jimenez Luis - Denver Mustang.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8716" y="314423"/>
            <a:ext cx="4237437" cy="5996373"/>
          </a:xfrm>
          <a:prstGeom prst="rect">
            <a:avLst/>
          </a:prstGeom>
        </p:spPr>
      </p:pic>
    </p:spTree>
    <p:extLst>
      <p:ext uri="{BB962C8B-B14F-4D97-AF65-F5344CB8AC3E}">
        <p14:creationId xmlns:p14="http://schemas.microsoft.com/office/powerpoint/2010/main" val="3900189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51889</TotalTime>
  <Words>671</Words>
  <Application>Microsoft Office PowerPoint</Application>
  <PresentationFormat>On-screen Show (4:3)</PresentationFormat>
  <Paragraphs>76</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Hinds, Haley</cp:lastModifiedBy>
  <cp:revision>363</cp:revision>
  <cp:lastPrinted>2017-01-28T23:40:35Z</cp:lastPrinted>
  <dcterms:created xsi:type="dcterms:W3CDTF">2015-05-06T04:15:51Z</dcterms:created>
  <dcterms:modified xsi:type="dcterms:W3CDTF">2017-06-07T16:16:13Z</dcterms:modified>
</cp:coreProperties>
</file>