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2" r:id="rId20"/>
    <p:sldId id="283" r:id="rId21"/>
    <p:sldId id="284" r:id="rId22"/>
    <p:sldId id="285" r:id="rId23"/>
    <p:sldId id="286"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76" y="-4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9AC3F-6C0B-4CCE-9567-6ED686641A99}"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153328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9AC3F-6C0B-4CCE-9567-6ED686641A99}"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401483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9AC3F-6C0B-4CCE-9567-6ED686641A99}"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135120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9AC3F-6C0B-4CCE-9567-6ED686641A99}"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37452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9AC3F-6C0B-4CCE-9567-6ED686641A99}"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272592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9AC3F-6C0B-4CCE-9567-6ED686641A99}"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302916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9AC3F-6C0B-4CCE-9567-6ED686641A99}"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191540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9AC3F-6C0B-4CCE-9567-6ED686641A99}"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337067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9AC3F-6C0B-4CCE-9567-6ED686641A99}"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799740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9AC3F-6C0B-4CCE-9567-6ED686641A99}"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335350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9AC3F-6C0B-4CCE-9567-6ED686641A99}"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1009B-38BC-4688-A0A7-BCFB596C926C}" type="slidenum">
              <a:rPr lang="en-US" smtClean="0"/>
              <a:t>‹#›</a:t>
            </a:fld>
            <a:endParaRPr lang="en-US"/>
          </a:p>
        </p:txBody>
      </p:sp>
    </p:spTree>
    <p:extLst>
      <p:ext uri="{BB962C8B-B14F-4D97-AF65-F5344CB8AC3E}">
        <p14:creationId xmlns:p14="http://schemas.microsoft.com/office/powerpoint/2010/main" val="968893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9AC3F-6C0B-4CCE-9567-6ED686641A99}" type="datetimeFigureOut">
              <a:rPr lang="en-US" smtClean="0"/>
              <a:t>11/17/2016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1009B-38BC-4688-A0A7-BCFB596C926C}" type="slidenum">
              <a:rPr lang="en-US" smtClean="0"/>
              <a:t>‹#›</a:t>
            </a:fld>
            <a:endParaRPr lang="en-US"/>
          </a:p>
        </p:txBody>
      </p:sp>
    </p:spTree>
    <p:extLst>
      <p:ext uri="{BB962C8B-B14F-4D97-AF65-F5344CB8AC3E}">
        <p14:creationId xmlns:p14="http://schemas.microsoft.com/office/powerpoint/2010/main" val="26776043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654" y="3657600"/>
            <a:ext cx="7772400" cy="1470025"/>
          </a:xfrm>
        </p:spPr>
        <p:txBody>
          <a:bodyPr>
            <a:normAutofit/>
          </a:bodyPr>
          <a:lstStyle/>
          <a:p>
            <a:r>
              <a:rPr lang="en-US" sz="4000" dirty="0" smtClean="0">
                <a:solidFill>
                  <a:schemeClr val="tx1">
                    <a:lumMod val="65000"/>
                  </a:schemeClr>
                </a:solidFill>
                <a:latin typeface="Arial" panose="020B0604020202020204" pitchFamily="34" charset="0"/>
                <a:cs typeface="Arial" panose="020B0604020202020204" pitchFamily="34" charset="0"/>
              </a:rPr>
              <a:t>Exhibition Preview</a:t>
            </a:r>
            <a:endParaRPr lang="en-US" sz="4000" dirty="0">
              <a:solidFill>
                <a:schemeClr val="tx1">
                  <a:lumMod val="6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65743"/>
            <a:ext cx="7467601" cy="16536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2819400"/>
            <a:ext cx="7240871" cy="685800"/>
          </a:xfrm>
          <a:prstGeom prst="rect">
            <a:avLst/>
          </a:prstGeom>
        </p:spPr>
      </p:pic>
    </p:spTree>
    <p:extLst>
      <p:ext uri="{BB962C8B-B14F-4D97-AF65-F5344CB8AC3E}">
        <p14:creationId xmlns:p14="http://schemas.microsoft.com/office/powerpoint/2010/main" val="1123749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3429000"/>
            <a:ext cx="8534400" cy="3276600"/>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Miro Chun, Phoenix</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Chun </a:t>
            </a:r>
            <a:r>
              <a:rPr lang="en-US" sz="2000" dirty="0">
                <a:solidFill>
                  <a:schemeClr val="tx1">
                    <a:lumMod val="65000"/>
                  </a:schemeClr>
                </a:solidFill>
                <a:latin typeface="Arial" panose="020B0604020202020204" pitchFamily="34" charset="0"/>
                <a:cs typeface="Arial" panose="020B0604020202020204" pitchFamily="34" charset="0"/>
              </a:rPr>
              <a:t>was born in Pennsylvania. She received a Bachelor of Arts degree in Architecture from Carnegie Mellon University in Pittsburgh, PA. </a:t>
            </a:r>
            <a:r>
              <a:rPr lang="en-US" sz="2000" dirty="0" smtClean="0">
                <a:solidFill>
                  <a:schemeClr val="tx1">
                    <a:lumMod val="65000"/>
                  </a:schemeClr>
                </a:solidFill>
                <a:latin typeface="Arial" panose="020B0604020202020204" pitchFamily="34" charset="0"/>
                <a:cs typeface="Arial" panose="020B0604020202020204" pitchFamily="34" charset="0"/>
              </a:rPr>
              <a:t>Today</a:t>
            </a:r>
            <a:r>
              <a:rPr lang="en-US" sz="2000" dirty="0">
                <a:solidFill>
                  <a:schemeClr val="tx1">
                    <a:lumMod val="65000"/>
                  </a:schemeClr>
                </a:solidFill>
                <a:latin typeface="Arial" panose="020B0604020202020204" pitchFamily="34" charset="0"/>
                <a:cs typeface="Arial" panose="020B0604020202020204" pitchFamily="34" charset="0"/>
              </a:rPr>
              <a:t>, she owns her own company called Miro Made This and makes and sells handmade functional </a:t>
            </a:r>
            <a:r>
              <a:rPr lang="en-US" sz="2000" dirty="0" smtClean="0">
                <a:solidFill>
                  <a:schemeClr val="tx1">
                    <a:lumMod val="65000"/>
                  </a:schemeClr>
                </a:solidFill>
                <a:latin typeface="Arial" panose="020B0604020202020204" pitchFamily="34" charset="0"/>
                <a:cs typeface="Arial" panose="020B0604020202020204" pitchFamily="34" charset="0"/>
              </a:rPr>
              <a:t>ceramics. </a:t>
            </a: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“As </a:t>
            </a:r>
            <a:r>
              <a:rPr lang="en-US" sz="2000" i="1" dirty="0">
                <a:solidFill>
                  <a:schemeClr val="tx1">
                    <a:lumMod val="65000"/>
                  </a:schemeClr>
                </a:solidFill>
                <a:latin typeface="Arial" panose="020B0604020202020204" pitchFamily="34" charset="0"/>
                <a:cs typeface="Arial" panose="020B0604020202020204" pitchFamily="34" charset="0"/>
              </a:rPr>
              <a:t>a ceramicist I am clearly very concerned about how </a:t>
            </a:r>
            <a:r>
              <a:rPr lang="en-US" sz="2000" i="1" dirty="0" smtClean="0">
                <a:solidFill>
                  <a:schemeClr val="tx1">
                    <a:lumMod val="65000"/>
                  </a:schemeClr>
                </a:solidFill>
                <a:latin typeface="Arial" panose="020B0604020202020204" pitchFamily="34" charset="0"/>
                <a:cs typeface="Arial" panose="020B0604020202020204" pitchFamily="34" charset="0"/>
              </a:rPr>
              <a:t>tableware </a:t>
            </a:r>
            <a:r>
              <a:rPr lang="en-US" sz="2000" i="1" dirty="0">
                <a:solidFill>
                  <a:schemeClr val="tx1">
                    <a:lumMod val="65000"/>
                  </a:schemeClr>
                </a:solidFill>
                <a:latin typeface="Arial" panose="020B0604020202020204" pitchFamily="34" charset="0"/>
                <a:cs typeface="Arial" panose="020B0604020202020204" pitchFamily="34" charset="0"/>
              </a:rPr>
              <a:t>functions. I also have an obsessive desire for </a:t>
            </a:r>
            <a:r>
              <a:rPr lang="en-US" sz="2000" i="1" dirty="0" smtClean="0">
                <a:solidFill>
                  <a:schemeClr val="tx1">
                    <a:lumMod val="65000"/>
                  </a:schemeClr>
                </a:solidFill>
                <a:latin typeface="Arial" panose="020B0604020202020204" pitchFamily="34" charset="0"/>
                <a:cs typeface="Arial" panose="020B0604020202020204" pitchFamily="34" charset="0"/>
              </a:rPr>
              <a:t>perfection…. I </a:t>
            </a:r>
            <a:r>
              <a:rPr lang="en-US" sz="2000" i="1" dirty="0">
                <a:solidFill>
                  <a:schemeClr val="tx1">
                    <a:lumMod val="65000"/>
                  </a:schemeClr>
                </a:solidFill>
                <a:latin typeface="Arial" panose="020B0604020202020204" pitchFamily="34" charset="0"/>
                <a:cs typeface="Arial" panose="020B0604020202020204" pitchFamily="34" charset="0"/>
              </a:rPr>
              <a:t>began exhibiting these </a:t>
            </a:r>
            <a:r>
              <a:rPr lang="en-US" sz="2000" i="1" dirty="0" smtClean="0">
                <a:solidFill>
                  <a:schemeClr val="tx1">
                    <a:lumMod val="65000"/>
                  </a:schemeClr>
                </a:solidFill>
                <a:latin typeface="Arial" panose="020B0604020202020204" pitchFamily="34" charset="0"/>
                <a:cs typeface="Arial" panose="020B0604020202020204" pitchFamily="34" charset="0"/>
              </a:rPr>
              <a:t>‘Perfectly Imperfect’ </a:t>
            </a:r>
            <a:r>
              <a:rPr lang="en-US" sz="2000" i="1" dirty="0">
                <a:solidFill>
                  <a:schemeClr val="tx1">
                    <a:lumMod val="65000"/>
                  </a:schemeClr>
                </a:solidFill>
                <a:latin typeface="Arial" panose="020B0604020202020204" pitchFamily="34" charset="0"/>
                <a:cs typeface="Arial" panose="020B0604020202020204" pitchFamily="34" charset="0"/>
              </a:rPr>
              <a:t>pieces both to ease my regret and frustration about them and to call attention to our culture’s </a:t>
            </a:r>
            <a:r>
              <a:rPr lang="en-US" sz="2000" i="1" dirty="0" smtClean="0">
                <a:solidFill>
                  <a:schemeClr val="tx1">
                    <a:lumMod val="65000"/>
                  </a:schemeClr>
                </a:solidFill>
                <a:latin typeface="Arial" panose="020B0604020202020204" pitchFamily="34" charset="0"/>
                <a:cs typeface="Arial" panose="020B0604020202020204" pitchFamily="34" charset="0"/>
              </a:rPr>
              <a:t>preoccupation </a:t>
            </a:r>
            <a:r>
              <a:rPr lang="en-US" sz="2000" i="1" dirty="0">
                <a:solidFill>
                  <a:schemeClr val="tx1">
                    <a:lumMod val="65000"/>
                  </a:schemeClr>
                </a:solidFill>
                <a:latin typeface="Arial" panose="020B0604020202020204" pitchFamily="34" charset="0"/>
                <a:cs typeface="Arial" panose="020B0604020202020204" pitchFamily="34" charset="0"/>
              </a:rPr>
              <a:t>with perfection</a:t>
            </a:r>
            <a:r>
              <a:rPr lang="en-US" sz="2000" i="1" dirty="0" smtClean="0">
                <a:solidFill>
                  <a:schemeClr val="tx1">
                    <a:lumMod val="65000"/>
                  </a:schemeClr>
                </a:solidFill>
                <a:latin typeface="Arial" panose="020B0604020202020204" pitchFamily="34" charset="0"/>
                <a:cs typeface="Arial" panose="020B0604020202020204" pitchFamily="34" charset="0"/>
              </a:rPr>
              <a:t>.” </a:t>
            </a:r>
            <a:r>
              <a:rPr lang="en-US" sz="2000" dirty="0" smtClean="0">
                <a:solidFill>
                  <a:schemeClr val="tx1">
                    <a:lumMod val="65000"/>
                  </a:schemeClr>
                </a:solidFill>
                <a:latin typeface="Arial" panose="020B0604020202020204" pitchFamily="34" charset="0"/>
                <a:cs typeface="Arial" panose="020B0604020202020204" pitchFamily="34" charset="0"/>
              </a:rPr>
              <a:t>www.miromadethis.com</a:t>
            </a:r>
            <a:endParaRPr lang="en-US" sz="2000" dirty="0">
              <a:solidFill>
                <a:schemeClr val="tx1">
                  <a:lumMod val="65000"/>
                </a:schemeClr>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2705573" y="228599"/>
            <a:ext cx="3009427" cy="3140837"/>
          </a:xfrm>
        </p:spPr>
      </p:pic>
      <p:sp>
        <p:nvSpPr>
          <p:cNvPr id="8" name="TextBox 7"/>
          <p:cNvSpPr txBox="1"/>
          <p:nvPr/>
        </p:nvSpPr>
        <p:spPr>
          <a:xfrm>
            <a:off x="6308636" y="1600200"/>
            <a:ext cx="1743106" cy="461665"/>
          </a:xfrm>
          <a:prstGeom prst="rect">
            <a:avLst/>
          </a:prstGeom>
          <a:noFill/>
        </p:spPr>
        <p:txBody>
          <a:bodyPr wrap="none" rtlCol="0">
            <a:spAutoFit/>
          </a:bodyPr>
          <a:lstStyle/>
          <a:p>
            <a:pPr algn="ctr"/>
            <a:r>
              <a:rPr lang="en-US" sz="1200" i="1" dirty="0" smtClean="0"/>
              <a:t>Shallow Bowl, </a:t>
            </a:r>
            <a:r>
              <a:rPr lang="en-US" sz="1200" dirty="0" smtClean="0"/>
              <a:t>stoneware</a:t>
            </a:r>
            <a:endParaRPr lang="en-US" sz="1200" dirty="0"/>
          </a:p>
          <a:p>
            <a:pPr algn="ctr"/>
            <a:endParaRPr lang="en-US" sz="1200" dirty="0"/>
          </a:p>
        </p:txBody>
      </p:sp>
    </p:spTree>
    <p:extLst>
      <p:ext uri="{BB962C8B-B14F-4D97-AF65-F5344CB8AC3E}">
        <p14:creationId xmlns:p14="http://schemas.microsoft.com/office/powerpoint/2010/main" val="193832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838200"/>
            <a:ext cx="3254900" cy="4572000"/>
          </a:xfrm>
        </p:spPr>
      </p:pic>
      <p:sp>
        <p:nvSpPr>
          <p:cNvPr id="4" name="Content Placeholder 3"/>
          <p:cNvSpPr>
            <a:spLocks noGrp="1"/>
          </p:cNvSpPr>
          <p:nvPr>
            <p:ph sz="half" idx="2"/>
          </p:nvPr>
        </p:nvSpPr>
        <p:spPr>
          <a:xfrm>
            <a:off x="3810000" y="381000"/>
            <a:ext cx="5029200" cy="5638800"/>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Jasen Evoy, Gilbert</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Evoy, an </a:t>
            </a:r>
            <a:r>
              <a:rPr lang="en-US" sz="2000" dirty="0">
                <a:solidFill>
                  <a:schemeClr val="tx1">
                    <a:lumMod val="65000"/>
                  </a:schemeClr>
                </a:solidFill>
                <a:latin typeface="Arial" panose="020B0604020202020204" pitchFamily="34" charset="0"/>
                <a:cs typeface="Arial" panose="020B0604020202020204" pitchFamily="34" charset="0"/>
              </a:rPr>
              <a:t>Arizona </a:t>
            </a:r>
            <a:r>
              <a:rPr lang="en-US" sz="2000" dirty="0" smtClean="0">
                <a:solidFill>
                  <a:schemeClr val="tx1">
                    <a:lumMod val="65000"/>
                  </a:schemeClr>
                </a:solidFill>
                <a:latin typeface="Arial" panose="020B0604020202020204" pitchFamily="34" charset="0"/>
                <a:cs typeface="Arial" panose="020B0604020202020204" pitchFamily="34" charset="0"/>
              </a:rPr>
              <a:t>native, was interested </a:t>
            </a:r>
            <a:r>
              <a:rPr lang="en-US" sz="2000" dirty="0">
                <a:solidFill>
                  <a:schemeClr val="tx1">
                    <a:lumMod val="65000"/>
                  </a:schemeClr>
                </a:solidFill>
                <a:latin typeface="Arial" panose="020B0604020202020204" pitchFamily="34" charset="0"/>
                <a:cs typeface="Arial" panose="020B0604020202020204" pitchFamily="34" charset="0"/>
              </a:rPr>
              <a:t>in art from a very young </a:t>
            </a:r>
            <a:r>
              <a:rPr lang="en-US" sz="2000" dirty="0" smtClean="0">
                <a:solidFill>
                  <a:schemeClr val="tx1">
                    <a:lumMod val="65000"/>
                  </a:schemeClr>
                </a:solidFill>
                <a:latin typeface="Arial" panose="020B0604020202020204" pitchFamily="34" charset="0"/>
                <a:cs typeface="Arial" panose="020B0604020202020204" pitchFamily="34" charset="0"/>
              </a:rPr>
              <a:t>age. After </a:t>
            </a:r>
            <a:r>
              <a:rPr lang="en-US" sz="2000" dirty="0">
                <a:solidFill>
                  <a:schemeClr val="tx1">
                    <a:lumMod val="65000"/>
                  </a:schemeClr>
                </a:solidFill>
                <a:latin typeface="Arial" panose="020B0604020202020204" pitchFamily="34" charset="0"/>
                <a:cs typeface="Arial" panose="020B0604020202020204" pitchFamily="34" charset="0"/>
              </a:rPr>
              <a:t>earning a Bachelor of Fine Arts </a:t>
            </a:r>
            <a:r>
              <a:rPr lang="en-US" sz="2000" dirty="0" smtClean="0">
                <a:solidFill>
                  <a:schemeClr val="tx1">
                    <a:lumMod val="65000"/>
                  </a:schemeClr>
                </a:solidFill>
                <a:latin typeface="Arial" panose="020B0604020202020204" pitchFamily="34" charset="0"/>
                <a:cs typeface="Arial" panose="020B0604020202020204" pitchFamily="34" charset="0"/>
              </a:rPr>
              <a:t>degree in arts education from Arizona State University he </a:t>
            </a:r>
            <a:r>
              <a:rPr lang="en-US" sz="2000" dirty="0">
                <a:solidFill>
                  <a:schemeClr val="tx1">
                    <a:lumMod val="65000"/>
                  </a:schemeClr>
                </a:solidFill>
                <a:latin typeface="Arial" panose="020B0604020202020204" pitchFamily="34" charset="0"/>
                <a:cs typeface="Arial" panose="020B0604020202020204" pitchFamily="34" charset="0"/>
              </a:rPr>
              <a:t>was hired to teach ceramics and art history at Marcos de </a:t>
            </a:r>
            <a:r>
              <a:rPr lang="en-US" sz="2000" dirty="0" err="1">
                <a:solidFill>
                  <a:schemeClr val="tx1">
                    <a:lumMod val="65000"/>
                  </a:schemeClr>
                </a:solidFill>
                <a:latin typeface="Arial" panose="020B0604020202020204" pitchFamily="34" charset="0"/>
                <a:cs typeface="Arial" panose="020B0604020202020204" pitchFamily="34" charset="0"/>
              </a:rPr>
              <a:t>Niza</a:t>
            </a:r>
            <a:r>
              <a:rPr lang="en-US" sz="2000" dirty="0">
                <a:solidFill>
                  <a:schemeClr val="tx1">
                    <a:lumMod val="65000"/>
                  </a:schemeClr>
                </a:solidFill>
                <a:latin typeface="Arial" panose="020B0604020202020204" pitchFamily="34" charset="0"/>
                <a:cs typeface="Arial" panose="020B0604020202020204" pitchFamily="34" charset="0"/>
              </a:rPr>
              <a:t> High </a:t>
            </a:r>
            <a:r>
              <a:rPr lang="en-US" sz="2000" dirty="0" smtClean="0">
                <a:solidFill>
                  <a:schemeClr val="tx1">
                    <a:lumMod val="65000"/>
                  </a:schemeClr>
                </a:solidFill>
                <a:latin typeface="Arial" panose="020B0604020202020204" pitchFamily="34" charset="0"/>
                <a:cs typeface="Arial" panose="020B0604020202020204" pitchFamily="34" charset="0"/>
              </a:rPr>
              <a:t>School. </a:t>
            </a:r>
            <a:br>
              <a:rPr lang="en-US" sz="20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
            </a:r>
            <a:br>
              <a:rPr lang="en-US" sz="2000" dirty="0" smtClean="0">
                <a:solidFill>
                  <a:schemeClr val="tx1">
                    <a:lumMod val="65000"/>
                  </a:schemeClr>
                </a:solidFill>
                <a:latin typeface="Arial" panose="020B0604020202020204" pitchFamily="34" charset="0"/>
                <a:cs typeface="Arial" panose="020B0604020202020204" pitchFamily="34" charset="0"/>
              </a:rPr>
            </a:br>
            <a:r>
              <a:rPr lang="en-US" sz="2000" i="1" dirty="0" smtClean="0">
                <a:solidFill>
                  <a:schemeClr val="tx1">
                    <a:lumMod val="65000"/>
                  </a:schemeClr>
                </a:solidFill>
                <a:latin typeface="Arial" panose="020B0604020202020204" pitchFamily="34" charset="0"/>
                <a:cs typeface="Arial" panose="020B0604020202020204" pitchFamily="34" charset="0"/>
              </a:rPr>
              <a:t>“I </a:t>
            </a:r>
            <a:r>
              <a:rPr lang="en-US" sz="2000" i="1" dirty="0">
                <a:solidFill>
                  <a:schemeClr val="tx1">
                    <a:lumMod val="65000"/>
                  </a:schemeClr>
                </a:solidFill>
                <a:latin typeface="Arial" panose="020B0604020202020204" pitchFamily="34" charset="0"/>
                <a:cs typeface="Arial" panose="020B0604020202020204" pitchFamily="34" charset="0"/>
              </a:rPr>
              <a:t>ended up </a:t>
            </a:r>
            <a:r>
              <a:rPr lang="en-US" sz="2000" i="1" dirty="0" smtClean="0">
                <a:solidFill>
                  <a:schemeClr val="tx1">
                    <a:lumMod val="65000"/>
                  </a:schemeClr>
                </a:solidFill>
                <a:latin typeface="Arial" panose="020B0604020202020204" pitchFamily="34" charset="0"/>
                <a:cs typeface="Arial" panose="020B0604020202020204" pitchFamily="34" charset="0"/>
              </a:rPr>
              <a:t>teaching a ceramics course </a:t>
            </a:r>
            <a:r>
              <a:rPr lang="en-US" sz="2000" i="1" dirty="0">
                <a:solidFill>
                  <a:schemeClr val="tx1">
                    <a:lumMod val="65000"/>
                  </a:schemeClr>
                </a:solidFill>
                <a:latin typeface="Arial" panose="020B0604020202020204" pitchFamily="34" charset="0"/>
                <a:cs typeface="Arial" panose="020B0604020202020204" pitchFamily="34" charset="0"/>
              </a:rPr>
              <a:t>and found my </a:t>
            </a:r>
            <a:r>
              <a:rPr lang="en-US" sz="2000" i="1" dirty="0" smtClean="0">
                <a:solidFill>
                  <a:schemeClr val="tx1">
                    <a:lumMod val="65000"/>
                  </a:schemeClr>
                </a:solidFill>
                <a:latin typeface="Arial" panose="020B0604020202020204" pitchFamily="34" charset="0"/>
                <a:cs typeface="Arial" panose="020B0604020202020204" pitchFamily="34" charset="0"/>
              </a:rPr>
              <a:t>calling. I </a:t>
            </a:r>
            <a:r>
              <a:rPr lang="en-US" sz="2000" i="1" dirty="0">
                <a:solidFill>
                  <a:schemeClr val="tx1">
                    <a:lumMod val="65000"/>
                  </a:schemeClr>
                </a:solidFill>
                <a:latin typeface="Arial" panose="020B0604020202020204" pitchFamily="34" charset="0"/>
                <a:cs typeface="Arial" panose="020B0604020202020204" pitchFamily="34" charset="0"/>
              </a:rPr>
              <a:t>had no prior experience.  Ironically, I found that I had an affinity for the medium and that my ideas became much looser and more creative in clay than they ever were on canvas.  My work is really mostly informed by my sense of </a:t>
            </a:r>
            <a:r>
              <a:rPr lang="en-US" sz="2000" i="1" dirty="0" smtClean="0">
                <a:solidFill>
                  <a:schemeClr val="tx1">
                    <a:lumMod val="65000"/>
                  </a:schemeClr>
                </a:solidFill>
                <a:latin typeface="Arial" panose="020B0604020202020204" pitchFamily="34" charset="0"/>
                <a:cs typeface="Arial" panose="020B0604020202020204" pitchFamily="34" charset="0"/>
              </a:rPr>
              <a:t>humor. </a:t>
            </a:r>
            <a:r>
              <a:rPr lang="en-US" sz="2000" i="1" dirty="0">
                <a:solidFill>
                  <a:schemeClr val="tx1">
                    <a:lumMod val="65000"/>
                  </a:schemeClr>
                </a:solidFill>
                <a:latin typeface="Arial" panose="020B0604020202020204" pitchFamily="34" charset="0"/>
                <a:cs typeface="Arial" panose="020B0604020202020204" pitchFamily="34" charset="0"/>
              </a:rPr>
              <a:t>This has led to some strange places, including sculptures of bizarre animals, some very odd teapots, and even this series of political garden gnomes.” </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endParaRPr lang="en-US" sz="22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685800" y="5481935"/>
            <a:ext cx="2743200" cy="461665"/>
          </a:xfrm>
          <a:prstGeom prst="rect">
            <a:avLst/>
          </a:prstGeom>
          <a:noFill/>
        </p:spPr>
        <p:txBody>
          <a:bodyPr wrap="square" rtlCol="0">
            <a:spAutoFit/>
          </a:bodyPr>
          <a:lstStyle/>
          <a:p>
            <a:pPr algn="ctr"/>
            <a:r>
              <a:rPr lang="en-US" sz="1200" i="1" dirty="0" smtClean="0"/>
              <a:t>Fidel Castro</a:t>
            </a:r>
            <a:br>
              <a:rPr lang="en-US" sz="1200" i="1" dirty="0" smtClean="0"/>
            </a:br>
            <a:r>
              <a:rPr lang="en-US" sz="1200" i="1" dirty="0" smtClean="0"/>
              <a:t>ceramic</a:t>
            </a:r>
            <a:endParaRPr lang="en-US" sz="1200" dirty="0"/>
          </a:p>
        </p:txBody>
      </p:sp>
    </p:spTree>
    <p:extLst>
      <p:ext uri="{BB962C8B-B14F-4D97-AF65-F5344CB8AC3E}">
        <p14:creationId xmlns:p14="http://schemas.microsoft.com/office/powerpoint/2010/main" val="318694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81000" y="671843"/>
            <a:ext cx="4115905" cy="4966957"/>
          </a:xfrm>
        </p:spPr>
      </p:pic>
      <p:sp>
        <p:nvSpPr>
          <p:cNvPr id="4" name="Content Placeholder 3"/>
          <p:cNvSpPr>
            <a:spLocks noGrp="1"/>
          </p:cNvSpPr>
          <p:nvPr>
            <p:ph sz="half" idx="2"/>
          </p:nvPr>
        </p:nvSpPr>
        <p:spPr>
          <a:xfrm>
            <a:off x="4572000" y="457200"/>
            <a:ext cx="4343400" cy="5257800"/>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Moira Marti Geoffrion, Tucson</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Geoffrion </a:t>
            </a:r>
            <a:r>
              <a:rPr lang="en-US" sz="2000" dirty="0">
                <a:solidFill>
                  <a:schemeClr val="tx1">
                    <a:lumMod val="65000"/>
                  </a:schemeClr>
                </a:solidFill>
                <a:latin typeface="Arial" panose="020B0604020202020204" pitchFamily="34" charset="0"/>
                <a:cs typeface="Arial" panose="020B0604020202020204" pitchFamily="34" charset="0"/>
              </a:rPr>
              <a:t>received a Bachelor of Fine Arts in painting at </a:t>
            </a:r>
            <a:r>
              <a:rPr lang="en-US" sz="2000" dirty="0" smtClean="0">
                <a:solidFill>
                  <a:schemeClr val="tx1">
                    <a:lumMod val="65000"/>
                  </a:schemeClr>
                </a:solidFill>
                <a:latin typeface="Arial" panose="020B0604020202020204" pitchFamily="34" charset="0"/>
                <a:cs typeface="Arial" panose="020B0604020202020204" pitchFamily="34" charset="0"/>
              </a:rPr>
              <a:t>Boston </a:t>
            </a:r>
            <a:r>
              <a:rPr lang="en-US" sz="2000" dirty="0">
                <a:solidFill>
                  <a:schemeClr val="tx1">
                    <a:lumMod val="65000"/>
                  </a:schemeClr>
                </a:solidFill>
                <a:latin typeface="Arial" panose="020B0604020202020204" pitchFamily="34" charset="0"/>
                <a:cs typeface="Arial" panose="020B0604020202020204" pitchFamily="34" charset="0"/>
              </a:rPr>
              <a:t>University School of Fine and Applied Arts </a:t>
            </a:r>
            <a:r>
              <a:rPr lang="en-US" sz="2000" dirty="0" smtClean="0">
                <a:solidFill>
                  <a:schemeClr val="tx1">
                    <a:lumMod val="65000"/>
                  </a:schemeClr>
                </a:solidFill>
                <a:latin typeface="Arial" panose="020B0604020202020204" pitchFamily="34" charset="0"/>
                <a:cs typeface="Arial" panose="020B0604020202020204" pitchFamily="34" charset="0"/>
              </a:rPr>
              <a:t>and earned </a:t>
            </a:r>
            <a:r>
              <a:rPr lang="en-US" sz="2000" dirty="0">
                <a:solidFill>
                  <a:schemeClr val="tx1">
                    <a:lumMod val="65000"/>
                  </a:schemeClr>
                </a:solidFill>
                <a:latin typeface="Arial" panose="020B0604020202020204" pitchFamily="34" charset="0"/>
                <a:cs typeface="Arial" panose="020B0604020202020204" pitchFamily="34" charset="0"/>
              </a:rPr>
              <a:t>a Master of the Fine Arts degree </a:t>
            </a:r>
            <a:r>
              <a:rPr lang="en-US" sz="2000" dirty="0" smtClean="0">
                <a:solidFill>
                  <a:schemeClr val="tx1">
                    <a:lumMod val="65000"/>
                  </a:schemeClr>
                </a:solidFill>
                <a:latin typeface="Arial" panose="020B0604020202020204" pitchFamily="34" charset="0"/>
                <a:cs typeface="Arial" panose="020B0604020202020204" pitchFamily="34" charset="0"/>
              </a:rPr>
              <a:t>in </a:t>
            </a:r>
            <a:r>
              <a:rPr lang="en-US" sz="2000" dirty="0">
                <a:solidFill>
                  <a:schemeClr val="tx1">
                    <a:lumMod val="65000"/>
                  </a:schemeClr>
                </a:solidFill>
                <a:latin typeface="Arial" panose="020B0604020202020204" pitchFamily="34" charset="0"/>
                <a:cs typeface="Arial" panose="020B0604020202020204" pitchFamily="34" charset="0"/>
              </a:rPr>
              <a:t>sculpture at Southern Illinois University in </a:t>
            </a:r>
            <a:r>
              <a:rPr lang="en-US" sz="2000" dirty="0" smtClean="0">
                <a:solidFill>
                  <a:schemeClr val="tx1">
                    <a:lumMod val="65000"/>
                  </a:schemeClr>
                </a:solidFill>
                <a:latin typeface="Arial" panose="020B0604020202020204" pitchFamily="34" charset="0"/>
                <a:cs typeface="Arial" panose="020B0604020202020204" pitchFamily="34" charset="0"/>
              </a:rPr>
              <a:t>Carbondale. She </a:t>
            </a:r>
            <a:r>
              <a:rPr lang="en-US" sz="2000" dirty="0">
                <a:solidFill>
                  <a:schemeClr val="tx1">
                    <a:lumMod val="65000"/>
                  </a:schemeClr>
                </a:solidFill>
                <a:latin typeface="Arial" panose="020B0604020202020204" pitchFamily="34" charset="0"/>
                <a:cs typeface="Arial" panose="020B0604020202020204" pitchFamily="34" charset="0"/>
              </a:rPr>
              <a:t>also taught woodworking, clay sculpture, metal fabrication and casting at Notre Dame University for thirteen years. </a:t>
            </a:r>
            <a:r>
              <a:rPr lang="en-US" sz="2000" dirty="0" smtClean="0">
                <a:solidFill>
                  <a:schemeClr val="tx1">
                    <a:lumMod val="65000"/>
                  </a:schemeClr>
                </a:solidFill>
                <a:latin typeface="Arial" panose="020B0604020202020204" pitchFamily="34" charset="0"/>
                <a:cs typeface="Arial" panose="020B0604020202020204" pitchFamily="34" charset="0"/>
              </a:rPr>
              <a:t/>
            </a:r>
            <a:br>
              <a:rPr lang="en-US" sz="2000" dirty="0" smtClean="0">
                <a:solidFill>
                  <a:schemeClr val="tx1">
                    <a:lumMod val="65000"/>
                  </a:schemeClr>
                </a:solidFill>
                <a:latin typeface="Arial" panose="020B0604020202020204" pitchFamily="34" charset="0"/>
                <a:cs typeface="Arial" panose="020B0604020202020204" pitchFamily="34" charset="0"/>
              </a:rPr>
            </a:br>
            <a:endParaRPr lang="en-US" sz="1000" dirty="0" smtClean="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“This </a:t>
            </a:r>
            <a:r>
              <a:rPr lang="en-US" sz="2000" i="1" dirty="0">
                <a:solidFill>
                  <a:schemeClr val="tx1">
                    <a:lumMod val="65000"/>
                  </a:schemeClr>
                </a:solidFill>
                <a:latin typeface="Arial" panose="020B0604020202020204" pitchFamily="34" charset="0"/>
                <a:cs typeface="Arial" panose="020B0604020202020204" pitchFamily="34" charset="0"/>
              </a:rPr>
              <a:t>piece is a direct result of a discussion of what our society considers beautiful and not beautiful. It is a humorous study of a woman’s hands kneading her excess belly fat as </a:t>
            </a:r>
            <a:r>
              <a:rPr lang="en-US" sz="2000" i="1" dirty="0" smtClean="0">
                <a:solidFill>
                  <a:schemeClr val="tx1">
                    <a:lumMod val="65000"/>
                  </a:schemeClr>
                </a:solidFill>
                <a:latin typeface="Arial" panose="020B0604020202020204" pitchFamily="34" charset="0"/>
                <a:cs typeface="Arial" panose="020B0604020202020204" pitchFamily="34" charset="0"/>
              </a:rPr>
              <a:t>she </a:t>
            </a:r>
            <a:r>
              <a:rPr lang="en-US" sz="2000" i="1" dirty="0">
                <a:solidFill>
                  <a:schemeClr val="tx1">
                    <a:lumMod val="65000"/>
                  </a:schemeClr>
                </a:solidFill>
                <a:latin typeface="Arial" panose="020B0604020202020204" pitchFamily="34" charset="0"/>
                <a:cs typeface="Arial" panose="020B0604020202020204" pitchFamily="34" charset="0"/>
              </a:rPr>
              <a:t>ages</a:t>
            </a: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dirty="0">
                <a:solidFill>
                  <a:schemeClr val="tx1">
                    <a:lumMod val="65000"/>
                  </a:schemeClr>
                </a:solidFill>
                <a:latin typeface="Arial" panose="020B0604020202020204" pitchFamily="34" charset="0"/>
                <a:cs typeface="Arial" panose="020B0604020202020204" pitchFamily="34" charset="0"/>
              </a:rPr>
              <a:t> </a:t>
            </a:r>
            <a:r>
              <a:rPr lang="en-US" sz="2000" dirty="0" smtClean="0">
                <a:solidFill>
                  <a:schemeClr val="tx1">
                    <a:lumMod val="65000"/>
                  </a:schemeClr>
                </a:solidFill>
                <a:latin typeface="Arial" panose="020B0604020202020204" pitchFamily="34" charset="0"/>
                <a:cs typeface="Arial" panose="020B0604020202020204" pitchFamily="34" charset="0"/>
              </a:rPr>
              <a:t> www.moirageoffrion.com</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endParaRPr lang="en-US" sz="22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845457" y="5678269"/>
            <a:ext cx="2895600" cy="646331"/>
          </a:xfrm>
          <a:prstGeom prst="rect">
            <a:avLst/>
          </a:prstGeom>
          <a:noFill/>
        </p:spPr>
        <p:txBody>
          <a:bodyPr wrap="square" rtlCol="0">
            <a:spAutoFit/>
          </a:bodyPr>
          <a:lstStyle/>
          <a:p>
            <a:pPr algn="ctr"/>
            <a:r>
              <a:rPr lang="en-US" sz="1200" i="1" dirty="0" smtClean="0"/>
              <a:t>Kneading </a:t>
            </a:r>
            <a:r>
              <a:rPr lang="en-US" sz="1200" i="1" dirty="0"/>
              <a:t>the </a:t>
            </a:r>
            <a:r>
              <a:rPr lang="en-US" sz="1200" i="1" dirty="0" smtClean="0"/>
              <a:t>Bulge </a:t>
            </a:r>
          </a:p>
          <a:p>
            <a:pPr algn="ctr"/>
            <a:r>
              <a:rPr lang="en-US" sz="1200" dirty="0" smtClean="0"/>
              <a:t>clay</a:t>
            </a:r>
            <a:r>
              <a:rPr lang="en-US" sz="1200" dirty="0"/>
              <a:t>, acid patina</a:t>
            </a:r>
          </a:p>
          <a:p>
            <a:pPr algn="ctr"/>
            <a:endParaRPr lang="en-US" sz="1200" dirty="0"/>
          </a:p>
        </p:txBody>
      </p:sp>
    </p:spTree>
    <p:extLst>
      <p:ext uri="{BB962C8B-B14F-4D97-AF65-F5344CB8AC3E}">
        <p14:creationId xmlns:p14="http://schemas.microsoft.com/office/powerpoint/2010/main" val="677501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04800" y="3657601"/>
            <a:ext cx="8534400" cy="3047999"/>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Magdalene M. </a:t>
            </a:r>
            <a:r>
              <a:rPr lang="en-US" sz="2400" dirty="0" err="1" smtClean="0">
                <a:solidFill>
                  <a:srgbClr val="FFC000"/>
                </a:solidFill>
                <a:latin typeface="Arial" panose="020B0604020202020204" pitchFamily="34" charset="0"/>
                <a:cs typeface="Arial" panose="020B0604020202020204" pitchFamily="34" charset="0"/>
              </a:rPr>
              <a:t>Gluszek</a:t>
            </a:r>
            <a:r>
              <a:rPr lang="en-US" sz="2400" dirty="0" smtClean="0">
                <a:solidFill>
                  <a:srgbClr val="FFC000"/>
                </a:solidFill>
                <a:latin typeface="Arial" panose="020B0604020202020204" pitchFamily="34" charset="0"/>
                <a:cs typeface="Arial" panose="020B0604020202020204" pitchFamily="34" charset="0"/>
              </a:rPr>
              <a:t>, Show Low</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err="1" smtClean="0">
                <a:solidFill>
                  <a:schemeClr val="tx1">
                    <a:lumMod val="65000"/>
                  </a:schemeClr>
                </a:solidFill>
                <a:latin typeface="Arial" panose="020B0604020202020204" pitchFamily="34" charset="0"/>
                <a:cs typeface="Arial" panose="020B0604020202020204" pitchFamily="34" charset="0"/>
              </a:rPr>
              <a:t>Gluszek</a:t>
            </a:r>
            <a:r>
              <a:rPr lang="en-US" sz="2000" dirty="0" smtClean="0">
                <a:solidFill>
                  <a:schemeClr val="tx1">
                    <a:lumMod val="65000"/>
                  </a:schemeClr>
                </a:solidFill>
                <a:latin typeface="Arial" panose="020B0604020202020204" pitchFamily="34" charset="0"/>
                <a:cs typeface="Arial" panose="020B0604020202020204" pitchFamily="34" charset="0"/>
              </a:rPr>
              <a:t> received </a:t>
            </a:r>
            <a:r>
              <a:rPr lang="en-US" sz="2000" dirty="0">
                <a:solidFill>
                  <a:schemeClr val="tx1">
                    <a:lumMod val="65000"/>
                  </a:schemeClr>
                </a:solidFill>
                <a:latin typeface="Arial" panose="020B0604020202020204" pitchFamily="34" charset="0"/>
                <a:cs typeface="Arial" panose="020B0604020202020204" pitchFamily="34" charset="0"/>
              </a:rPr>
              <a:t>a Bachelor of Fine Arts degree in painting and a Bachelor of Arts degree in ceramics from the State </a:t>
            </a:r>
            <a:r>
              <a:rPr lang="en-US" sz="2000" dirty="0" smtClean="0">
                <a:solidFill>
                  <a:schemeClr val="tx1">
                    <a:lumMod val="65000"/>
                  </a:schemeClr>
                </a:solidFill>
                <a:latin typeface="Arial" panose="020B0604020202020204" pitchFamily="34" charset="0"/>
                <a:cs typeface="Arial" panose="020B0604020202020204" pitchFamily="34" charset="0"/>
              </a:rPr>
              <a:t>University </a:t>
            </a:r>
            <a:r>
              <a:rPr lang="en-US" sz="2000" dirty="0">
                <a:solidFill>
                  <a:schemeClr val="tx1">
                    <a:lumMod val="65000"/>
                  </a:schemeClr>
                </a:solidFill>
                <a:latin typeface="Arial" panose="020B0604020202020204" pitchFamily="34" charset="0"/>
                <a:cs typeface="Arial" panose="020B0604020202020204" pitchFamily="34" charset="0"/>
              </a:rPr>
              <a:t>of New York College at Fredonia. Her </a:t>
            </a:r>
            <a:r>
              <a:rPr lang="en-US" sz="2000" dirty="0" smtClean="0">
                <a:solidFill>
                  <a:schemeClr val="tx1">
                    <a:lumMod val="65000"/>
                  </a:schemeClr>
                </a:solidFill>
                <a:latin typeface="Arial" panose="020B0604020202020204" pitchFamily="34" charset="0"/>
                <a:cs typeface="Arial" panose="020B0604020202020204" pitchFamily="34" charset="0"/>
              </a:rPr>
              <a:t>artistic training </a:t>
            </a:r>
            <a:r>
              <a:rPr lang="en-US" sz="2000" dirty="0">
                <a:solidFill>
                  <a:schemeClr val="tx1">
                    <a:lumMod val="65000"/>
                  </a:schemeClr>
                </a:solidFill>
                <a:latin typeface="Arial" panose="020B0604020202020204" pitchFamily="34" charset="0"/>
                <a:cs typeface="Arial" panose="020B0604020202020204" pitchFamily="34" charset="0"/>
              </a:rPr>
              <a:t>continued at the University of Florida where she completed a Master of the Fine </a:t>
            </a:r>
            <a:r>
              <a:rPr lang="en-US" sz="2000" dirty="0" smtClean="0">
                <a:solidFill>
                  <a:schemeClr val="tx1">
                    <a:lumMod val="65000"/>
                  </a:schemeClr>
                </a:solidFill>
                <a:latin typeface="Arial" panose="020B0604020202020204" pitchFamily="34" charset="0"/>
                <a:cs typeface="Arial" panose="020B0604020202020204" pitchFamily="34" charset="0"/>
              </a:rPr>
              <a:t>Arts. She </a:t>
            </a:r>
            <a:r>
              <a:rPr lang="en-US" sz="2000" dirty="0">
                <a:solidFill>
                  <a:schemeClr val="tx1">
                    <a:lumMod val="65000"/>
                  </a:schemeClr>
                </a:solidFill>
                <a:latin typeface="Arial" panose="020B0604020202020204" pitchFamily="34" charset="0"/>
                <a:cs typeface="Arial" panose="020B0604020202020204" pitchFamily="34" charset="0"/>
              </a:rPr>
              <a:t>says </a:t>
            </a:r>
            <a:r>
              <a:rPr lang="en-US" sz="2000" i="1" dirty="0" smtClean="0">
                <a:solidFill>
                  <a:schemeClr val="tx1">
                    <a:lumMod val="65000"/>
                  </a:schemeClr>
                </a:solidFill>
                <a:latin typeface="Arial" panose="020B0604020202020204" pitchFamily="34" charset="0"/>
                <a:cs typeface="Arial" panose="020B0604020202020204" pitchFamily="34" charset="0"/>
              </a:rPr>
              <a:t>“Despite </a:t>
            </a:r>
            <a:r>
              <a:rPr lang="en-US" sz="2000" i="1" dirty="0">
                <a:solidFill>
                  <a:schemeClr val="tx1">
                    <a:lumMod val="65000"/>
                  </a:schemeClr>
                </a:solidFill>
                <a:latin typeface="Arial" panose="020B0604020202020204" pitchFamily="34" charset="0"/>
                <a:cs typeface="Arial" panose="020B0604020202020204" pitchFamily="34" charset="0"/>
              </a:rPr>
              <a:t>this façade, our emotional actions are tied to basic animalistic impulses. </a:t>
            </a:r>
            <a:r>
              <a:rPr lang="en-US" sz="2000" i="1" dirty="0" smtClean="0">
                <a:solidFill>
                  <a:schemeClr val="tx1">
                    <a:lumMod val="65000"/>
                  </a:schemeClr>
                </a:solidFill>
                <a:latin typeface="Arial" panose="020B0604020202020204" pitchFamily="34" charset="0"/>
                <a:cs typeface="Arial" panose="020B0604020202020204" pitchFamily="34" charset="0"/>
              </a:rPr>
              <a:t>I </a:t>
            </a:r>
            <a:r>
              <a:rPr lang="en-US" sz="2000" i="1" dirty="0">
                <a:solidFill>
                  <a:schemeClr val="tx1">
                    <a:lumMod val="65000"/>
                  </a:schemeClr>
                </a:solidFill>
                <a:latin typeface="Arial" panose="020B0604020202020204" pitchFamily="34" charset="0"/>
                <a:cs typeface="Arial" panose="020B0604020202020204" pitchFamily="34" charset="0"/>
              </a:rPr>
              <a:t>use animal features and mannerisms blended with those of humans to create hybrid </a:t>
            </a:r>
            <a:r>
              <a:rPr lang="en-US" sz="2000" i="1" dirty="0" smtClean="0">
                <a:solidFill>
                  <a:schemeClr val="tx1">
                    <a:lumMod val="65000"/>
                  </a:schemeClr>
                </a:solidFill>
                <a:latin typeface="Arial" panose="020B0604020202020204" pitchFamily="34" charset="0"/>
                <a:cs typeface="Arial" panose="020B0604020202020204" pitchFamily="34" charset="0"/>
              </a:rPr>
              <a:t>forms. </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dirty="0">
                <a:solidFill>
                  <a:schemeClr val="tx1">
                    <a:lumMod val="65000"/>
                  </a:schemeClr>
                </a:solidFill>
                <a:latin typeface="Arial" panose="020B0604020202020204" pitchFamily="34" charset="0"/>
                <a:cs typeface="Arial" panose="020B0604020202020204" pitchFamily="34" charset="0"/>
              </a:rPr>
              <a:t>www.missmagdag.com </a:t>
            </a:r>
          </a:p>
          <a:p>
            <a:pPr marL="0" indent="0">
              <a:buNone/>
            </a:pPr>
            <a:endParaRPr lang="en-US" sz="1400" dirty="0">
              <a:solidFill>
                <a:schemeClr val="tx1">
                  <a:lumMod val="6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1200" y="228600"/>
            <a:ext cx="4682682" cy="3352800"/>
          </a:xfrm>
          <a:prstGeom prst="rect">
            <a:avLst/>
          </a:prstGeom>
        </p:spPr>
      </p:pic>
      <p:sp>
        <p:nvSpPr>
          <p:cNvPr id="9" name="Rectangle 8"/>
          <p:cNvSpPr/>
          <p:nvPr/>
        </p:nvSpPr>
        <p:spPr>
          <a:xfrm>
            <a:off x="6858000" y="1756257"/>
            <a:ext cx="1987403" cy="738664"/>
          </a:xfrm>
          <a:prstGeom prst="rect">
            <a:avLst/>
          </a:prstGeom>
        </p:spPr>
        <p:txBody>
          <a:bodyPr wrap="square">
            <a:spAutoFit/>
          </a:bodyPr>
          <a:lstStyle/>
          <a:p>
            <a:r>
              <a:rPr lang="en-US" sz="1400" i="1" dirty="0" smtClean="0"/>
              <a:t>Accountability</a:t>
            </a:r>
            <a:r>
              <a:rPr lang="en-US" sz="1400" dirty="0" smtClean="0"/>
              <a:t/>
            </a:r>
            <a:br>
              <a:rPr lang="en-US" sz="1400" dirty="0" smtClean="0"/>
            </a:br>
            <a:r>
              <a:rPr lang="en-US" sz="1400" dirty="0"/>
              <a:t>s</a:t>
            </a:r>
            <a:r>
              <a:rPr lang="en-US" sz="1400" dirty="0" smtClean="0"/>
              <a:t>toneware</a:t>
            </a:r>
            <a:r>
              <a:rPr lang="en-US" sz="1400" dirty="0"/>
              <a:t>, underglaze, fabric, fiber </a:t>
            </a:r>
            <a:r>
              <a:rPr lang="en-US" sz="1400" dirty="0" smtClean="0"/>
              <a:t>fill</a:t>
            </a:r>
            <a:endParaRPr lang="en-US" sz="1400" dirty="0"/>
          </a:p>
        </p:txBody>
      </p:sp>
    </p:spTree>
    <p:extLst>
      <p:ext uri="{BB962C8B-B14F-4D97-AF65-F5344CB8AC3E}">
        <p14:creationId xmlns:p14="http://schemas.microsoft.com/office/powerpoint/2010/main" val="2201043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09600" y="685799"/>
            <a:ext cx="3508094" cy="5256887"/>
          </a:xfrm>
        </p:spPr>
      </p:pic>
      <p:sp>
        <p:nvSpPr>
          <p:cNvPr id="4" name="Content Placeholder 3"/>
          <p:cNvSpPr>
            <a:spLocks noGrp="1"/>
          </p:cNvSpPr>
          <p:nvPr>
            <p:ph sz="half" idx="2"/>
          </p:nvPr>
        </p:nvSpPr>
        <p:spPr>
          <a:xfrm>
            <a:off x="4191000" y="685800"/>
            <a:ext cx="4724400" cy="5287963"/>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Elaine </a:t>
            </a:r>
            <a:r>
              <a:rPr lang="en-US" sz="2400" dirty="0" err="1" smtClean="0">
                <a:solidFill>
                  <a:srgbClr val="FFC000"/>
                </a:solidFill>
                <a:latin typeface="Arial" panose="020B0604020202020204" pitchFamily="34" charset="0"/>
                <a:cs typeface="Arial" panose="020B0604020202020204" pitchFamily="34" charset="0"/>
              </a:rPr>
              <a:t>Isner</a:t>
            </a:r>
            <a:r>
              <a:rPr lang="en-US" sz="2400" dirty="0" smtClean="0">
                <a:solidFill>
                  <a:srgbClr val="FFC000"/>
                </a:solidFill>
                <a:latin typeface="Arial" panose="020B0604020202020204" pitchFamily="34" charset="0"/>
                <a:cs typeface="Arial" panose="020B0604020202020204" pitchFamily="34" charset="0"/>
              </a:rPr>
              <a:t>, Tucson</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err="1" smtClean="0">
                <a:solidFill>
                  <a:schemeClr val="tx1">
                    <a:lumMod val="65000"/>
                  </a:schemeClr>
                </a:solidFill>
                <a:latin typeface="Arial" panose="020B0604020202020204" pitchFamily="34" charset="0"/>
                <a:cs typeface="Arial" panose="020B0604020202020204" pitchFamily="34" charset="0"/>
              </a:rPr>
              <a:t>Isner</a:t>
            </a:r>
            <a:r>
              <a:rPr lang="en-US" sz="2000" dirty="0" smtClean="0">
                <a:solidFill>
                  <a:schemeClr val="tx1">
                    <a:lumMod val="65000"/>
                  </a:schemeClr>
                </a:solidFill>
                <a:latin typeface="Arial" panose="020B0604020202020204" pitchFamily="34" charset="0"/>
                <a:cs typeface="Arial" panose="020B0604020202020204" pitchFamily="34" charset="0"/>
              </a:rPr>
              <a:t> </a:t>
            </a:r>
            <a:r>
              <a:rPr lang="en-US" sz="2000" dirty="0">
                <a:solidFill>
                  <a:schemeClr val="tx1">
                    <a:lumMod val="65000"/>
                  </a:schemeClr>
                </a:solidFill>
                <a:latin typeface="Arial" panose="020B0604020202020204" pitchFamily="34" charset="0"/>
                <a:cs typeface="Arial" panose="020B0604020202020204" pitchFamily="34" charset="0"/>
              </a:rPr>
              <a:t>grew up on the south side of Chicago and was </a:t>
            </a:r>
            <a:r>
              <a:rPr lang="en-US" sz="2000" dirty="0" smtClean="0">
                <a:solidFill>
                  <a:schemeClr val="tx1">
                    <a:lumMod val="65000"/>
                  </a:schemeClr>
                </a:solidFill>
                <a:latin typeface="Arial" panose="020B0604020202020204" pitchFamily="34" charset="0"/>
                <a:cs typeface="Arial" panose="020B0604020202020204" pitchFamily="34" charset="0"/>
              </a:rPr>
              <a:t>introduced </a:t>
            </a:r>
            <a:r>
              <a:rPr lang="en-US" sz="2000" dirty="0">
                <a:solidFill>
                  <a:schemeClr val="tx1">
                    <a:lumMod val="65000"/>
                  </a:schemeClr>
                </a:solidFill>
                <a:latin typeface="Arial" panose="020B0604020202020204" pitchFamily="34" charset="0"/>
                <a:cs typeface="Arial" panose="020B0604020202020204" pitchFamily="34" charset="0"/>
              </a:rPr>
              <a:t>to the arts at a young age. She was especially </a:t>
            </a:r>
            <a:r>
              <a:rPr lang="en-US" sz="2000" dirty="0" smtClean="0">
                <a:solidFill>
                  <a:schemeClr val="tx1">
                    <a:lumMod val="65000"/>
                  </a:schemeClr>
                </a:solidFill>
                <a:latin typeface="Arial" panose="020B0604020202020204" pitchFamily="34" charset="0"/>
                <a:cs typeface="Arial" panose="020B0604020202020204" pitchFamily="34" charset="0"/>
              </a:rPr>
              <a:t>inspired </a:t>
            </a:r>
            <a:r>
              <a:rPr lang="en-US" sz="2000" dirty="0">
                <a:solidFill>
                  <a:schemeClr val="tx1">
                    <a:lumMod val="65000"/>
                  </a:schemeClr>
                </a:solidFill>
                <a:latin typeface="Arial" panose="020B0604020202020204" pitchFamily="34" charset="0"/>
                <a:cs typeface="Arial" panose="020B0604020202020204" pitchFamily="34" charset="0"/>
              </a:rPr>
              <a:t>by the Impressionist art movement. She received a Bachelor of Arts degree in English from the University of Wisconsin in Madison and a Master of the Arts degree </a:t>
            </a:r>
            <a:r>
              <a:rPr lang="en-US" sz="2000" dirty="0" smtClean="0">
                <a:solidFill>
                  <a:schemeClr val="tx1">
                    <a:lumMod val="65000"/>
                  </a:schemeClr>
                </a:solidFill>
                <a:latin typeface="Arial" panose="020B0604020202020204" pitchFamily="34" charset="0"/>
                <a:cs typeface="Arial" panose="020B0604020202020204" pitchFamily="34" charset="0"/>
              </a:rPr>
              <a:t>from </a:t>
            </a:r>
            <a:r>
              <a:rPr lang="en-US" sz="2000" dirty="0">
                <a:solidFill>
                  <a:schemeClr val="tx1">
                    <a:lumMod val="65000"/>
                  </a:schemeClr>
                </a:solidFill>
                <a:latin typeface="Arial" panose="020B0604020202020204" pitchFamily="34" charset="0"/>
                <a:cs typeface="Arial" panose="020B0604020202020204" pitchFamily="34" charset="0"/>
              </a:rPr>
              <a:t>the University of Illinois. </a:t>
            </a:r>
            <a:endParaRPr lang="en-US" sz="2000" dirty="0" smtClean="0">
              <a:solidFill>
                <a:schemeClr val="tx1">
                  <a:lumMod val="65000"/>
                </a:schemeClr>
              </a:solidFill>
              <a:latin typeface="Arial" panose="020B0604020202020204" pitchFamily="34" charset="0"/>
              <a:cs typeface="Arial" panose="020B0604020202020204" pitchFamily="34" charset="0"/>
            </a:endParaRPr>
          </a:p>
          <a:p>
            <a:pPr marL="0" indent="0">
              <a:buNone/>
            </a:pP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i="1" dirty="0">
                <a:solidFill>
                  <a:schemeClr val="tx1">
                    <a:lumMod val="65000"/>
                  </a:schemeClr>
                </a:solidFill>
                <a:latin typeface="Arial" panose="020B0604020202020204" pitchFamily="34" charset="0"/>
                <a:cs typeface="Arial" panose="020B0604020202020204" pitchFamily="34" charset="0"/>
              </a:rPr>
              <a:t>My Little Dog’  was inspired by glancing out of my car window and observing a woman in striking skinny jeans walking </a:t>
            </a:r>
            <a:r>
              <a:rPr lang="en-US" sz="2000" i="1" dirty="0" smtClean="0">
                <a:solidFill>
                  <a:schemeClr val="tx1">
                    <a:lumMod val="65000"/>
                  </a:schemeClr>
                </a:solidFill>
                <a:latin typeface="Arial" panose="020B0604020202020204" pitchFamily="34" charset="0"/>
                <a:cs typeface="Arial" panose="020B0604020202020204" pitchFamily="34" charset="0"/>
              </a:rPr>
              <a:t/>
            </a:r>
            <a:br>
              <a:rPr lang="en-US" sz="2000" i="1" dirty="0" smtClean="0">
                <a:solidFill>
                  <a:schemeClr val="tx1">
                    <a:lumMod val="65000"/>
                  </a:schemeClr>
                </a:solidFill>
                <a:latin typeface="Arial" panose="020B0604020202020204" pitchFamily="34" charset="0"/>
                <a:cs typeface="Arial" panose="020B0604020202020204" pitchFamily="34" charset="0"/>
              </a:rPr>
            </a:br>
            <a:r>
              <a:rPr lang="en-US" sz="2000" i="1" dirty="0" smtClean="0">
                <a:solidFill>
                  <a:schemeClr val="tx1">
                    <a:lumMod val="65000"/>
                  </a:schemeClr>
                </a:solidFill>
                <a:latin typeface="Arial" panose="020B0604020202020204" pitchFamily="34" charset="0"/>
                <a:cs typeface="Arial" panose="020B0604020202020204" pitchFamily="34" charset="0"/>
              </a:rPr>
              <a:t>a </a:t>
            </a:r>
            <a:r>
              <a:rPr lang="en-US" sz="2000" i="1" dirty="0">
                <a:solidFill>
                  <a:schemeClr val="tx1">
                    <a:lumMod val="65000"/>
                  </a:schemeClr>
                </a:solidFill>
                <a:latin typeface="Arial" panose="020B0604020202020204" pitchFamily="34" charset="0"/>
                <a:cs typeface="Arial" panose="020B0604020202020204" pitchFamily="34" charset="0"/>
              </a:rPr>
              <a:t>dog</a:t>
            </a: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200" i="1" dirty="0">
                <a:solidFill>
                  <a:schemeClr val="tx1">
                    <a:lumMod val="65000"/>
                  </a:schemeClr>
                </a:solidFill>
                <a:latin typeface="Arial" panose="020B0604020202020204" pitchFamily="34" charset="0"/>
                <a:cs typeface="Arial" panose="020B0604020202020204" pitchFamily="34" charset="0"/>
              </a:rPr>
              <a:t/>
            </a:r>
            <a:br>
              <a:rPr lang="en-US" sz="2200" i="1" dirty="0">
                <a:solidFill>
                  <a:schemeClr val="tx1">
                    <a:lumMod val="65000"/>
                  </a:schemeClr>
                </a:solidFill>
                <a:latin typeface="Arial" panose="020B0604020202020204" pitchFamily="34" charset="0"/>
                <a:cs typeface="Arial" panose="020B0604020202020204" pitchFamily="34" charset="0"/>
              </a:rPr>
            </a:br>
            <a:endParaRPr lang="en-US" sz="22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1524000" y="6095999"/>
            <a:ext cx="1581267" cy="276999"/>
          </a:xfrm>
          <a:prstGeom prst="rect">
            <a:avLst/>
          </a:prstGeom>
          <a:noFill/>
        </p:spPr>
        <p:txBody>
          <a:bodyPr wrap="none" rtlCol="0">
            <a:spAutoFit/>
          </a:bodyPr>
          <a:lstStyle/>
          <a:p>
            <a:r>
              <a:rPr lang="en-US" sz="1200" i="1" dirty="0" smtClean="0"/>
              <a:t>My </a:t>
            </a:r>
            <a:r>
              <a:rPr lang="en-US" sz="1200" i="1" dirty="0"/>
              <a:t>Little </a:t>
            </a:r>
            <a:r>
              <a:rPr lang="en-US" sz="1200" i="1" dirty="0" smtClean="0"/>
              <a:t>Dog, </a:t>
            </a:r>
            <a:r>
              <a:rPr lang="en-US" sz="1200" dirty="0" smtClean="0"/>
              <a:t>ceramic</a:t>
            </a:r>
            <a:endParaRPr lang="en-US" sz="1200" dirty="0"/>
          </a:p>
        </p:txBody>
      </p:sp>
    </p:spTree>
    <p:extLst>
      <p:ext uri="{BB962C8B-B14F-4D97-AF65-F5344CB8AC3E}">
        <p14:creationId xmlns:p14="http://schemas.microsoft.com/office/powerpoint/2010/main" val="2932212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65760" y="762000"/>
            <a:ext cx="3779520" cy="4724400"/>
          </a:xfrm>
        </p:spPr>
      </p:pic>
      <p:sp>
        <p:nvSpPr>
          <p:cNvPr id="4" name="Content Placeholder 3"/>
          <p:cNvSpPr>
            <a:spLocks noGrp="1"/>
          </p:cNvSpPr>
          <p:nvPr>
            <p:ph sz="half" idx="2"/>
          </p:nvPr>
        </p:nvSpPr>
        <p:spPr>
          <a:xfrm>
            <a:off x="4267200" y="304800"/>
            <a:ext cx="4724400" cy="5943599"/>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William Jamison, Tempe</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Jamison </a:t>
            </a:r>
            <a:r>
              <a:rPr lang="en-US" sz="2000" dirty="0">
                <a:solidFill>
                  <a:schemeClr val="tx1">
                    <a:lumMod val="65000"/>
                  </a:schemeClr>
                </a:solidFill>
                <a:latin typeface="Arial" panose="020B0604020202020204" pitchFamily="34" charset="0"/>
                <a:cs typeface="Arial" panose="020B0604020202020204" pitchFamily="34" charset="0"/>
              </a:rPr>
              <a:t>is a structural engineer turned artist. He </a:t>
            </a:r>
            <a:r>
              <a:rPr lang="en-US" sz="2000" dirty="0" smtClean="0">
                <a:solidFill>
                  <a:schemeClr val="tx1">
                    <a:lumMod val="65000"/>
                  </a:schemeClr>
                </a:solidFill>
                <a:latin typeface="Arial" panose="020B0604020202020204" pitchFamily="34" charset="0"/>
                <a:cs typeface="Arial" panose="020B0604020202020204" pitchFamily="34" charset="0"/>
              </a:rPr>
              <a:t>is originally </a:t>
            </a:r>
            <a:r>
              <a:rPr lang="en-US" sz="2000" dirty="0">
                <a:solidFill>
                  <a:schemeClr val="tx1">
                    <a:lumMod val="65000"/>
                  </a:schemeClr>
                </a:solidFill>
                <a:latin typeface="Arial" panose="020B0604020202020204" pitchFamily="34" charset="0"/>
                <a:cs typeface="Arial" panose="020B0604020202020204" pitchFamily="34" charset="0"/>
              </a:rPr>
              <a:t>from Anchorage, AK and  is currently a Master of Fine Arts candidate at Arizona State University with an </a:t>
            </a:r>
            <a:r>
              <a:rPr lang="en-US" sz="2000" dirty="0" smtClean="0">
                <a:solidFill>
                  <a:schemeClr val="tx1">
                    <a:lumMod val="65000"/>
                  </a:schemeClr>
                </a:solidFill>
                <a:latin typeface="Arial" panose="020B0604020202020204" pitchFamily="34" charset="0"/>
                <a:cs typeface="Arial" panose="020B0604020202020204" pitchFamily="34" charset="0"/>
              </a:rPr>
              <a:t>emphasis </a:t>
            </a:r>
            <a:r>
              <a:rPr lang="en-US" sz="2000" dirty="0">
                <a:solidFill>
                  <a:schemeClr val="tx1">
                    <a:lumMod val="65000"/>
                  </a:schemeClr>
                </a:solidFill>
                <a:latin typeface="Arial" panose="020B0604020202020204" pitchFamily="34" charset="0"/>
                <a:cs typeface="Arial" panose="020B0604020202020204" pitchFamily="34" charset="0"/>
              </a:rPr>
              <a:t>in ceramics. </a:t>
            </a:r>
            <a:endParaRPr lang="en-US" sz="2000" dirty="0" smtClean="0">
              <a:solidFill>
                <a:schemeClr val="tx1">
                  <a:lumMod val="65000"/>
                </a:schemeClr>
              </a:solidFill>
              <a:latin typeface="Arial" panose="020B0604020202020204" pitchFamily="34" charset="0"/>
              <a:cs typeface="Arial" panose="020B0604020202020204" pitchFamily="34" charset="0"/>
            </a:endParaRPr>
          </a:p>
          <a:p>
            <a:pPr marL="0" indent="0">
              <a:buNone/>
            </a:pPr>
            <a:endParaRPr lang="en-US" sz="1000" dirty="0" smtClean="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“Each </a:t>
            </a:r>
            <a:r>
              <a:rPr lang="en-US" sz="2000" i="1" dirty="0">
                <a:solidFill>
                  <a:schemeClr val="tx1">
                    <a:lumMod val="65000"/>
                  </a:schemeClr>
                </a:solidFill>
                <a:latin typeface="Arial" panose="020B0604020202020204" pitchFamily="34" charset="0"/>
                <a:cs typeface="Arial" panose="020B0604020202020204" pitchFamily="34" charset="0"/>
              </a:rPr>
              <a:t>set is an attempt to </a:t>
            </a:r>
            <a:r>
              <a:rPr lang="en-US" sz="2000" i="1" dirty="0" smtClean="0">
                <a:solidFill>
                  <a:schemeClr val="tx1">
                    <a:lumMod val="65000"/>
                  </a:schemeClr>
                </a:solidFill>
                <a:latin typeface="Arial" panose="020B0604020202020204" pitchFamily="34" charset="0"/>
                <a:cs typeface="Arial" panose="020B0604020202020204" pitchFamily="34" charset="0"/>
              </a:rPr>
              <a:t>balance </a:t>
            </a:r>
            <a:r>
              <a:rPr lang="en-US" sz="2000" i="1" dirty="0">
                <a:solidFill>
                  <a:schemeClr val="tx1">
                    <a:lumMod val="65000"/>
                  </a:schemeClr>
                </a:solidFill>
                <a:latin typeface="Arial" panose="020B0604020202020204" pitchFamily="34" charset="0"/>
                <a:cs typeface="Arial" panose="020B0604020202020204" pitchFamily="34" charset="0"/>
              </a:rPr>
              <a:t>form and function, spontaneous gesture and deliberate precision, ceramic tradition and modern design. </a:t>
            </a:r>
            <a:r>
              <a:rPr lang="en-US" sz="2000" i="1" dirty="0" smtClean="0">
                <a:solidFill>
                  <a:schemeClr val="tx1">
                    <a:lumMod val="65000"/>
                  </a:schemeClr>
                </a:solidFill>
                <a:latin typeface="Arial" panose="020B0604020202020204" pitchFamily="34" charset="0"/>
                <a:cs typeface="Arial" panose="020B0604020202020204" pitchFamily="34" charset="0"/>
              </a:rPr>
              <a:t>All </a:t>
            </a:r>
            <a:r>
              <a:rPr lang="en-US" sz="2000" i="1" dirty="0">
                <a:solidFill>
                  <a:schemeClr val="tx1">
                    <a:lumMod val="65000"/>
                  </a:schemeClr>
                </a:solidFill>
                <a:latin typeface="Arial" panose="020B0604020202020204" pitchFamily="34" charset="0"/>
                <a:cs typeface="Arial" panose="020B0604020202020204" pitchFamily="34" charset="0"/>
              </a:rPr>
              <a:t>cups and holders are one of a kind. The wall mounts and trays are digitally scanned and machine (CNC) fabricated to fit each piece.  By drawing from several </a:t>
            </a:r>
            <a:r>
              <a:rPr lang="en-US" sz="2000" i="1" dirty="0" smtClean="0">
                <a:solidFill>
                  <a:schemeClr val="tx1">
                    <a:lumMod val="65000"/>
                  </a:schemeClr>
                </a:solidFill>
                <a:latin typeface="Arial" panose="020B0604020202020204" pitchFamily="34" charset="0"/>
                <a:cs typeface="Arial" panose="020B0604020202020204" pitchFamily="34" charset="0"/>
              </a:rPr>
              <a:t>opposing </a:t>
            </a:r>
            <a:r>
              <a:rPr lang="en-US" sz="2000" i="1" dirty="0">
                <a:solidFill>
                  <a:schemeClr val="tx1">
                    <a:lumMod val="65000"/>
                  </a:schemeClr>
                </a:solidFill>
                <a:latin typeface="Arial" panose="020B0604020202020204" pitchFamily="34" charset="0"/>
                <a:cs typeface="Arial" panose="020B0604020202020204" pitchFamily="34" charset="0"/>
              </a:rPr>
              <a:t>processes and ideals, I hope to create work that is greater than the sum of its parts</a:t>
            </a:r>
            <a:r>
              <a:rPr lang="en-US" sz="2000" i="1" dirty="0" smtClean="0">
                <a:solidFill>
                  <a:schemeClr val="tx1">
                    <a:lumMod val="65000"/>
                  </a:schemeClr>
                </a:solidFill>
                <a:latin typeface="Arial" panose="020B0604020202020204" pitchFamily="34" charset="0"/>
                <a:cs typeface="Arial" panose="020B0604020202020204" pitchFamily="34" charset="0"/>
              </a:rPr>
              <a:t>.”</a:t>
            </a:r>
            <a:endParaRPr lang="en-US" sz="20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66800" y="5558135"/>
            <a:ext cx="2469907" cy="461665"/>
          </a:xfrm>
          <a:prstGeom prst="rect">
            <a:avLst/>
          </a:prstGeom>
          <a:noFill/>
        </p:spPr>
        <p:txBody>
          <a:bodyPr wrap="none" rtlCol="0">
            <a:spAutoFit/>
          </a:bodyPr>
          <a:lstStyle/>
          <a:p>
            <a:pPr algn="ctr"/>
            <a:r>
              <a:rPr lang="en-US" sz="1200" i="1" dirty="0" smtClean="0"/>
              <a:t>Pseudo </a:t>
            </a:r>
            <a:r>
              <a:rPr lang="en-US" sz="1200" i="1" dirty="0"/>
              <a:t>Seki </a:t>
            </a:r>
            <a:r>
              <a:rPr lang="en-US" sz="1200" i="1" dirty="0" smtClean="0"/>
              <a:t>Cups,</a:t>
            </a:r>
          </a:p>
          <a:p>
            <a:pPr algn="ctr"/>
            <a:r>
              <a:rPr lang="en-US" sz="1200" i="1" dirty="0" smtClean="0"/>
              <a:t>porcelain, stoneware, laser </a:t>
            </a:r>
            <a:r>
              <a:rPr lang="en-US" sz="1200" i="1" dirty="0"/>
              <a:t>cut </a:t>
            </a:r>
            <a:r>
              <a:rPr lang="en-US" sz="1200" i="1" dirty="0" smtClean="0"/>
              <a:t>wood</a:t>
            </a:r>
            <a:endParaRPr lang="en-US" sz="1200" dirty="0"/>
          </a:p>
        </p:txBody>
      </p:sp>
    </p:spTree>
    <p:extLst>
      <p:ext uri="{BB962C8B-B14F-4D97-AF65-F5344CB8AC3E}">
        <p14:creationId xmlns:p14="http://schemas.microsoft.com/office/powerpoint/2010/main" val="2826090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81000" y="838200"/>
            <a:ext cx="3497384" cy="4703379"/>
          </a:xfrm>
        </p:spPr>
      </p:pic>
      <p:sp>
        <p:nvSpPr>
          <p:cNvPr id="4" name="Content Placeholder 3"/>
          <p:cNvSpPr>
            <a:spLocks noGrp="1"/>
          </p:cNvSpPr>
          <p:nvPr>
            <p:ph sz="half" idx="2"/>
          </p:nvPr>
        </p:nvSpPr>
        <p:spPr>
          <a:xfrm>
            <a:off x="4038600" y="609600"/>
            <a:ext cx="4800600" cy="5287963"/>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Jane Kelsey-</a:t>
            </a:r>
            <a:r>
              <a:rPr lang="en-US" sz="2400" dirty="0" err="1" smtClean="0">
                <a:solidFill>
                  <a:srgbClr val="FFC000"/>
                </a:solidFill>
                <a:latin typeface="Arial" panose="020B0604020202020204" pitchFamily="34" charset="0"/>
                <a:cs typeface="Arial" panose="020B0604020202020204" pitchFamily="34" charset="0"/>
              </a:rPr>
              <a:t>Mapel</a:t>
            </a:r>
            <a:r>
              <a:rPr lang="en-US" sz="2400" dirty="0" smtClean="0">
                <a:solidFill>
                  <a:srgbClr val="FFC000"/>
                </a:solidFill>
                <a:latin typeface="Arial" panose="020B0604020202020204" pitchFamily="34" charset="0"/>
                <a:cs typeface="Arial" panose="020B0604020202020204" pitchFamily="34" charset="0"/>
              </a:rPr>
              <a:t>, Phoenix</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Kelsey-</a:t>
            </a:r>
            <a:r>
              <a:rPr lang="en-US" sz="2000" dirty="0" err="1" smtClean="0">
                <a:solidFill>
                  <a:schemeClr val="tx1">
                    <a:lumMod val="65000"/>
                  </a:schemeClr>
                </a:solidFill>
                <a:latin typeface="Arial" panose="020B0604020202020204" pitchFamily="34" charset="0"/>
                <a:cs typeface="Arial" panose="020B0604020202020204" pitchFamily="34" charset="0"/>
              </a:rPr>
              <a:t>Mapel</a:t>
            </a:r>
            <a:r>
              <a:rPr lang="en-US" sz="2000" dirty="0" smtClean="0">
                <a:solidFill>
                  <a:schemeClr val="tx1">
                    <a:lumMod val="65000"/>
                  </a:schemeClr>
                </a:solidFill>
                <a:latin typeface="Arial" panose="020B0604020202020204" pitchFamily="34" charset="0"/>
                <a:cs typeface="Arial" panose="020B0604020202020204" pitchFamily="34" charset="0"/>
              </a:rPr>
              <a:t>, an Arizona native, received </a:t>
            </a:r>
            <a:r>
              <a:rPr lang="en-US" sz="2000" dirty="0">
                <a:solidFill>
                  <a:schemeClr val="tx1">
                    <a:lumMod val="65000"/>
                  </a:schemeClr>
                </a:solidFill>
                <a:latin typeface="Arial" panose="020B0604020202020204" pitchFamily="34" charset="0"/>
                <a:cs typeface="Arial" panose="020B0604020202020204" pitchFamily="34" charset="0"/>
              </a:rPr>
              <a:t>a Master of Fine Arts in ceramics from the </a:t>
            </a:r>
            <a:r>
              <a:rPr lang="en-US" sz="2000" dirty="0" smtClean="0">
                <a:solidFill>
                  <a:schemeClr val="tx1">
                    <a:lumMod val="65000"/>
                  </a:schemeClr>
                </a:solidFill>
                <a:latin typeface="Arial" panose="020B0604020202020204" pitchFamily="34" charset="0"/>
                <a:cs typeface="Arial" panose="020B0604020202020204" pitchFamily="34" charset="0"/>
              </a:rPr>
              <a:t>University </a:t>
            </a:r>
            <a:r>
              <a:rPr lang="en-US" sz="2000" dirty="0">
                <a:solidFill>
                  <a:schemeClr val="tx1">
                    <a:lumMod val="65000"/>
                  </a:schemeClr>
                </a:solidFill>
                <a:latin typeface="Arial" panose="020B0604020202020204" pitchFamily="34" charset="0"/>
                <a:cs typeface="Arial" panose="020B0604020202020204" pitchFamily="34" charset="0"/>
              </a:rPr>
              <a:t>of North Texas in Denton and a Bachelor of the Arts in art from Arizona State University. </a:t>
            </a:r>
            <a:endParaRPr lang="en-US" sz="2000" dirty="0" smtClean="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i="1" dirty="0">
                <a:solidFill>
                  <a:schemeClr val="tx1">
                    <a:lumMod val="65000"/>
                  </a:schemeClr>
                </a:solidFill>
                <a:latin typeface="Arial" panose="020B0604020202020204" pitchFamily="34" charset="0"/>
                <a:cs typeface="Arial" panose="020B0604020202020204" pitchFamily="34" charset="0"/>
              </a:rPr>
              <a:t>I am seduced by my chosen medium of clay, but what really drives my art is a desire to communicate. </a:t>
            </a:r>
            <a:r>
              <a:rPr lang="en-US" sz="2000" i="1" dirty="0" smtClean="0">
                <a:solidFill>
                  <a:schemeClr val="tx1">
                    <a:lumMod val="65000"/>
                  </a:schemeClr>
                </a:solidFill>
                <a:latin typeface="Arial" panose="020B0604020202020204" pitchFamily="34" charset="0"/>
                <a:cs typeface="Arial" panose="020B0604020202020204" pitchFamily="34" charset="0"/>
              </a:rPr>
              <a:t>The </a:t>
            </a:r>
            <a:r>
              <a:rPr lang="en-US" sz="2000" i="1" dirty="0">
                <a:solidFill>
                  <a:schemeClr val="tx1">
                    <a:lumMod val="65000"/>
                  </a:schemeClr>
                </a:solidFill>
                <a:latin typeface="Arial" panose="020B0604020202020204" pitchFamily="34" charset="0"/>
                <a:cs typeface="Arial" panose="020B0604020202020204" pitchFamily="34" charset="0"/>
              </a:rPr>
              <a:t>human body is a powerful artistic </a:t>
            </a:r>
            <a:r>
              <a:rPr lang="en-US" sz="2000" i="1" dirty="0" smtClean="0">
                <a:solidFill>
                  <a:schemeClr val="tx1">
                    <a:lumMod val="65000"/>
                  </a:schemeClr>
                </a:solidFill>
                <a:latin typeface="Arial" panose="020B0604020202020204" pitchFamily="34" charset="0"/>
                <a:cs typeface="Arial" panose="020B0604020202020204" pitchFamily="34" charset="0"/>
              </a:rPr>
              <a:t>image of</a:t>
            </a:r>
            <a:br>
              <a:rPr lang="en-US" sz="2000" i="1" dirty="0" smtClean="0">
                <a:solidFill>
                  <a:schemeClr val="tx1">
                    <a:lumMod val="65000"/>
                  </a:schemeClr>
                </a:solidFill>
                <a:latin typeface="Arial" panose="020B0604020202020204" pitchFamily="34" charset="0"/>
                <a:cs typeface="Arial" panose="020B0604020202020204" pitchFamily="34" charset="0"/>
              </a:rPr>
            </a:br>
            <a:r>
              <a:rPr lang="en-US" sz="2000" i="1" dirty="0" smtClean="0">
                <a:solidFill>
                  <a:schemeClr val="tx1">
                    <a:lumMod val="65000"/>
                  </a:schemeClr>
                </a:solidFill>
                <a:latin typeface="Arial" panose="020B0604020202020204" pitchFamily="34" charset="0"/>
                <a:cs typeface="Arial" panose="020B0604020202020204" pitchFamily="34" charset="0"/>
              </a:rPr>
              <a:t>communication because </a:t>
            </a:r>
            <a:r>
              <a:rPr lang="en-US" sz="2000" i="1" dirty="0">
                <a:solidFill>
                  <a:schemeClr val="tx1">
                    <a:lumMod val="65000"/>
                  </a:schemeClr>
                </a:solidFill>
                <a:latin typeface="Arial" panose="020B0604020202020204" pitchFamily="34" charset="0"/>
                <a:cs typeface="Arial" panose="020B0604020202020204" pitchFamily="34" charset="0"/>
              </a:rPr>
              <a:t>of our direct personal connection to it. I developed an early awareness of gesture and movement through my ballet training as a child. As an adult, my practice of yoga inspires the use of symbolic </a:t>
            </a:r>
            <a:r>
              <a:rPr lang="en-US" sz="2000" i="1" dirty="0" smtClean="0">
                <a:solidFill>
                  <a:schemeClr val="tx1">
                    <a:lumMod val="65000"/>
                  </a:schemeClr>
                </a:solidFill>
                <a:latin typeface="Arial" panose="020B0604020202020204" pitchFamily="34" charset="0"/>
                <a:cs typeface="Arial" panose="020B0604020202020204" pitchFamily="34" charset="0"/>
              </a:rPr>
              <a:t>gesture.”</a:t>
            </a:r>
          </a:p>
          <a:p>
            <a:pPr marL="0" indent="0">
              <a:buNone/>
            </a:pPr>
            <a:r>
              <a:rPr lang="en-US" sz="2000" dirty="0" smtClean="0">
                <a:solidFill>
                  <a:schemeClr val="tx1">
                    <a:lumMod val="65000"/>
                  </a:schemeClr>
                </a:solidFill>
                <a:latin typeface="Arial" panose="020B0604020202020204" pitchFamily="34" charset="0"/>
                <a:cs typeface="Arial" panose="020B0604020202020204" pitchFamily="34" charset="0"/>
              </a:rPr>
              <a:t>www.JaneKelseyMapel.com </a:t>
            </a:r>
            <a:r>
              <a:rPr lang="en-US" sz="2000" dirty="0">
                <a:solidFill>
                  <a:schemeClr val="tx1">
                    <a:lumMod val="65000"/>
                  </a:schemeClr>
                </a:solidFill>
                <a:latin typeface="Arial" panose="020B0604020202020204" pitchFamily="34" charset="0"/>
                <a:cs typeface="Arial" panose="020B0604020202020204" pitchFamily="34" charset="0"/>
              </a:rPr>
              <a:t> </a:t>
            </a:r>
          </a:p>
          <a:p>
            <a:endParaRPr lang="en-US" sz="14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838200" y="5661126"/>
            <a:ext cx="2514600" cy="461665"/>
          </a:xfrm>
          <a:prstGeom prst="rect">
            <a:avLst/>
          </a:prstGeom>
          <a:noFill/>
        </p:spPr>
        <p:txBody>
          <a:bodyPr wrap="square" rtlCol="0">
            <a:spAutoFit/>
          </a:bodyPr>
          <a:lstStyle/>
          <a:p>
            <a:pPr algn="ctr"/>
            <a:r>
              <a:rPr lang="en-US" sz="1200" i="1" dirty="0" smtClean="0"/>
              <a:t>Under </a:t>
            </a:r>
            <a:r>
              <a:rPr lang="en-US" sz="1200" i="1" dirty="0"/>
              <a:t>the </a:t>
            </a:r>
            <a:r>
              <a:rPr lang="en-US" sz="1200" i="1" dirty="0" smtClean="0"/>
              <a:t>Surface </a:t>
            </a:r>
            <a:br>
              <a:rPr lang="en-US" sz="1200" i="1" dirty="0" smtClean="0"/>
            </a:br>
            <a:r>
              <a:rPr lang="en-US" sz="1200" dirty="0" smtClean="0"/>
              <a:t>stoneware</a:t>
            </a:r>
            <a:r>
              <a:rPr lang="en-US" sz="1200" dirty="0"/>
              <a:t>, glaze, found </a:t>
            </a:r>
            <a:r>
              <a:rPr lang="en-US" sz="1200" dirty="0" smtClean="0"/>
              <a:t>object</a:t>
            </a:r>
            <a:endParaRPr lang="en-US" sz="1200" dirty="0"/>
          </a:p>
        </p:txBody>
      </p:sp>
    </p:spTree>
    <p:extLst>
      <p:ext uri="{BB962C8B-B14F-4D97-AF65-F5344CB8AC3E}">
        <p14:creationId xmlns:p14="http://schemas.microsoft.com/office/powerpoint/2010/main" val="3085331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39634" y="762000"/>
            <a:ext cx="3664132" cy="3886200"/>
          </a:xfrm>
        </p:spPr>
      </p:pic>
      <p:sp>
        <p:nvSpPr>
          <p:cNvPr id="4" name="Content Placeholder 3"/>
          <p:cNvSpPr>
            <a:spLocks noGrp="1"/>
          </p:cNvSpPr>
          <p:nvPr>
            <p:ph sz="half" idx="2"/>
          </p:nvPr>
        </p:nvSpPr>
        <p:spPr>
          <a:xfrm>
            <a:off x="4267200" y="304800"/>
            <a:ext cx="4648200" cy="5715000"/>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Sandra Luehrsen, Tempe</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Luehrsen </a:t>
            </a:r>
            <a:r>
              <a:rPr lang="en-US" sz="2000" dirty="0">
                <a:solidFill>
                  <a:schemeClr val="tx1">
                    <a:lumMod val="65000"/>
                  </a:schemeClr>
                </a:solidFill>
                <a:latin typeface="Arial" panose="020B0604020202020204" pitchFamily="34" charset="0"/>
                <a:cs typeface="Arial" panose="020B0604020202020204" pitchFamily="34" charset="0"/>
              </a:rPr>
              <a:t>was born in Chicago, Il. </a:t>
            </a:r>
            <a:r>
              <a:rPr lang="en-US" sz="2000" dirty="0" smtClean="0">
                <a:solidFill>
                  <a:schemeClr val="tx1">
                    <a:lumMod val="65000"/>
                  </a:schemeClr>
                </a:solidFill>
                <a:latin typeface="Arial" panose="020B0604020202020204" pitchFamily="34" charset="0"/>
                <a:cs typeface="Arial" panose="020B0604020202020204" pitchFamily="34" charset="0"/>
              </a:rPr>
              <a:t>She </a:t>
            </a:r>
            <a:r>
              <a:rPr lang="en-US" sz="2000" dirty="0">
                <a:solidFill>
                  <a:schemeClr val="tx1">
                    <a:lumMod val="65000"/>
                  </a:schemeClr>
                </a:solidFill>
                <a:latin typeface="Arial" panose="020B0604020202020204" pitchFamily="34" charset="0"/>
                <a:cs typeface="Arial" panose="020B0604020202020204" pitchFamily="34" charset="0"/>
              </a:rPr>
              <a:t>earned a Bachelor of Arts and Master of Arts degrees from Northern Illinois </a:t>
            </a:r>
            <a:r>
              <a:rPr lang="en-US" sz="2000" dirty="0" smtClean="0">
                <a:solidFill>
                  <a:schemeClr val="tx1">
                    <a:lumMod val="65000"/>
                  </a:schemeClr>
                </a:solidFill>
                <a:latin typeface="Arial" panose="020B0604020202020204" pitchFamily="34" charset="0"/>
                <a:cs typeface="Arial" panose="020B0604020202020204" pitchFamily="34" charset="0"/>
              </a:rPr>
              <a:t>University </a:t>
            </a:r>
            <a:r>
              <a:rPr lang="en-US" sz="2000" dirty="0">
                <a:solidFill>
                  <a:schemeClr val="tx1">
                    <a:lumMod val="65000"/>
                  </a:schemeClr>
                </a:solidFill>
                <a:latin typeface="Arial" panose="020B0604020202020204" pitchFamily="34" charset="0"/>
                <a:cs typeface="Arial" panose="020B0604020202020204" pitchFamily="34" charset="0"/>
              </a:rPr>
              <a:t>in </a:t>
            </a:r>
            <a:r>
              <a:rPr lang="en-US" sz="2000" dirty="0" err="1">
                <a:solidFill>
                  <a:schemeClr val="tx1">
                    <a:lumMod val="65000"/>
                  </a:schemeClr>
                </a:solidFill>
                <a:latin typeface="Arial" panose="020B0604020202020204" pitchFamily="34" charset="0"/>
                <a:cs typeface="Arial" panose="020B0604020202020204" pitchFamily="34" charset="0"/>
              </a:rPr>
              <a:t>Dekalb</a:t>
            </a:r>
            <a:r>
              <a:rPr lang="en-US" sz="2000" dirty="0">
                <a:solidFill>
                  <a:schemeClr val="tx1">
                    <a:lumMod val="65000"/>
                  </a:schemeClr>
                </a:solidFill>
                <a:latin typeface="Arial" panose="020B0604020202020204" pitchFamily="34" charset="0"/>
                <a:cs typeface="Arial" panose="020B0604020202020204" pitchFamily="34" charset="0"/>
              </a:rPr>
              <a:t>. </a:t>
            </a:r>
            <a:r>
              <a:rPr lang="en-US" sz="2000" dirty="0" smtClean="0">
                <a:solidFill>
                  <a:schemeClr val="tx1">
                    <a:lumMod val="65000"/>
                  </a:schemeClr>
                </a:solidFill>
                <a:latin typeface="Arial" panose="020B0604020202020204" pitchFamily="34" charset="0"/>
                <a:cs typeface="Arial" panose="020B0604020202020204" pitchFamily="34" charset="0"/>
              </a:rPr>
              <a:t>After, </a:t>
            </a:r>
            <a:r>
              <a:rPr lang="en-US" sz="2000" dirty="0">
                <a:solidFill>
                  <a:schemeClr val="tx1">
                    <a:lumMod val="65000"/>
                  </a:schemeClr>
                </a:solidFill>
                <a:latin typeface="Arial" panose="020B0604020202020204" pitchFamily="34" charset="0"/>
                <a:cs typeface="Arial" panose="020B0604020202020204" pitchFamily="34" charset="0"/>
              </a:rPr>
              <a:t>she </a:t>
            </a:r>
            <a:r>
              <a:rPr lang="en-US" sz="2000" dirty="0" smtClean="0">
                <a:solidFill>
                  <a:schemeClr val="tx1">
                    <a:lumMod val="65000"/>
                  </a:schemeClr>
                </a:solidFill>
                <a:latin typeface="Arial" panose="020B0604020202020204" pitchFamily="34" charset="0"/>
                <a:cs typeface="Arial" panose="020B0604020202020204" pitchFamily="34" charset="0"/>
              </a:rPr>
              <a:t>obtained </a:t>
            </a:r>
            <a:r>
              <a:rPr lang="en-US" sz="2000" dirty="0">
                <a:solidFill>
                  <a:schemeClr val="tx1">
                    <a:lumMod val="65000"/>
                  </a:schemeClr>
                </a:solidFill>
                <a:latin typeface="Arial" panose="020B0604020202020204" pitchFamily="34" charset="0"/>
                <a:cs typeface="Arial" panose="020B0604020202020204" pitchFamily="34" charset="0"/>
              </a:rPr>
              <a:t>a Master of Fine Arts degree in ceramics from Arizona State </a:t>
            </a:r>
            <a:r>
              <a:rPr lang="en-US" sz="2000" dirty="0" smtClean="0">
                <a:solidFill>
                  <a:schemeClr val="tx1">
                    <a:lumMod val="65000"/>
                  </a:schemeClr>
                </a:solidFill>
                <a:latin typeface="Arial" panose="020B0604020202020204" pitchFamily="34" charset="0"/>
                <a:cs typeface="Arial" panose="020B0604020202020204" pitchFamily="34" charset="0"/>
              </a:rPr>
              <a:t>University. Today</a:t>
            </a:r>
            <a:r>
              <a:rPr lang="en-US" sz="2000" dirty="0">
                <a:solidFill>
                  <a:schemeClr val="tx1">
                    <a:lumMod val="65000"/>
                  </a:schemeClr>
                </a:solidFill>
                <a:latin typeface="Arial" panose="020B0604020202020204" pitchFamily="34" charset="0"/>
                <a:cs typeface="Arial" panose="020B0604020202020204" pitchFamily="34" charset="0"/>
              </a:rPr>
              <a:t>, Luehrsen runs her own art studio and teaches </a:t>
            </a:r>
            <a:r>
              <a:rPr lang="en-US" sz="2000" dirty="0" smtClean="0">
                <a:solidFill>
                  <a:schemeClr val="tx1">
                    <a:lumMod val="65000"/>
                  </a:schemeClr>
                </a:solidFill>
                <a:latin typeface="Arial" panose="020B0604020202020204" pitchFamily="34" charset="0"/>
                <a:cs typeface="Arial" panose="020B0604020202020204" pitchFamily="34" charset="0"/>
              </a:rPr>
              <a:t>ceramics </a:t>
            </a:r>
            <a:r>
              <a:rPr lang="en-US" sz="2000" dirty="0">
                <a:solidFill>
                  <a:schemeClr val="tx1">
                    <a:lumMod val="65000"/>
                  </a:schemeClr>
                </a:solidFill>
                <a:latin typeface="Arial" panose="020B0604020202020204" pitchFamily="34" charset="0"/>
                <a:cs typeface="Arial" panose="020B0604020202020204" pitchFamily="34" charset="0"/>
              </a:rPr>
              <a:t>at Mesa Community College. </a:t>
            </a:r>
            <a:r>
              <a:rPr lang="en-US" sz="2000" dirty="0" smtClean="0">
                <a:solidFill>
                  <a:schemeClr val="tx1">
                    <a:lumMod val="65000"/>
                  </a:schemeClr>
                </a:solidFill>
                <a:latin typeface="Arial" panose="020B0604020202020204" pitchFamily="34" charset="0"/>
                <a:cs typeface="Arial" panose="020B0604020202020204" pitchFamily="34" charset="0"/>
              </a:rPr>
              <a:t/>
            </a:r>
            <a:br>
              <a:rPr lang="en-US" sz="2000" dirty="0" smtClean="0">
                <a:solidFill>
                  <a:schemeClr val="tx1">
                    <a:lumMod val="65000"/>
                  </a:schemeClr>
                </a:solidFill>
                <a:latin typeface="Arial" panose="020B0604020202020204" pitchFamily="34" charset="0"/>
                <a:cs typeface="Arial" panose="020B0604020202020204" pitchFamily="34" charset="0"/>
              </a:rPr>
            </a:br>
            <a:r>
              <a:rPr lang="en-US" sz="2000" dirty="0">
                <a:solidFill>
                  <a:schemeClr val="tx1">
                    <a:lumMod val="65000"/>
                  </a:schemeClr>
                </a:solidFill>
                <a:latin typeface="Arial" panose="020B0604020202020204" pitchFamily="34" charset="0"/>
                <a:cs typeface="Arial" panose="020B0604020202020204" pitchFamily="34" charset="0"/>
              </a:rPr>
              <a:t/>
            </a:r>
            <a:br>
              <a:rPr lang="en-US" sz="2000" dirty="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a:t>
            </a:r>
            <a:r>
              <a:rPr lang="en-US" sz="2000" i="1" dirty="0" smtClean="0">
                <a:solidFill>
                  <a:schemeClr val="tx1">
                    <a:lumMod val="65000"/>
                  </a:schemeClr>
                </a:solidFill>
                <a:latin typeface="Arial" panose="020B0604020202020204" pitchFamily="34" charset="0"/>
                <a:cs typeface="Arial" panose="020B0604020202020204" pitchFamily="34" charset="0"/>
              </a:rPr>
              <a:t>Many </a:t>
            </a:r>
            <a:r>
              <a:rPr lang="en-US" sz="2000" i="1" dirty="0">
                <a:solidFill>
                  <a:schemeClr val="tx1">
                    <a:lumMod val="65000"/>
                  </a:schemeClr>
                </a:solidFill>
                <a:latin typeface="Arial" panose="020B0604020202020204" pitchFamily="34" charset="0"/>
                <a:cs typeface="Arial" panose="020B0604020202020204" pitchFamily="34" charset="0"/>
              </a:rPr>
              <a:t>years ago, I left the green Midwest to live in the wild and khaki colored desert of the Southwest. </a:t>
            </a:r>
            <a:r>
              <a:rPr lang="en-US" sz="2000" i="1" dirty="0" smtClean="0">
                <a:solidFill>
                  <a:schemeClr val="tx1">
                    <a:lumMod val="65000"/>
                  </a:schemeClr>
                </a:solidFill>
                <a:latin typeface="Arial" panose="020B0604020202020204" pitchFamily="34" charset="0"/>
                <a:cs typeface="Arial" panose="020B0604020202020204" pitchFamily="34" charset="0"/>
              </a:rPr>
              <a:t>The </a:t>
            </a:r>
            <a:r>
              <a:rPr lang="en-US" sz="2000" i="1" dirty="0">
                <a:solidFill>
                  <a:schemeClr val="tx1">
                    <a:lumMod val="65000"/>
                  </a:schemeClr>
                </a:solidFill>
                <a:latin typeface="Arial" panose="020B0604020202020204" pitchFamily="34" charset="0"/>
                <a:cs typeface="Arial" panose="020B0604020202020204" pitchFamily="34" charset="0"/>
              </a:rPr>
              <a:t>exotic </a:t>
            </a:r>
            <a:r>
              <a:rPr lang="en-US" sz="2000" i="1" dirty="0" smtClean="0">
                <a:solidFill>
                  <a:schemeClr val="tx1">
                    <a:lumMod val="65000"/>
                  </a:schemeClr>
                </a:solidFill>
                <a:latin typeface="Arial" panose="020B0604020202020204" pitchFamily="34" charset="0"/>
                <a:cs typeface="Arial" panose="020B0604020202020204" pitchFamily="34" charset="0"/>
              </a:rPr>
              <a:t>desert </a:t>
            </a:r>
            <a:r>
              <a:rPr lang="en-US" sz="2000" i="1" dirty="0">
                <a:solidFill>
                  <a:schemeClr val="tx1">
                    <a:lumMod val="65000"/>
                  </a:schemeClr>
                </a:solidFill>
                <a:latin typeface="Arial" panose="020B0604020202020204" pitchFamily="34" charset="0"/>
                <a:cs typeface="Arial" panose="020B0604020202020204" pitchFamily="34" charset="0"/>
              </a:rPr>
              <a:t>flora fascinated me right from the start</a:t>
            </a:r>
            <a:r>
              <a:rPr lang="en-US" sz="2000" i="1" dirty="0" smtClean="0">
                <a:solidFill>
                  <a:schemeClr val="tx1">
                    <a:lumMod val="65000"/>
                  </a:schemeClr>
                </a:solidFill>
                <a:latin typeface="Arial" panose="020B0604020202020204" pitchFamily="34" charset="0"/>
                <a:cs typeface="Arial" panose="020B0604020202020204" pitchFamily="34" charset="0"/>
              </a:rPr>
              <a:t>. Inspired </a:t>
            </a:r>
            <a:r>
              <a:rPr lang="en-US" sz="2000" i="1" dirty="0">
                <a:solidFill>
                  <a:schemeClr val="tx1">
                    <a:lumMod val="65000"/>
                  </a:schemeClr>
                </a:solidFill>
                <a:latin typeface="Arial" panose="020B0604020202020204" pitchFamily="34" charset="0"/>
                <a:cs typeface="Arial" panose="020B0604020202020204" pitchFamily="34" charset="0"/>
              </a:rPr>
              <a:t>by </a:t>
            </a:r>
            <a:r>
              <a:rPr lang="en-US" sz="2000" i="1" dirty="0" smtClean="0">
                <a:solidFill>
                  <a:schemeClr val="tx1">
                    <a:lumMod val="65000"/>
                  </a:schemeClr>
                </a:solidFill>
                <a:latin typeface="Arial" panose="020B0604020202020204" pitchFamily="34" charset="0"/>
                <a:cs typeface="Arial" panose="020B0604020202020204" pitchFamily="34" charset="0"/>
              </a:rPr>
              <a:t>desert </a:t>
            </a:r>
            <a:r>
              <a:rPr lang="en-US" sz="2000" i="1" dirty="0">
                <a:solidFill>
                  <a:schemeClr val="tx1">
                    <a:lumMod val="65000"/>
                  </a:schemeClr>
                </a:solidFill>
                <a:latin typeface="Arial" panose="020B0604020202020204" pitchFamily="34" charset="0"/>
                <a:cs typeface="Arial" panose="020B0604020202020204" pitchFamily="34" charset="0"/>
              </a:rPr>
              <a:t>plants, the colors of the land and sky and by my greener past-  I use clay to create my own hybrid trees of </a:t>
            </a:r>
            <a:r>
              <a:rPr lang="en-US" sz="2000" i="1" dirty="0" smtClean="0">
                <a:solidFill>
                  <a:schemeClr val="tx1">
                    <a:lumMod val="65000"/>
                  </a:schemeClr>
                </a:solidFill>
                <a:latin typeface="Arial" panose="020B0604020202020204" pitchFamily="34" charset="0"/>
                <a:cs typeface="Arial" panose="020B0604020202020204" pitchFamily="34" charset="0"/>
              </a:rPr>
              <a:t>life.” </a:t>
            </a:r>
            <a:r>
              <a:rPr lang="en-US" sz="2000" dirty="0" smtClean="0">
                <a:solidFill>
                  <a:schemeClr val="tx1">
                    <a:lumMod val="65000"/>
                  </a:schemeClr>
                </a:solidFill>
                <a:latin typeface="Arial" panose="020B0604020202020204" pitchFamily="34" charset="0"/>
                <a:cs typeface="Arial" panose="020B0604020202020204" pitchFamily="34" charset="0"/>
              </a:rPr>
              <a:t>www.SLuehrStudios.com</a:t>
            </a:r>
            <a:r>
              <a:rPr lang="en-US" sz="2000" u="sng" dirty="0" smtClean="0">
                <a:solidFill>
                  <a:schemeClr val="tx1">
                    <a:lumMod val="65000"/>
                  </a:schemeClr>
                </a:solidFill>
                <a:latin typeface="Arial" panose="020B0604020202020204" pitchFamily="34" charset="0"/>
                <a:cs typeface="Arial" panose="020B0604020202020204" pitchFamily="34" charset="0"/>
              </a:rPr>
              <a:t> </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endParaRPr lang="en-US" sz="14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1066800" y="4854752"/>
            <a:ext cx="2165080" cy="461665"/>
          </a:xfrm>
          <a:prstGeom prst="rect">
            <a:avLst/>
          </a:prstGeom>
          <a:noFill/>
        </p:spPr>
        <p:txBody>
          <a:bodyPr wrap="none" rtlCol="0">
            <a:spAutoFit/>
          </a:bodyPr>
          <a:lstStyle/>
          <a:p>
            <a:pPr algn="ctr"/>
            <a:r>
              <a:rPr lang="en-US" sz="1200" i="1" dirty="0" smtClean="0">
                <a:cs typeface="Arial" panose="020B0604020202020204" pitchFamily="34" charset="0"/>
              </a:rPr>
              <a:t>Tree </a:t>
            </a:r>
            <a:r>
              <a:rPr lang="en-US" sz="1200" i="1" dirty="0">
                <a:cs typeface="Arial" panose="020B0604020202020204" pitchFamily="34" charset="0"/>
              </a:rPr>
              <a:t>of Life: As </a:t>
            </a:r>
            <a:r>
              <a:rPr lang="en-US" sz="1200" i="1" dirty="0" smtClean="0">
                <a:cs typeface="Arial" panose="020B0604020202020204" pitchFamily="34" charset="0"/>
              </a:rPr>
              <a:t>Above</a:t>
            </a:r>
          </a:p>
          <a:p>
            <a:pPr algn="ctr"/>
            <a:r>
              <a:rPr lang="en-US" sz="1200" i="1" dirty="0" smtClean="0">
                <a:cs typeface="Arial" panose="020B0604020202020204" pitchFamily="34" charset="0"/>
              </a:rPr>
              <a:t>So Below</a:t>
            </a:r>
            <a:r>
              <a:rPr lang="en-US" sz="1200" dirty="0" smtClean="0">
                <a:cs typeface="Arial" panose="020B0604020202020204" pitchFamily="34" charset="0"/>
              </a:rPr>
              <a:t>, clay</a:t>
            </a:r>
            <a:r>
              <a:rPr lang="en-US" sz="1200" dirty="0">
                <a:cs typeface="Arial" panose="020B0604020202020204" pitchFamily="34" charset="0"/>
              </a:rPr>
              <a:t>, glaze, wire, </a:t>
            </a:r>
            <a:r>
              <a:rPr lang="en-US" sz="1200" dirty="0" smtClean="0">
                <a:cs typeface="Arial" panose="020B0604020202020204" pitchFamily="34" charset="0"/>
              </a:rPr>
              <a:t>glass</a:t>
            </a:r>
            <a:endParaRPr lang="en-US" sz="1200" dirty="0">
              <a:cs typeface="Arial" panose="020B0604020202020204" pitchFamily="34" charset="0"/>
            </a:endParaRPr>
          </a:p>
        </p:txBody>
      </p:sp>
    </p:spTree>
    <p:extLst>
      <p:ext uri="{BB962C8B-B14F-4D97-AF65-F5344CB8AC3E}">
        <p14:creationId xmlns:p14="http://schemas.microsoft.com/office/powerpoint/2010/main" val="357371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l="9484" t="6206" r="7999" b="12122"/>
          <a:stretch/>
        </p:blipFill>
        <p:spPr>
          <a:xfrm>
            <a:off x="381000" y="993390"/>
            <a:ext cx="3719366" cy="4329723"/>
          </a:xfrm>
        </p:spPr>
      </p:pic>
      <p:sp>
        <p:nvSpPr>
          <p:cNvPr id="4" name="Content Placeholder 3"/>
          <p:cNvSpPr>
            <a:spLocks noGrp="1"/>
          </p:cNvSpPr>
          <p:nvPr>
            <p:ph sz="half" idx="2"/>
          </p:nvPr>
        </p:nvSpPr>
        <p:spPr>
          <a:xfrm>
            <a:off x="4343400" y="457200"/>
            <a:ext cx="4572000" cy="5287963"/>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Constance McBride, Phoenix</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McBride </a:t>
            </a:r>
            <a:r>
              <a:rPr lang="en-US" sz="2000" dirty="0">
                <a:solidFill>
                  <a:schemeClr val="tx1">
                    <a:lumMod val="65000"/>
                  </a:schemeClr>
                </a:solidFill>
                <a:latin typeface="Arial" panose="020B0604020202020204" pitchFamily="34" charset="0"/>
                <a:cs typeface="Arial" panose="020B0604020202020204" pitchFamily="34" charset="0"/>
              </a:rPr>
              <a:t>was originally a native of Philadelphia and </a:t>
            </a:r>
            <a:r>
              <a:rPr lang="en-US" sz="2000" dirty="0" smtClean="0">
                <a:solidFill>
                  <a:schemeClr val="tx1">
                    <a:lumMod val="65000"/>
                  </a:schemeClr>
                </a:solidFill>
                <a:latin typeface="Arial" panose="020B0604020202020204" pitchFamily="34" charset="0"/>
                <a:cs typeface="Arial" panose="020B0604020202020204" pitchFamily="34" charset="0"/>
              </a:rPr>
              <a:t>received </a:t>
            </a:r>
            <a:r>
              <a:rPr lang="en-US" sz="2000" dirty="0">
                <a:solidFill>
                  <a:schemeClr val="tx1">
                    <a:lumMod val="65000"/>
                  </a:schemeClr>
                </a:solidFill>
                <a:latin typeface="Arial" panose="020B0604020202020204" pitchFamily="34" charset="0"/>
                <a:cs typeface="Arial" panose="020B0604020202020204" pitchFamily="34" charset="0"/>
              </a:rPr>
              <a:t>a Bachelor of Arts degree from Arcadia University in Glenside, PA. </a:t>
            </a:r>
            <a:endParaRPr lang="en-US" sz="2000" dirty="0" smtClean="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i="1" dirty="0">
                <a:solidFill>
                  <a:schemeClr val="tx1">
                    <a:lumMod val="65000"/>
                  </a:schemeClr>
                </a:solidFill>
                <a:latin typeface="Arial" panose="020B0604020202020204" pitchFamily="34" charset="0"/>
                <a:cs typeface="Arial" panose="020B0604020202020204" pitchFamily="34" charset="0"/>
              </a:rPr>
              <a:t>My artwork is inspired by the human body. The way time marks our bodies and my evolving emotions about that drive the direction of studio </a:t>
            </a:r>
            <a:r>
              <a:rPr lang="en-US" sz="2000" i="1" dirty="0" smtClean="0">
                <a:solidFill>
                  <a:schemeClr val="tx1">
                    <a:lumMod val="65000"/>
                  </a:schemeClr>
                </a:solidFill>
                <a:latin typeface="Arial" panose="020B0604020202020204" pitchFamily="34" charset="0"/>
                <a:cs typeface="Arial" panose="020B0604020202020204" pitchFamily="34" charset="0"/>
              </a:rPr>
              <a:t>practice…. When </a:t>
            </a:r>
            <a:r>
              <a:rPr lang="en-US" sz="2000" i="1" dirty="0">
                <a:solidFill>
                  <a:schemeClr val="tx1">
                    <a:lumMod val="65000"/>
                  </a:schemeClr>
                </a:solidFill>
                <a:latin typeface="Arial" panose="020B0604020202020204" pitchFamily="34" charset="0"/>
                <a:cs typeface="Arial" panose="020B0604020202020204" pitchFamily="34" charset="0"/>
              </a:rPr>
              <a:t>confronted with the sight of the aging and dying, I try to look past fear and highlight the beauty in the brevity of living. What matters to me is that we are remembered as living beings and that death is thought of as </a:t>
            </a:r>
            <a:r>
              <a:rPr lang="en-US" sz="2000" i="1" dirty="0" smtClean="0">
                <a:solidFill>
                  <a:schemeClr val="tx1">
                    <a:lumMod val="65000"/>
                  </a:schemeClr>
                </a:solidFill>
                <a:latin typeface="Arial" panose="020B0604020202020204" pitchFamily="34" charset="0"/>
                <a:cs typeface="Arial" panose="020B0604020202020204" pitchFamily="34" charset="0"/>
              </a:rPr>
              <a:t>a completion </a:t>
            </a:r>
            <a:r>
              <a:rPr lang="en-US" sz="2000" i="1" dirty="0">
                <a:solidFill>
                  <a:schemeClr val="tx1">
                    <a:lumMod val="65000"/>
                  </a:schemeClr>
                </a:solidFill>
                <a:latin typeface="Arial" panose="020B0604020202020204" pitchFamily="34" charset="0"/>
                <a:cs typeface="Arial" panose="020B0604020202020204" pitchFamily="34" charset="0"/>
              </a:rPr>
              <a:t>of a life well lived; not as a failure to survive on earth</a:t>
            </a: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dirty="0">
                <a:solidFill>
                  <a:schemeClr val="tx1">
                    <a:lumMod val="65000"/>
                  </a:schemeClr>
                </a:solidFill>
                <a:latin typeface="Arial" panose="020B0604020202020204" pitchFamily="34" charset="0"/>
                <a:cs typeface="Arial" panose="020B0604020202020204" pitchFamily="34" charset="0"/>
              </a:rPr>
              <a:t> </a:t>
            </a:r>
            <a:r>
              <a:rPr lang="en-US" sz="2000" dirty="0" smtClean="0">
                <a:solidFill>
                  <a:schemeClr val="tx1">
                    <a:lumMod val="65000"/>
                  </a:schemeClr>
                </a:solidFill>
                <a:latin typeface="Arial" panose="020B0604020202020204" pitchFamily="34" charset="0"/>
                <a:cs typeface="Arial" panose="020B0604020202020204" pitchFamily="34" charset="0"/>
              </a:rPr>
              <a:t>www.constancemcbride.com</a:t>
            </a:r>
            <a:endParaRPr lang="en-US" sz="2000" dirty="0">
              <a:solidFill>
                <a:schemeClr val="tx1">
                  <a:lumMod val="65000"/>
                </a:schemeClr>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914400" y="5541664"/>
            <a:ext cx="2514600" cy="461665"/>
          </a:xfrm>
          <a:prstGeom prst="rect">
            <a:avLst/>
          </a:prstGeom>
          <a:noFill/>
        </p:spPr>
        <p:txBody>
          <a:bodyPr wrap="square" rtlCol="0">
            <a:spAutoFit/>
          </a:bodyPr>
          <a:lstStyle/>
          <a:p>
            <a:pPr algn="ctr"/>
            <a:r>
              <a:rPr lang="en-US" sz="1200" i="1" dirty="0" smtClean="0"/>
              <a:t>Whisperers</a:t>
            </a:r>
            <a:r>
              <a:rPr lang="en-US" sz="1200" dirty="0" smtClean="0"/>
              <a:t/>
            </a:r>
            <a:br>
              <a:rPr lang="en-US" sz="1200" dirty="0" smtClean="0"/>
            </a:br>
            <a:r>
              <a:rPr lang="en-US" sz="1200" dirty="0" smtClean="0"/>
              <a:t>ceramic</a:t>
            </a:r>
            <a:r>
              <a:rPr lang="en-US" sz="1200" dirty="0"/>
              <a:t>, </a:t>
            </a:r>
            <a:r>
              <a:rPr lang="en-US" sz="1200" dirty="0" smtClean="0"/>
              <a:t>graphite</a:t>
            </a:r>
            <a:endParaRPr lang="en-US" sz="1200" dirty="0"/>
          </a:p>
        </p:txBody>
      </p:sp>
    </p:spTree>
    <p:extLst>
      <p:ext uri="{BB962C8B-B14F-4D97-AF65-F5344CB8AC3E}">
        <p14:creationId xmlns:p14="http://schemas.microsoft.com/office/powerpoint/2010/main" val="871317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838200"/>
            <a:ext cx="3524083" cy="4805569"/>
          </a:xfrm>
        </p:spPr>
      </p:pic>
      <p:sp>
        <p:nvSpPr>
          <p:cNvPr id="4" name="Content Placeholder 3"/>
          <p:cNvSpPr>
            <a:spLocks noGrp="1"/>
          </p:cNvSpPr>
          <p:nvPr>
            <p:ph sz="half" idx="2"/>
          </p:nvPr>
        </p:nvSpPr>
        <p:spPr>
          <a:xfrm>
            <a:off x="4191000" y="381000"/>
            <a:ext cx="4572000" cy="5135563"/>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Farraday Newsome, Mesa</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Newsome grew </a:t>
            </a:r>
            <a:r>
              <a:rPr lang="en-US" sz="2000" dirty="0">
                <a:solidFill>
                  <a:schemeClr val="tx1">
                    <a:lumMod val="65000"/>
                  </a:schemeClr>
                </a:solidFill>
                <a:latin typeface="Arial" panose="020B0604020202020204" pitchFamily="34" charset="0"/>
                <a:cs typeface="Arial" panose="020B0604020202020204" pitchFamily="34" charset="0"/>
              </a:rPr>
              <a:t>up in the </a:t>
            </a:r>
            <a:r>
              <a:rPr lang="en-US" sz="2000" dirty="0" smtClean="0">
                <a:solidFill>
                  <a:schemeClr val="tx1">
                    <a:lumMod val="65000"/>
                  </a:schemeClr>
                </a:solidFill>
                <a:latin typeface="Arial" panose="020B0604020202020204" pitchFamily="34" charset="0"/>
                <a:cs typeface="Arial" panose="020B0604020202020204" pitchFamily="34" charset="0"/>
              </a:rPr>
              <a:t>redwood </a:t>
            </a:r>
            <a:r>
              <a:rPr lang="en-US" sz="2000" dirty="0">
                <a:solidFill>
                  <a:schemeClr val="tx1">
                    <a:lumMod val="65000"/>
                  </a:schemeClr>
                </a:solidFill>
                <a:latin typeface="Arial" panose="020B0604020202020204" pitchFamily="34" charset="0"/>
                <a:cs typeface="Arial" panose="020B0604020202020204" pitchFamily="34" charset="0"/>
              </a:rPr>
              <a:t>forests </a:t>
            </a:r>
            <a:r>
              <a:rPr lang="en-US" sz="2000" dirty="0" smtClean="0">
                <a:solidFill>
                  <a:schemeClr val="tx1">
                    <a:lumMod val="65000"/>
                  </a:schemeClr>
                </a:solidFill>
                <a:latin typeface="Arial" panose="020B0604020202020204" pitchFamily="34" charset="0"/>
                <a:cs typeface="Arial" panose="020B0604020202020204" pitchFamily="34" charset="0"/>
              </a:rPr>
              <a:t>of California. After </a:t>
            </a:r>
            <a:r>
              <a:rPr lang="en-US" sz="2000" dirty="0">
                <a:solidFill>
                  <a:schemeClr val="tx1">
                    <a:lumMod val="65000"/>
                  </a:schemeClr>
                </a:solidFill>
                <a:latin typeface="Arial" panose="020B0604020202020204" pitchFamily="34" charset="0"/>
                <a:cs typeface="Arial" panose="020B0604020202020204" pitchFamily="34" charset="0"/>
              </a:rPr>
              <a:t>receiving a Bachelor of </a:t>
            </a:r>
            <a:r>
              <a:rPr lang="en-US" sz="2000" dirty="0" smtClean="0">
                <a:solidFill>
                  <a:schemeClr val="tx1">
                    <a:lumMod val="65000"/>
                  </a:schemeClr>
                </a:solidFill>
                <a:latin typeface="Arial" panose="020B0604020202020204" pitchFamily="34" charset="0"/>
                <a:cs typeface="Arial" panose="020B0604020202020204" pitchFamily="34" charset="0"/>
              </a:rPr>
              <a:t>Arts degree </a:t>
            </a:r>
            <a:r>
              <a:rPr lang="en-US" sz="2000" dirty="0">
                <a:solidFill>
                  <a:schemeClr val="tx1">
                    <a:lumMod val="65000"/>
                  </a:schemeClr>
                </a:solidFill>
                <a:latin typeface="Arial" panose="020B0604020202020204" pitchFamily="34" charset="0"/>
                <a:cs typeface="Arial" panose="020B0604020202020204" pitchFamily="34" charset="0"/>
              </a:rPr>
              <a:t>in biology from the University of California at Santa Cruz, Newsome moved to San Francisco. </a:t>
            </a:r>
            <a:r>
              <a:rPr lang="en-US" sz="2000" dirty="0" smtClean="0">
                <a:solidFill>
                  <a:schemeClr val="tx1">
                    <a:lumMod val="65000"/>
                  </a:schemeClr>
                </a:solidFill>
                <a:latin typeface="Arial" panose="020B0604020202020204" pitchFamily="34" charset="0"/>
                <a:cs typeface="Arial" panose="020B0604020202020204" pitchFamily="34" charset="0"/>
              </a:rPr>
              <a:t>She </a:t>
            </a:r>
            <a:r>
              <a:rPr lang="en-US" sz="2000" dirty="0">
                <a:solidFill>
                  <a:schemeClr val="tx1">
                    <a:lumMod val="65000"/>
                  </a:schemeClr>
                </a:solidFill>
                <a:latin typeface="Arial" panose="020B0604020202020204" pitchFamily="34" charset="0"/>
                <a:cs typeface="Arial" panose="020B0604020202020204" pitchFamily="34" charset="0"/>
              </a:rPr>
              <a:t>went on to earn a Master of Arts </a:t>
            </a:r>
            <a:r>
              <a:rPr lang="en-US" sz="2000" dirty="0" smtClean="0">
                <a:solidFill>
                  <a:schemeClr val="tx1">
                    <a:lumMod val="65000"/>
                  </a:schemeClr>
                </a:solidFill>
                <a:latin typeface="Arial" panose="020B0604020202020204" pitchFamily="34" charset="0"/>
                <a:cs typeface="Arial" panose="020B0604020202020204" pitchFamily="34" charset="0"/>
              </a:rPr>
              <a:t>in ceramics from </a:t>
            </a:r>
            <a:r>
              <a:rPr lang="en-US" sz="2000" dirty="0">
                <a:solidFill>
                  <a:schemeClr val="tx1">
                    <a:lumMod val="65000"/>
                  </a:schemeClr>
                </a:solidFill>
                <a:latin typeface="Arial" panose="020B0604020202020204" pitchFamily="34" charset="0"/>
                <a:cs typeface="Arial" panose="020B0604020202020204" pitchFamily="34" charset="0"/>
              </a:rPr>
              <a:t>San Francisco State University. </a:t>
            </a:r>
          </a:p>
          <a:p>
            <a:pPr marL="0" indent="0">
              <a:buNone/>
            </a:pPr>
            <a:r>
              <a:rPr lang="en-US" sz="2000" dirty="0" smtClean="0">
                <a:solidFill>
                  <a:schemeClr val="tx1">
                    <a:lumMod val="65000"/>
                  </a:schemeClr>
                </a:solidFill>
                <a:latin typeface="Arial" panose="020B0604020202020204" pitchFamily="34" charset="0"/>
                <a:cs typeface="Arial" panose="020B0604020202020204" pitchFamily="34" charset="0"/>
              </a:rPr>
              <a:t>Newsome </a:t>
            </a:r>
            <a:r>
              <a:rPr lang="en-US" sz="2000" dirty="0">
                <a:solidFill>
                  <a:schemeClr val="tx1">
                    <a:lumMod val="65000"/>
                  </a:schemeClr>
                </a:solidFill>
                <a:latin typeface="Arial" panose="020B0604020202020204" pitchFamily="34" charset="0"/>
                <a:cs typeface="Arial" panose="020B0604020202020204" pitchFamily="34" charset="0"/>
              </a:rPr>
              <a:t>says “</a:t>
            </a:r>
            <a:r>
              <a:rPr lang="en-US" sz="2000" i="1" dirty="0">
                <a:solidFill>
                  <a:schemeClr val="tx1">
                    <a:lumMod val="65000"/>
                  </a:schemeClr>
                </a:solidFill>
                <a:latin typeface="Arial" panose="020B0604020202020204" pitchFamily="34" charset="0"/>
                <a:cs typeface="Arial" panose="020B0604020202020204" pitchFamily="34" charset="0"/>
              </a:rPr>
              <a:t>I create functional and sculptural ceramic pieces with painterly glazed surfaces that explore ideas of </a:t>
            </a:r>
            <a:r>
              <a:rPr lang="en-US" sz="2000" i="1" dirty="0" smtClean="0">
                <a:solidFill>
                  <a:schemeClr val="tx1">
                    <a:lumMod val="65000"/>
                  </a:schemeClr>
                </a:solidFill>
                <a:latin typeface="Arial" panose="020B0604020202020204" pitchFamily="34" charset="0"/>
                <a:cs typeface="Arial" panose="020B0604020202020204" pitchFamily="34" charset="0"/>
              </a:rPr>
              <a:t>lushness, time and grace….</a:t>
            </a:r>
            <a:r>
              <a:rPr lang="en-US" sz="2000" dirty="0">
                <a:solidFill>
                  <a:schemeClr val="tx1">
                    <a:lumMod val="65000"/>
                  </a:schemeClr>
                </a:solidFill>
                <a:latin typeface="Arial" panose="020B0604020202020204" pitchFamily="34" charset="0"/>
                <a:cs typeface="Arial" panose="020B0604020202020204" pitchFamily="34" charset="0"/>
              </a:rPr>
              <a:t> </a:t>
            </a:r>
            <a:r>
              <a:rPr lang="en-US" sz="2000" dirty="0" smtClean="0">
                <a:solidFill>
                  <a:schemeClr val="tx1">
                    <a:lumMod val="65000"/>
                  </a:schemeClr>
                </a:solidFill>
                <a:latin typeface="Arial" panose="020B0604020202020204" pitchFamily="34" charset="0"/>
                <a:cs typeface="Arial" panose="020B0604020202020204" pitchFamily="34" charset="0"/>
              </a:rPr>
              <a:t>‘</a:t>
            </a:r>
            <a:r>
              <a:rPr lang="en-US" sz="2000" i="1" dirty="0" err="1" smtClean="0">
                <a:solidFill>
                  <a:schemeClr val="tx1">
                    <a:lumMod val="65000"/>
                  </a:schemeClr>
                </a:solidFill>
                <a:latin typeface="Arial" panose="020B0604020202020204" pitchFamily="34" charset="0"/>
                <a:cs typeface="Arial" panose="020B0604020202020204" pitchFamily="34" charset="0"/>
              </a:rPr>
              <a:t>Murmurous</a:t>
            </a:r>
            <a:r>
              <a:rPr lang="en-US" sz="2000" i="1" dirty="0" smtClean="0">
                <a:solidFill>
                  <a:schemeClr val="tx1">
                    <a:lumMod val="65000"/>
                  </a:schemeClr>
                </a:solidFill>
                <a:latin typeface="Arial" panose="020B0604020202020204" pitchFamily="34" charset="0"/>
                <a:cs typeface="Arial" panose="020B0604020202020204" pitchFamily="34" charset="0"/>
              </a:rPr>
              <a:t> </a:t>
            </a:r>
            <a:r>
              <a:rPr lang="en-US" sz="2000" i="1" dirty="0">
                <a:solidFill>
                  <a:schemeClr val="tx1">
                    <a:lumMod val="65000"/>
                  </a:schemeClr>
                </a:solidFill>
                <a:latin typeface="Arial" panose="020B0604020202020204" pitchFamily="34" charset="0"/>
                <a:cs typeface="Arial" panose="020B0604020202020204" pitchFamily="34" charset="0"/>
              </a:rPr>
              <a:t>Night’ is a lidded box that includes a collection of natural objects such as shells, fruit, pinecones and a bird combined with artificial objects such as dice</a:t>
            </a: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dirty="0">
                <a:solidFill>
                  <a:schemeClr val="tx1">
                    <a:lumMod val="65000"/>
                  </a:schemeClr>
                </a:solidFill>
                <a:latin typeface="Arial" panose="020B0604020202020204" pitchFamily="34" charset="0"/>
                <a:cs typeface="Arial" panose="020B0604020202020204" pitchFamily="34" charset="0"/>
              </a:rPr>
              <a:t> </a:t>
            </a:r>
            <a:r>
              <a:rPr lang="en-US" sz="2000" dirty="0" smtClean="0">
                <a:solidFill>
                  <a:schemeClr val="tx1">
                    <a:lumMod val="65000"/>
                  </a:schemeClr>
                </a:solidFill>
                <a:latin typeface="Arial" panose="020B0604020202020204" pitchFamily="34" charset="0"/>
                <a:cs typeface="Arial" panose="020B0604020202020204" pitchFamily="34" charset="0"/>
              </a:rPr>
              <a:t> www.indigostreetpottery.com</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r>
              <a:rPr lang="en-US" sz="1400" dirty="0">
                <a:solidFill>
                  <a:schemeClr val="tx1">
                    <a:lumMod val="65000"/>
                  </a:schemeClr>
                </a:solidFill>
                <a:latin typeface="Arial" panose="020B0604020202020204" pitchFamily="34" charset="0"/>
                <a:cs typeface="Arial" panose="020B0604020202020204" pitchFamily="34" charset="0"/>
              </a:rPr>
              <a:t> </a:t>
            </a:r>
          </a:p>
          <a:p>
            <a:endParaRPr lang="en-US" sz="14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990600" y="5712767"/>
            <a:ext cx="2377306" cy="461665"/>
          </a:xfrm>
          <a:prstGeom prst="rect">
            <a:avLst/>
          </a:prstGeom>
          <a:noFill/>
        </p:spPr>
        <p:txBody>
          <a:bodyPr wrap="square" rtlCol="0">
            <a:spAutoFit/>
          </a:bodyPr>
          <a:lstStyle/>
          <a:p>
            <a:pPr algn="ctr"/>
            <a:r>
              <a:rPr lang="en-US" sz="1200" i="1" dirty="0" err="1" smtClean="0"/>
              <a:t>Murmurous</a:t>
            </a:r>
            <a:r>
              <a:rPr lang="en-US" sz="1200" i="1" dirty="0" smtClean="0"/>
              <a:t> Night</a:t>
            </a:r>
            <a:br>
              <a:rPr lang="en-US" sz="1200" i="1" dirty="0" smtClean="0"/>
            </a:br>
            <a:r>
              <a:rPr lang="en-US" sz="1200" dirty="0" smtClean="0"/>
              <a:t>glazed </a:t>
            </a:r>
            <a:r>
              <a:rPr lang="en-US" sz="1200" dirty="0"/>
              <a:t>terra </a:t>
            </a:r>
            <a:r>
              <a:rPr lang="en-US" sz="1200" dirty="0" smtClean="0"/>
              <a:t>cotta</a:t>
            </a:r>
            <a:endParaRPr lang="en-US" sz="1200" dirty="0"/>
          </a:p>
        </p:txBody>
      </p:sp>
    </p:spTree>
    <p:extLst>
      <p:ext uri="{BB962C8B-B14F-4D97-AF65-F5344CB8AC3E}">
        <p14:creationId xmlns:p14="http://schemas.microsoft.com/office/powerpoint/2010/main" val="1366582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772400" cy="2667000"/>
          </a:xfrm>
        </p:spPr>
        <p:txBody>
          <a:bodyPr>
            <a:noAutofit/>
          </a:bodyPr>
          <a:lstStyle/>
          <a:p>
            <a:pPr marL="0" indent="0">
              <a:buNone/>
            </a:pPr>
            <a:r>
              <a:rPr lang="en-US" sz="2800" dirty="0" smtClean="0">
                <a:solidFill>
                  <a:schemeClr val="tx1">
                    <a:lumMod val="65000"/>
                  </a:schemeClr>
                </a:solidFill>
                <a:latin typeface="Arial" panose="020B0604020202020204" pitchFamily="34" charset="0"/>
                <a:cs typeface="Arial" panose="020B0604020202020204" pitchFamily="34" charset="0"/>
              </a:rPr>
              <a:t>Every other year, since its opening, the Gallery at TCA celebrated its organizational milestones by presenting exhibitions of Arizona artists working in specific media such as paper, glass, wood and copper - traditional anniversary gifts. The 2017 exhibition features works on clay, art made of clay and artists inspired by the medium, the traditional gift for 9</a:t>
            </a:r>
            <a:r>
              <a:rPr lang="en-US" sz="2800" baseline="30000" dirty="0" smtClean="0">
                <a:solidFill>
                  <a:schemeClr val="tx1">
                    <a:lumMod val="65000"/>
                  </a:schemeClr>
                </a:solidFill>
                <a:latin typeface="Arial" panose="020B0604020202020204" pitchFamily="34" charset="0"/>
                <a:cs typeface="Arial" panose="020B0604020202020204" pitchFamily="34" charset="0"/>
              </a:rPr>
              <a:t>th</a:t>
            </a:r>
            <a:r>
              <a:rPr lang="en-US" sz="2800" dirty="0" smtClean="0">
                <a:solidFill>
                  <a:schemeClr val="tx1">
                    <a:lumMod val="65000"/>
                  </a:schemeClr>
                </a:solidFill>
                <a:latin typeface="Arial" panose="020B0604020202020204" pitchFamily="34" charset="0"/>
                <a:cs typeface="Arial" panose="020B0604020202020204" pitchFamily="34" charset="0"/>
              </a:rPr>
              <a:t> anniversaries.</a:t>
            </a:r>
          </a:p>
          <a:p>
            <a:endParaRPr lang="en-US" sz="2400" dirty="0">
              <a:solidFill>
                <a:schemeClr val="tx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156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533399"/>
            <a:ext cx="3844925" cy="5140903"/>
          </a:xfrm>
        </p:spPr>
      </p:pic>
      <p:sp>
        <p:nvSpPr>
          <p:cNvPr id="4" name="Content Placeholder 3"/>
          <p:cNvSpPr>
            <a:spLocks noGrp="1"/>
          </p:cNvSpPr>
          <p:nvPr>
            <p:ph sz="half" idx="2"/>
          </p:nvPr>
        </p:nvSpPr>
        <p:spPr>
          <a:xfrm>
            <a:off x="4495800" y="507702"/>
            <a:ext cx="4343400" cy="5135563"/>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George C</a:t>
            </a:r>
            <a:r>
              <a:rPr lang="en-US" sz="2400" dirty="0">
                <a:solidFill>
                  <a:srgbClr val="FFC000"/>
                </a:solidFill>
                <a:latin typeface="Arial" panose="020B0604020202020204" pitchFamily="34" charset="0"/>
                <a:cs typeface="Arial" panose="020B0604020202020204" pitchFamily="34" charset="0"/>
              </a:rPr>
              <a:t>. </a:t>
            </a:r>
            <a:r>
              <a:rPr lang="en-US" sz="2400" dirty="0" err="1" smtClean="0">
                <a:solidFill>
                  <a:srgbClr val="FFC000"/>
                </a:solidFill>
                <a:latin typeface="Arial" panose="020B0604020202020204" pitchFamily="34" charset="0"/>
                <a:cs typeface="Arial" panose="020B0604020202020204" pitchFamily="34" charset="0"/>
              </a:rPr>
              <a:t>Peñaloza</a:t>
            </a:r>
            <a:r>
              <a:rPr lang="en-US" sz="2400" dirty="0" smtClean="0">
                <a:solidFill>
                  <a:srgbClr val="FFC000"/>
                </a:solidFill>
                <a:latin typeface="Arial" panose="020B0604020202020204" pitchFamily="34" charset="0"/>
                <a:cs typeface="Arial" panose="020B0604020202020204" pitchFamily="34" charset="0"/>
              </a:rPr>
              <a:t>, Tucson </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err="1" smtClean="0">
                <a:solidFill>
                  <a:schemeClr val="tx1">
                    <a:lumMod val="65000"/>
                  </a:schemeClr>
                </a:solidFill>
                <a:latin typeface="Arial" panose="020B0604020202020204" pitchFamily="34" charset="0"/>
                <a:cs typeface="Arial" panose="020B0604020202020204" pitchFamily="34" charset="0"/>
              </a:rPr>
              <a:t>Peñaloza</a:t>
            </a:r>
            <a:r>
              <a:rPr lang="en-US" sz="2000" dirty="0" smtClean="0">
                <a:solidFill>
                  <a:schemeClr val="tx1">
                    <a:lumMod val="65000"/>
                  </a:schemeClr>
                </a:solidFill>
                <a:latin typeface="Arial" panose="020B0604020202020204" pitchFamily="34" charset="0"/>
                <a:cs typeface="Arial" panose="020B0604020202020204" pitchFamily="34" charset="0"/>
              </a:rPr>
              <a:t> grew </a:t>
            </a:r>
            <a:r>
              <a:rPr lang="en-US" sz="2000" dirty="0">
                <a:solidFill>
                  <a:schemeClr val="tx1">
                    <a:lumMod val="65000"/>
                  </a:schemeClr>
                </a:solidFill>
                <a:latin typeface="Arial" panose="020B0604020202020204" pitchFamily="34" charset="0"/>
                <a:cs typeface="Arial" panose="020B0604020202020204" pitchFamily="34" charset="0"/>
              </a:rPr>
              <a:t>up in Tucson with his aunt who encouraged his interest in art. He studied at Pima Community College and at Tucson Art Center</a:t>
            </a:r>
            <a:r>
              <a:rPr lang="en-US" sz="2000" dirty="0" smtClean="0">
                <a:solidFill>
                  <a:schemeClr val="tx1">
                    <a:lumMod val="65000"/>
                  </a:schemeClr>
                </a:solidFill>
                <a:latin typeface="Arial" panose="020B0604020202020204" pitchFamily="34" charset="0"/>
                <a:cs typeface="Arial" panose="020B0604020202020204" pitchFamily="34" charset="0"/>
              </a:rPr>
              <a:t>. </a:t>
            </a: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i="1" dirty="0">
                <a:solidFill>
                  <a:schemeClr val="tx1">
                    <a:lumMod val="65000"/>
                  </a:schemeClr>
                </a:solidFill>
                <a:latin typeface="Arial" panose="020B0604020202020204" pitchFamily="34" charset="0"/>
                <a:cs typeface="Arial" panose="020B0604020202020204" pitchFamily="34" charset="0"/>
              </a:rPr>
              <a:t>Throughout my life I have been inspired by my surroundings</a:t>
            </a:r>
            <a:r>
              <a:rPr lang="en-US" sz="2000" i="1" dirty="0" smtClean="0">
                <a:solidFill>
                  <a:schemeClr val="tx1">
                    <a:lumMod val="65000"/>
                  </a:schemeClr>
                </a:solidFill>
                <a:latin typeface="Arial" panose="020B0604020202020204" pitchFamily="34" charset="0"/>
                <a:cs typeface="Arial" panose="020B0604020202020204" pitchFamily="34" charset="0"/>
              </a:rPr>
              <a:t>.  Over </a:t>
            </a:r>
            <a:r>
              <a:rPr lang="en-US" sz="2000" i="1" dirty="0">
                <a:solidFill>
                  <a:schemeClr val="tx1">
                    <a:lumMod val="65000"/>
                  </a:schemeClr>
                </a:solidFill>
                <a:latin typeface="Arial" panose="020B0604020202020204" pitchFamily="34" charset="0"/>
                <a:cs typeface="Arial" panose="020B0604020202020204" pitchFamily="34" charset="0"/>
              </a:rPr>
              <a:t>the years I have been encouraged to look closely at global concerns and the challenges we all face in the modern world. </a:t>
            </a:r>
            <a:r>
              <a:rPr lang="en-US" sz="2000" i="1" dirty="0" smtClean="0">
                <a:solidFill>
                  <a:schemeClr val="tx1">
                    <a:lumMod val="65000"/>
                  </a:schemeClr>
                </a:solidFill>
                <a:latin typeface="Arial" panose="020B0604020202020204" pitchFamily="34" charset="0"/>
                <a:cs typeface="Arial" panose="020B0604020202020204" pitchFamily="34" charset="0"/>
              </a:rPr>
              <a:t>My </a:t>
            </a:r>
            <a:r>
              <a:rPr lang="en-US" sz="2000" i="1" dirty="0">
                <a:solidFill>
                  <a:schemeClr val="tx1">
                    <a:lumMod val="65000"/>
                  </a:schemeClr>
                </a:solidFill>
                <a:latin typeface="Arial" panose="020B0604020202020204" pitchFamily="34" charset="0"/>
                <a:cs typeface="Arial" panose="020B0604020202020204" pitchFamily="34" charset="0"/>
              </a:rPr>
              <a:t>sculptures are detailed illustrations of what is on my mind and heart</a:t>
            </a:r>
            <a:r>
              <a:rPr lang="en-US" sz="2000" i="1" dirty="0" smtClean="0">
                <a:solidFill>
                  <a:schemeClr val="tx1">
                    <a:lumMod val="65000"/>
                  </a:schemeClr>
                </a:solidFill>
                <a:latin typeface="Arial" panose="020B0604020202020204" pitchFamily="34" charset="0"/>
                <a:cs typeface="Arial" panose="020B0604020202020204" pitchFamily="34" charset="0"/>
              </a:rPr>
              <a:t>. ‘</a:t>
            </a:r>
            <a:r>
              <a:rPr lang="en-US" sz="2000" i="1" dirty="0">
                <a:solidFill>
                  <a:schemeClr val="tx1">
                    <a:lumMod val="65000"/>
                  </a:schemeClr>
                </a:solidFill>
                <a:latin typeface="Arial" panose="020B0604020202020204" pitchFamily="34" charset="0"/>
                <a:cs typeface="Arial" panose="020B0604020202020204" pitchFamily="34" charset="0"/>
              </a:rPr>
              <a:t>The Ship’ was made after I traveled to Philadelphia and immersed </a:t>
            </a:r>
            <a:r>
              <a:rPr lang="en-US" sz="2000" i="1" dirty="0" smtClean="0">
                <a:solidFill>
                  <a:schemeClr val="tx1">
                    <a:lumMod val="65000"/>
                  </a:schemeClr>
                </a:solidFill>
                <a:latin typeface="Arial" panose="020B0604020202020204" pitchFamily="34" charset="0"/>
                <a:cs typeface="Arial" panose="020B0604020202020204" pitchFamily="34" charset="0"/>
              </a:rPr>
              <a:t>myself </a:t>
            </a:r>
            <a:r>
              <a:rPr lang="en-US" sz="2000" i="1" dirty="0">
                <a:solidFill>
                  <a:schemeClr val="tx1">
                    <a:lumMod val="65000"/>
                  </a:schemeClr>
                </a:solidFill>
                <a:latin typeface="Arial" panose="020B0604020202020204" pitchFamily="34" charset="0"/>
                <a:cs typeface="Arial" panose="020B0604020202020204" pitchFamily="34" charset="0"/>
              </a:rPr>
              <a:t>into the rich history of the city. Ideas that were translated into actions by our founding fathers moving American history </a:t>
            </a:r>
            <a:r>
              <a:rPr lang="en-US" sz="2000" i="1" dirty="0" smtClean="0">
                <a:solidFill>
                  <a:schemeClr val="tx1">
                    <a:lumMod val="65000"/>
                  </a:schemeClr>
                </a:solidFill>
                <a:latin typeface="Arial" panose="020B0604020202020204" pitchFamily="34" charset="0"/>
                <a:cs typeface="Arial" panose="020B0604020202020204" pitchFamily="34" charset="0"/>
              </a:rPr>
              <a:t>forward.”</a:t>
            </a:r>
            <a:endParaRPr lang="en-US" sz="20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990600" y="5791200"/>
            <a:ext cx="2743200" cy="461665"/>
          </a:xfrm>
          <a:prstGeom prst="rect">
            <a:avLst/>
          </a:prstGeom>
          <a:noFill/>
        </p:spPr>
        <p:txBody>
          <a:bodyPr wrap="square" rtlCol="0">
            <a:spAutoFit/>
          </a:bodyPr>
          <a:lstStyle/>
          <a:p>
            <a:pPr algn="ctr"/>
            <a:r>
              <a:rPr lang="en-US" sz="1200" i="1" dirty="0" smtClean="0"/>
              <a:t>Taking </a:t>
            </a:r>
            <a:r>
              <a:rPr lang="en-US" sz="1200" i="1" dirty="0"/>
              <a:t>A Voyage </a:t>
            </a:r>
            <a:r>
              <a:rPr lang="en-US" sz="1200" i="1" dirty="0" smtClean="0"/>
              <a:t>to Independence </a:t>
            </a:r>
            <a:r>
              <a:rPr lang="en-US" sz="1200" dirty="0" smtClean="0"/>
              <a:t>ceramic</a:t>
            </a:r>
            <a:r>
              <a:rPr lang="en-US" sz="1200" dirty="0"/>
              <a:t>, paper, clay</a:t>
            </a:r>
          </a:p>
        </p:txBody>
      </p:sp>
    </p:spTree>
    <p:extLst>
      <p:ext uri="{BB962C8B-B14F-4D97-AF65-F5344CB8AC3E}">
        <p14:creationId xmlns:p14="http://schemas.microsoft.com/office/powerpoint/2010/main" val="517383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33400" y="533400"/>
            <a:ext cx="3545318" cy="5317977"/>
          </a:xfrm>
        </p:spPr>
      </p:pic>
      <p:sp>
        <p:nvSpPr>
          <p:cNvPr id="4" name="Content Placeholder 3"/>
          <p:cNvSpPr>
            <a:spLocks noGrp="1"/>
          </p:cNvSpPr>
          <p:nvPr>
            <p:ph sz="half" idx="2"/>
          </p:nvPr>
        </p:nvSpPr>
        <p:spPr>
          <a:xfrm>
            <a:off x="4267200" y="507702"/>
            <a:ext cx="4572000" cy="5440363"/>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Jeff Reich, Mesa</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Reich </a:t>
            </a:r>
            <a:r>
              <a:rPr lang="en-US" sz="2000" dirty="0">
                <a:solidFill>
                  <a:schemeClr val="tx1">
                    <a:lumMod val="65000"/>
                  </a:schemeClr>
                </a:solidFill>
                <a:latin typeface="Arial" panose="020B0604020202020204" pitchFamily="34" charset="0"/>
                <a:cs typeface="Arial" panose="020B0604020202020204" pitchFamily="34" charset="0"/>
              </a:rPr>
              <a:t>was born and raised in Livonia, </a:t>
            </a:r>
            <a:r>
              <a:rPr lang="en-US" sz="2000" dirty="0" smtClean="0">
                <a:solidFill>
                  <a:schemeClr val="tx1">
                    <a:lumMod val="65000"/>
                  </a:schemeClr>
                </a:solidFill>
                <a:latin typeface="Arial" panose="020B0604020202020204" pitchFamily="34" charset="0"/>
                <a:cs typeface="Arial" panose="020B0604020202020204" pitchFamily="34" charset="0"/>
              </a:rPr>
              <a:t>MI. He </a:t>
            </a:r>
            <a:r>
              <a:rPr lang="en-US" sz="2000" dirty="0">
                <a:solidFill>
                  <a:schemeClr val="tx1">
                    <a:lumMod val="65000"/>
                  </a:schemeClr>
                </a:solidFill>
                <a:latin typeface="Arial" panose="020B0604020202020204" pitchFamily="34" charset="0"/>
                <a:cs typeface="Arial" panose="020B0604020202020204" pitchFamily="34" charset="0"/>
              </a:rPr>
              <a:t>received a Bachelor of Fine Arts degree in art education from the University of Arizona and after graduating opened Indigo Street Pottery Studio which he runs with wife, </a:t>
            </a:r>
            <a:r>
              <a:rPr lang="en-US" sz="2000" dirty="0" err="1">
                <a:solidFill>
                  <a:schemeClr val="tx1">
                    <a:lumMod val="65000"/>
                  </a:schemeClr>
                </a:solidFill>
                <a:latin typeface="Arial" panose="020B0604020202020204" pitchFamily="34" charset="0"/>
                <a:cs typeface="Arial" panose="020B0604020202020204" pitchFamily="34" charset="0"/>
              </a:rPr>
              <a:t>Farraday</a:t>
            </a:r>
            <a:r>
              <a:rPr lang="en-US" sz="2000" dirty="0">
                <a:solidFill>
                  <a:schemeClr val="tx1">
                    <a:lumMod val="65000"/>
                  </a:schemeClr>
                </a:solidFill>
                <a:latin typeface="Arial" panose="020B0604020202020204" pitchFamily="34" charset="0"/>
                <a:cs typeface="Arial" panose="020B0604020202020204" pitchFamily="34" charset="0"/>
              </a:rPr>
              <a:t> Newsome. For many years, Reich was the lead instructor and director of the ceramics program at the Mesa Arts </a:t>
            </a:r>
            <a:r>
              <a:rPr lang="en-US" sz="2000" dirty="0" smtClean="0">
                <a:solidFill>
                  <a:schemeClr val="tx1">
                    <a:lumMod val="65000"/>
                  </a:schemeClr>
                </a:solidFill>
                <a:latin typeface="Arial" panose="020B0604020202020204" pitchFamily="34" charset="0"/>
                <a:cs typeface="Arial" panose="020B0604020202020204" pitchFamily="34" charset="0"/>
              </a:rPr>
              <a:t>Center.</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i="1" dirty="0">
                <a:solidFill>
                  <a:schemeClr val="tx1">
                    <a:lumMod val="65000"/>
                  </a:schemeClr>
                </a:solidFill>
                <a:latin typeface="Arial" panose="020B0604020202020204" pitchFamily="34" charset="0"/>
                <a:cs typeface="Arial" panose="020B0604020202020204" pitchFamily="34" charset="0"/>
              </a:rPr>
              <a:t>My work in this show integrates </a:t>
            </a:r>
            <a:r>
              <a:rPr lang="en-US" sz="2000" i="1" dirty="0" smtClean="0">
                <a:solidFill>
                  <a:schemeClr val="tx1">
                    <a:lumMod val="65000"/>
                  </a:schemeClr>
                </a:solidFill>
                <a:latin typeface="Arial" panose="020B0604020202020204" pitchFamily="34" charset="0"/>
                <a:cs typeface="Arial" panose="020B0604020202020204" pitchFamily="34" charset="0"/>
              </a:rPr>
              <a:t>architectural </a:t>
            </a:r>
            <a:r>
              <a:rPr lang="en-US" sz="2000" i="1" dirty="0">
                <a:solidFill>
                  <a:schemeClr val="tx1">
                    <a:lumMod val="65000"/>
                  </a:schemeClr>
                </a:solidFill>
                <a:latin typeface="Arial" panose="020B0604020202020204" pitchFamily="34" charset="0"/>
                <a:cs typeface="Arial" panose="020B0604020202020204" pitchFamily="34" charset="0"/>
              </a:rPr>
              <a:t>influences with abstract desert </a:t>
            </a:r>
            <a:r>
              <a:rPr lang="en-US" sz="2000" i="1" dirty="0" smtClean="0">
                <a:solidFill>
                  <a:schemeClr val="tx1">
                    <a:lumMod val="65000"/>
                  </a:schemeClr>
                </a:solidFill>
                <a:latin typeface="Arial" panose="020B0604020202020204" pitchFamily="34" charset="0"/>
                <a:cs typeface="Arial" panose="020B0604020202020204" pitchFamily="34" charset="0"/>
              </a:rPr>
              <a:t>landscapes</a:t>
            </a:r>
            <a:r>
              <a:rPr lang="en-US" sz="2000" i="1" dirty="0">
                <a:solidFill>
                  <a:schemeClr val="tx1">
                    <a:lumMod val="65000"/>
                  </a:schemeClr>
                </a:solidFill>
                <a:latin typeface="Arial" panose="020B0604020202020204" pitchFamily="34" charset="0"/>
                <a:cs typeface="Arial" panose="020B0604020202020204" pitchFamily="34" charset="0"/>
              </a:rPr>
              <a:t>. </a:t>
            </a: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i="1" dirty="0">
                <a:solidFill>
                  <a:schemeClr val="tx1">
                    <a:lumMod val="65000"/>
                  </a:schemeClr>
                </a:solidFill>
                <a:latin typeface="Arial" panose="020B0604020202020204" pitchFamily="34" charset="0"/>
                <a:cs typeface="Arial" panose="020B0604020202020204" pitchFamily="34" charset="0"/>
              </a:rPr>
              <a:t>Interwoven Fields’ with it’s </a:t>
            </a:r>
            <a:r>
              <a:rPr lang="en-US" sz="2000" i="1" dirty="0" smtClean="0">
                <a:solidFill>
                  <a:schemeClr val="tx1">
                    <a:lumMod val="65000"/>
                  </a:schemeClr>
                </a:solidFill>
                <a:latin typeface="Arial" panose="020B0604020202020204" pitchFamily="34" charset="0"/>
                <a:cs typeface="Arial" panose="020B0604020202020204" pitchFamily="34" charset="0"/>
              </a:rPr>
              <a:t>(almost tumbling) </a:t>
            </a:r>
            <a:r>
              <a:rPr lang="en-US" sz="2000" i="1" dirty="0">
                <a:solidFill>
                  <a:schemeClr val="tx1">
                    <a:lumMod val="65000"/>
                  </a:schemeClr>
                </a:solidFill>
                <a:latin typeface="Arial" panose="020B0604020202020204" pitchFamily="34" charset="0"/>
                <a:cs typeface="Arial" panose="020B0604020202020204" pitchFamily="34" charset="0"/>
              </a:rPr>
              <a:t>stacked </a:t>
            </a:r>
            <a:r>
              <a:rPr lang="en-US" sz="2000" i="1" dirty="0" smtClean="0">
                <a:solidFill>
                  <a:schemeClr val="tx1">
                    <a:lumMod val="65000"/>
                  </a:schemeClr>
                </a:solidFill>
                <a:latin typeface="Arial" panose="020B0604020202020204" pitchFamily="34" charset="0"/>
                <a:cs typeface="Arial" panose="020B0604020202020204" pitchFamily="34" charset="0"/>
              </a:rPr>
              <a:t>geometric </a:t>
            </a:r>
            <a:r>
              <a:rPr lang="en-US" sz="2000" i="1" dirty="0">
                <a:solidFill>
                  <a:schemeClr val="tx1">
                    <a:lumMod val="65000"/>
                  </a:schemeClr>
                </a:solidFill>
                <a:latin typeface="Arial" panose="020B0604020202020204" pitchFamily="34" charset="0"/>
                <a:cs typeface="Arial" panose="020B0604020202020204" pitchFamily="34" charset="0"/>
              </a:rPr>
              <a:t>forms is inspired by boulder piles found on hikes in </a:t>
            </a:r>
            <a:r>
              <a:rPr lang="en-US" sz="2000" i="1" dirty="0" err="1">
                <a:solidFill>
                  <a:schemeClr val="tx1">
                    <a:lumMod val="65000"/>
                  </a:schemeClr>
                </a:solidFill>
                <a:latin typeface="Arial" panose="020B0604020202020204" pitchFamily="34" charset="0"/>
                <a:cs typeface="Arial" panose="020B0604020202020204" pitchFamily="34" charset="0"/>
              </a:rPr>
              <a:t>Usery</a:t>
            </a:r>
            <a:r>
              <a:rPr lang="en-US" sz="2000" i="1" dirty="0">
                <a:solidFill>
                  <a:schemeClr val="tx1">
                    <a:lumMod val="65000"/>
                  </a:schemeClr>
                </a:solidFill>
                <a:latin typeface="Arial" panose="020B0604020202020204" pitchFamily="34" charset="0"/>
                <a:cs typeface="Arial" panose="020B0604020202020204" pitchFamily="34" charset="0"/>
              </a:rPr>
              <a:t> Mountain </a:t>
            </a:r>
            <a:r>
              <a:rPr lang="en-US" sz="2000" i="1" dirty="0" smtClean="0">
                <a:solidFill>
                  <a:schemeClr val="tx1">
                    <a:lumMod val="65000"/>
                  </a:schemeClr>
                </a:solidFill>
                <a:latin typeface="Arial" panose="020B0604020202020204" pitchFamily="34" charset="0"/>
                <a:cs typeface="Arial" panose="020B0604020202020204" pitchFamily="34" charset="0"/>
              </a:rPr>
              <a:t>Regional Park.” </a:t>
            </a:r>
            <a:r>
              <a:rPr lang="en-US" sz="2000" dirty="0" smtClean="0">
                <a:solidFill>
                  <a:schemeClr val="tx1">
                    <a:lumMod val="65000"/>
                  </a:schemeClr>
                </a:solidFill>
                <a:latin typeface="Arial" panose="020B0604020202020204" pitchFamily="34" charset="0"/>
                <a:cs typeface="Arial" panose="020B0604020202020204" pitchFamily="34" charset="0"/>
              </a:rPr>
              <a:t>www.indigostreetpottery.com</a:t>
            </a:r>
            <a:r>
              <a:rPr lang="en-US" sz="2000" dirty="0">
                <a:solidFill>
                  <a:schemeClr val="tx1">
                    <a:lumMod val="65000"/>
                  </a:schemeClr>
                </a:solidFill>
                <a:latin typeface="Arial" panose="020B0604020202020204" pitchFamily="34" charset="0"/>
                <a:cs typeface="Arial" panose="020B0604020202020204" pitchFamily="34" charset="0"/>
              </a:rPr>
              <a:t> </a:t>
            </a:r>
          </a:p>
          <a:p>
            <a:endParaRPr lang="en-US" sz="14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1219200" y="5959786"/>
            <a:ext cx="2264636" cy="461665"/>
          </a:xfrm>
          <a:prstGeom prst="rect">
            <a:avLst/>
          </a:prstGeom>
          <a:noFill/>
        </p:spPr>
        <p:txBody>
          <a:bodyPr wrap="square" rtlCol="0">
            <a:spAutoFit/>
          </a:bodyPr>
          <a:lstStyle/>
          <a:p>
            <a:pPr algn="ctr"/>
            <a:r>
              <a:rPr lang="en-US" sz="1200" i="1" dirty="0" smtClean="0"/>
              <a:t>Interwoven Fields</a:t>
            </a:r>
          </a:p>
          <a:p>
            <a:pPr algn="ctr"/>
            <a:r>
              <a:rPr lang="en-US" sz="1200" i="1" dirty="0" smtClean="0"/>
              <a:t> </a:t>
            </a:r>
            <a:r>
              <a:rPr lang="en-US" sz="1200" dirty="0" smtClean="0"/>
              <a:t>stoneware</a:t>
            </a:r>
            <a:endParaRPr lang="en-US" sz="1200" dirty="0"/>
          </a:p>
        </p:txBody>
      </p:sp>
    </p:spTree>
    <p:extLst>
      <p:ext uri="{BB962C8B-B14F-4D97-AF65-F5344CB8AC3E}">
        <p14:creationId xmlns:p14="http://schemas.microsoft.com/office/powerpoint/2010/main" val="1475827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905000" y="228600"/>
            <a:ext cx="4518082" cy="3048000"/>
          </a:xfrm>
        </p:spPr>
      </p:pic>
      <p:sp>
        <p:nvSpPr>
          <p:cNvPr id="4" name="Content Placeholder 3"/>
          <p:cNvSpPr>
            <a:spLocks noGrp="1"/>
          </p:cNvSpPr>
          <p:nvPr>
            <p:ph sz="half" idx="2"/>
          </p:nvPr>
        </p:nvSpPr>
        <p:spPr>
          <a:xfrm>
            <a:off x="304800" y="3352800"/>
            <a:ext cx="8610600" cy="3505200"/>
          </a:xfrm>
        </p:spPr>
        <p:txBody>
          <a:bodyPr>
            <a:noAutofit/>
          </a:bodyPr>
          <a:lstStyle/>
          <a:p>
            <a:pPr marL="0" indent="0">
              <a:buNone/>
            </a:pPr>
            <a:r>
              <a:rPr lang="en-US" sz="2400" dirty="0" err="1" smtClean="0">
                <a:solidFill>
                  <a:srgbClr val="FFC000"/>
                </a:solidFill>
                <a:latin typeface="Arial" panose="020B0604020202020204" pitchFamily="34" charset="0"/>
                <a:cs typeface="Arial" panose="020B0604020202020204" pitchFamily="34" charset="0"/>
              </a:rPr>
              <a:t>Kazume</a:t>
            </a:r>
            <a:r>
              <a:rPr lang="en-US" sz="2400" dirty="0" smtClean="0">
                <a:solidFill>
                  <a:srgbClr val="FFC000"/>
                </a:solidFill>
                <a:latin typeface="Arial" panose="020B0604020202020204" pitchFamily="34" charset="0"/>
                <a:cs typeface="Arial" panose="020B0604020202020204" pitchFamily="34" charset="0"/>
              </a:rPr>
              <a:t> </a:t>
            </a:r>
            <a:r>
              <a:rPr lang="en-US" sz="2400" dirty="0" err="1" smtClean="0">
                <a:solidFill>
                  <a:srgbClr val="FFC000"/>
                </a:solidFill>
                <a:latin typeface="Arial" panose="020B0604020202020204" pitchFamily="34" charset="0"/>
                <a:cs typeface="Arial" panose="020B0604020202020204" pitchFamily="34" charset="0"/>
              </a:rPr>
              <a:t>Sambe</a:t>
            </a:r>
            <a:r>
              <a:rPr lang="en-US" sz="2400" dirty="0" smtClean="0">
                <a:solidFill>
                  <a:srgbClr val="FFC000"/>
                </a:solidFill>
                <a:latin typeface="Arial" panose="020B0604020202020204" pitchFamily="34" charset="0"/>
                <a:cs typeface="Arial" panose="020B0604020202020204" pitchFamily="34" charset="0"/>
              </a:rPr>
              <a:t>, Tucson</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200" dirty="0" err="1" smtClean="0">
                <a:solidFill>
                  <a:schemeClr val="tx1">
                    <a:lumMod val="65000"/>
                  </a:schemeClr>
                </a:solidFill>
                <a:latin typeface="Arial" panose="020B0604020202020204" pitchFamily="34" charset="0"/>
                <a:cs typeface="Arial" panose="020B0604020202020204" pitchFamily="34" charset="0"/>
              </a:rPr>
              <a:t>Sambe</a:t>
            </a:r>
            <a:r>
              <a:rPr lang="en-US" sz="2200" dirty="0" smtClean="0">
                <a:solidFill>
                  <a:schemeClr val="tx1">
                    <a:lumMod val="65000"/>
                  </a:schemeClr>
                </a:solidFill>
                <a:latin typeface="Arial" panose="020B0604020202020204" pitchFamily="34" charset="0"/>
                <a:cs typeface="Arial" panose="020B0604020202020204" pitchFamily="34" charset="0"/>
              </a:rPr>
              <a:t> </a:t>
            </a:r>
            <a:r>
              <a:rPr lang="en-US" sz="2200" dirty="0">
                <a:solidFill>
                  <a:schemeClr val="tx1">
                    <a:lumMod val="65000"/>
                  </a:schemeClr>
                </a:solidFill>
                <a:latin typeface="Arial" panose="020B0604020202020204" pitchFamily="34" charset="0"/>
                <a:cs typeface="Arial" panose="020B0604020202020204" pitchFamily="34" charset="0"/>
              </a:rPr>
              <a:t>was born in New </a:t>
            </a:r>
            <a:r>
              <a:rPr lang="en-US" sz="2200" dirty="0" smtClean="0">
                <a:solidFill>
                  <a:schemeClr val="tx1">
                    <a:lumMod val="65000"/>
                  </a:schemeClr>
                </a:solidFill>
                <a:latin typeface="Arial" panose="020B0604020202020204" pitchFamily="34" charset="0"/>
                <a:cs typeface="Arial" panose="020B0604020202020204" pitchFamily="34" charset="0"/>
              </a:rPr>
              <a:t>York. He earned </a:t>
            </a:r>
            <a:r>
              <a:rPr lang="en-US" sz="2200" dirty="0">
                <a:solidFill>
                  <a:schemeClr val="tx1">
                    <a:lumMod val="65000"/>
                  </a:schemeClr>
                </a:solidFill>
                <a:latin typeface="Arial" panose="020B0604020202020204" pitchFamily="34" charset="0"/>
                <a:cs typeface="Arial" panose="020B0604020202020204" pitchFamily="34" charset="0"/>
              </a:rPr>
              <a:t>a  Bachelor of Fine Arts degree in ceramics from the University of Arizona and later his Master of Fine Arts </a:t>
            </a:r>
            <a:r>
              <a:rPr lang="en-US" sz="2200" dirty="0" smtClean="0">
                <a:solidFill>
                  <a:schemeClr val="tx1">
                    <a:lumMod val="65000"/>
                  </a:schemeClr>
                </a:solidFill>
                <a:latin typeface="Arial" panose="020B0604020202020204" pitchFamily="34" charset="0"/>
                <a:cs typeface="Arial" panose="020B0604020202020204" pitchFamily="34" charset="0"/>
              </a:rPr>
              <a:t>from </a:t>
            </a:r>
            <a:r>
              <a:rPr lang="en-US" sz="2200" dirty="0">
                <a:solidFill>
                  <a:schemeClr val="tx1">
                    <a:lumMod val="65000"/>
                  </a:schemeClr>
                </a:solidFill>
                <a:latin typeface="Arial" panose="020B0604020202020204" pitchFamily="34" charset="0"/>
                <a:cs typeface="Arial" panose="020B0604020202020204" pitchFamily="34" charset="0"/>
              </a:rPr>
              <a:t>Arizona State University. </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1000" dirty="0" smtClean="0">
                <a:solidFill>
                  <a:schemeClr val="tx1">
                    <a:lumMod val="65000"/>
                  </a:schemeClr>
                </a:solidFill>
                <a:latin typeface="Arial" panose="020B0604020202020204" pitchFamily="34" charset="0"/>
                <a:cs typeface="Arial" panose="020B0604020202020204" pitchFamily="34" charset="0"/>
              </a:rPr>
              <a:t/>
            </a:r>
            <a:br>
              <a:rPr lang="en-US" sz="1000" dirty="0" smtClean="0">
                <a:solidFill>
                  <a:schemeClr val="tx1">
                    <a:lumMod val="65000"/>
                  </a:schemeClr>
                </a:solidFill>
                <a:latin typeface="Arial" panose="020B0604020202020204" pitchFamily="34" charset="0"/>
                <a:cs typeface="Arial" panose="020B0604020202020204" pitchFamily="34" charset="0"/>
              </a:rPr>
            </a:br>
            <a:r>
              <a:rPr lang="en-US" sz="2200" i="1" dirty="0" smtClean="0">
                <a:solidFill>
                  <a:schemeClr val="tx1">
                    <a:lumMod val="65000"/>
                  </a:schemeClr>
                </a:solidFill>
                <a:latin typeface="Arial" panose="020B0604020202020204" pitchFamily="34" charset="0"/>
                <a:cs typeface="Arial" panose="020B0604020202020204" pitchFamily="34" charset="0"/>
              </a:rPr>
              <a:t>“</a:t>
            </a:r>
            <a:r>
              <a:rPr lang="en-US" sz="2200" i="1" dirty="0">
                <a:solidFill>
                  <a:schemeClr val="tx1">
                    <a:lumMod val="65000"/>
                  </a:schemeClr>
                </a:solidFill>
                <a:latin typeface="Arial" panose="020B0604020202020204" pitchFamily="34" charset="0"/>
                <a:cs typeface="Arial" panose="020B0604020202020204" pitchFamily="34" charset="0"/>
              </a:rPr>
              <a:t>Food is an essential element in our life, not only for </a:t>
            </a:r>
            <a:r>
              <a:rPr lang="en-US" sz="2200" i="1" dirty="0" smtClean="0">
                <a:solidFill>
                  <a:schemeClr val="tx1">
                    <a:lumMod val="65000"/>
                  </a:schemeClr>
                </a:solidFill>
                <a:latin typeface="Arial" panose="020B0604020202020204" pitchFamily="34" charset="0"/>
                <a:cs typeface="Arial" panose="020B0604020202020204" pitchFamily="34" charset="0"/>
              </a:rPr>
              <a:t>nutrition </a:t>
            </a:r>
            <a:r>
              <a:rPr lang="en-US" sz="2200" i="1" dirty="0">
                <a:solidFill>
                  <a:schemeClr val="tx1">
                    <a:lumMod val="65000"/>
                  </a:schemeClr>
                </a:solidFill>
                <a:latin typeface="Arial" panose="020B0604020202020204" pitchFamily="34" charset="0"/>
                <a:cs typeface="Arial" panose="020B0604020202020204" pitchFamily="34" charset="0"/>
              </a:rPr>
              <a:t>but also as a cultural symbol through sight and </a:t>
            </a:r>
            <a:r>
              <a:rPr lang="en-US" sz="2200" i="1" dirty="0" smtClean="0">
                <a:solidFill>
                  <a:schemeClr val="tx1">
                    <a:lumMod val="65000"/>
                  </a:schemeClr>
                </a:solidFill>
                <a:latin typeface="Arial" panose="020B0604020202020204" pitchFamily="34" charset="0"/>
                <a:cs typeface="Arial" panose="020B0604020202020204" pitchFamily="34" charset="0"/>
              </a:rPr>
              <a:t>taste. However</a:t>
            </a:r>
            <a:r>
              <a:rPr lang="en-US" sz="2200" i="1" dirty="0">
                <a:solidFill>
                  <a:schemeClr val="tx1">
                    <a:lumMod val="65000"/>
                  </a:schemeClr>
                </a:solidFill>
                <a:latin typeface="Arial" panose="020B0604020202020204" pitchFamily="34" charset="0"/>
                <a:cs typeface="Arial" panose="020B0604020202020204" pitchFamily="34" charset="0"/>
              </a:rPr>
              <a:t>, advertising culture shapes and distorts reality to sway buyer’s imagination to believe that its products can provide unrealistic hope and satisfaction</a:t>
            </a:r>
            <a:r>
              <a:rPr lang="en-US" sz="2200" i="1" dirty="0" smtClean="0">
                <a:solidFill>
                  <a:schemeClr val="tx1">
                    <a:lumMod val="65000"/>
                  </a:schemeClr>
                </a:solidFill>
                <a:latin typeface="Arial" panose="020B0604020202020204" pitchFamily="34" charset="0"/>
                <a:cs typeface="Arial" panose="020B0604020202020204" pitchFamily="34" charset="0"/>
              </a:rPr>
              <a:t>.”</a:t>
            </a:r>
            <a:r>
              <a:rPr lang="en-US" sz="2200" dirty="0">
                <a:solidFill>
                  <a:schemeClr val="tx1">
                    <a:lumMod val="65000"/>
                  </a:schemeClr>
                </a:solidFill>
                <a:latin typeface="Arial" panose="020B0604020202020204" pitchFamily="34" charset="0"/>
                <a:cs typeface="Arial" panose="020B0604020202020204" pitchFamily="34" charset="0"/>
              </a:rPr>
              <a:t> </a:t>
            </a:r>
            <a:r>
              <a:rPr lang="en-US" sz="2000" dirty="0" smtClean="0">
                <a:solidFill>
                  <a:schemeClr val="tx1">
                    <a:lumMod val="65000"/>
                  </a:schemeClr>
                </a:solidFill>
                <a:latin typeface="Arial" panose="020B0604020202020204" pitchFamily="34" charset="0"/>
                <a:cs typeface="Arial" panose="020B0604020202020204" pitchFamily="34" charset="0"/>
              </a:rPr>
              <a:t>www.kazumasambeceramics.com</a:t>
            </a:r>
            <a:endParaRPr lang="en-US" sz="20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6683494" y="1524000"/>
            <a:ext cx="1444690" cy="461665"/>
          </a:xfrm>
          <a:prstGeom prst="rect">
            <a:avLst/>
          </a:prstGeom>
          <a:noFill/>
        </p:spPr>
        <p:txBody>
          <a:bodyPr wrap="none" rtlCol="0">
            <a:spAutoFit/>
          </a:bodyPr>
          <a:lstStyle/>
          <a:p>
            <a:pPr algn="ctr"/>
            <a:r>
              <a:rPr lang="en-US" sz="1200" dirty="0" err="1"/>
              <a:t>Kazuma</a:t>
            </a:r>
            <a:r>
              <a:rPr lang="en-US" sz="1200" dirty="0"/>
              <a:t> </a:t>
            </a:r>
            <a:r>
              <a:rPr lang="en-US" sz="1200" dirty="0" err="1" smtClean="0"/>
              <a:t>Sambe</a:t>
            </a:r>
            <a:r>
              <a:rPr lang="en-US" sz="1200" dirty="0" smtClean="0"/>
              <a:t>,</a:t>
            </a:r>
            <a:br>
              <a:rPr lang="en-US" sz="1200" dirty="0" smtClean="0"/>
            </a:br>
            <a:r>
              <a:rPr lang="en-US" sz="1200" i="1" dirty="0" smtClean="0"/>
              <a:t>Neighbors, </a:t>
            </a:r>
            <a:r>
              <a:rPr lang="en-US" sz="1200" dirty="0" smtClean="0"/>
              <a:t>ceramics</a:t>
            </a:r>
            <a:endParaRPr lang="en-US" sz="1200" dirty="0"/>
          </a:p>
        </p:txBody>
      </p:sp>
    </p:spTree>
    <p:extLst>
      <p:ext uri="{BB962C8B-B14F-4D97-AF65-F5344CB8AC3E}">
        <p14:creationId xmlns:p14="http://schemas.microsoft.com/office/powerpoint/2010/main" val="3120089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362200" y="189131"/>
            <a:ext cx="3653323" cy="3087469"/>
          </a:xfrm>
        </p:spPr>
      </p:pic>
      <p:sp>
        <p:nvSpPr>
          <p:cNvPr id="4" name="Content Placeholder 3"/>
          <p:cNvSpPr>
            <a:spLocks noGrp="1"/>
          </p:cNvSpPr>
          <p:nvPr>
            <p:ph sz="half" idx="2"/>
          </p:nvPr>
        </p:nvSpPr>
        <p:spPr>
          <a:xfrm>
            <a:off x="228600" y="3352800"/>
            <a:ext cx="8686800" cy="3429000"/>
          </a:xfrm>
        </p:spPr>
        <p:txBody>
          <a:bodyPr>
            <a:normAutofit fontScale="25000" lnSpcReduction="20000"/>
          </a:bodyPr>
          <a:lstStyle/>
          <a:p>
            <a:pPr marL="0" indent="0">
              <a:lnSpc>
                <a:spcPct val="120000"/>
              </a:lnSpc>
              <a:buNone/>
            </a:pPr>
            <a:r>
              <a:rPr lang="en-US" sz="9600" dirty="0" smtClean="0">
                <a:solidFill>
                  <a:srgbClr val="FFC000"/>
                </a:solidFill>
                <a:latin typeface="Arial" panose="020B0604020202020204" pitchFamily="34" charset="0"/>
                <a:cs typeface="Arial" panose="020B0604020202020204" pitchFamily="34" charset="0"/>
              </a:rPr>
              <a:t>Joan Waters, Tempe</a:t>
            </a:r>
            <a:r>
              <a:rPr lang="en-US" sz="8800" dirty="0" smtClean="0">
                <a:solidFill>
                  <a:schemeClr val="tx1">
                    <a:lumMod val="65000"/>
                  </a:schemeClr>
                </a:solidFill>
                <a:latin typeface="Arial" panose="020B0604020202020204" pitchFamily="34" charset="0"/>
                <a:cs typeface="Arial" panose="020B0604020202020204" pitchFamily="34" charset="0"/>
              </a:rPr>
              <a:t/>
            </a:r>
            <a:br>
              <a:rPr lang="en-US" sz="8800" dirty="0" smtClean="0">
                <a:solidFill>
                  <a:schemeClr val="tx1">
                    <a:lumMod val="65000"/>
                  </a:schemeClr>
                </a:solidFill>
                <a:latin typeface="Arial" panose="020B0604020202020204" pitchFamily="34" charset="0"/>
                <a:cs typeface="Arial" panose="020B0604020202020204" pitchFamily="34" charset="0"/>
              </a:rPr>
            </a:br>
            <a:r>
              <a:rPr lang="en-US" sz="8000" dirty="0" smtClean="0">
                <a:solidFill>
                  <a:schemeClr val="tx1">
                    <a:lumMod val="65000"/>
                  </a:schemeClr>
                </a:solidFill>
                <a:latin typeface="Arial" panose="020B0604020202020204" pitchFamily="34" charset="0"/>
                <a:cs typeface="Arial" panose="020B0604020202020204" pitchFamily="34" charset="0"/>
              </a:rPr>
              <a:t>Waters </a:t>
            </a:r>
            <a:r>
              <a:rPr lang="en-US" sz="8000" dirty="0">
                <a:solidFill>
                  <a:schemeClr val="tx1">
                    <a:lumMod val="65000"/>
                  </a:schemeClr>
                </a:solidFill>
                <a:latin typeface="Arial" panose="020B0604020202020204" pitchFamily="34" charset="0"/>
                <a:cs typeface="Arial" panose="020B0604020202020204" pitchFamily="34" charset="0"/>
              </a:rPr>
              <a:t>is </a:t>
            </a:r>
            <a:r>
              <a:rPr lang="en-US" sz="8000" dirty="0" smtClean="0">
                <a:solidFill>
                  <a:schemeClr val="tx1">
                    <a:lumMod val="65000"/>
                  </a:schemeClr>
                </a:solidFill>
                <a:latin typeface="Arial" panose="020B0604020202020204" pitchFamily="34" charset="0"/>
                <a:cs typeface="Arial" panose="020B0604020202020204" pitchFamily="34" charset="0"/>
              </a:rPr>
              <a:t>grew </a:t>
            </a:r>
            <a:r>
              <a:rPr lang="en-US" sz="8000" dirty="0">
                <a:solidFill>
                  <a:schemeClr val="tx1">
                    <a:lumMod val="65000"/>
                  </a:schemeClr>
                </a:solidFill>
                <a:latin typeface="Arial" panose="020B0604020202020204" pitchFamily="34" charset="0"/>
                <a:cs typeface="Arial" panose="020B0604020202020204" pitchFamily="34" charset="0"/>
              </a:rPr>
              <a:t>up on the United States’ East Coast. </a:t>
            </a:r>
            <a:r>
              <a:rPr lang="en-US" sz="8000" dirty="0" smtClean="0">
                <a:solidFill>
                  <a:schemeClr val="tx1">
                    <a:lumMod val="65000"/>
                  </a:schemeClr>
                </a:solidFill>
                <a:latin typeface="Arial" panose="020B0604020202020204" pitchFamily="34" charset="0"/>
                <a:cs typeface="Arial" panose="020B0604020202020204" pitchFamily="34" charset="0"/>
              </a:rPr>
              <a:t>She </a:t>
            </a:r>
            <a:r>
              <a:rPr lang="en-US" sz="8000" dirty="0">
                <a:solidFill>
                  <a:schemeClr val="tx1">
                    <a:lumMod val="65000"/>
                  </a:schemeClr>
                </a:solidFill>
                <a:latin typeface="Arial" panose="020B0604020202020204" pitchFamily="34" charset="0"/>
                <a:cs typeface="Arial" panose="020B0604020202020204" pitchFamily="34" charset="0"/>
              </a:rPr>
              <a:t>earned her Bachelor of Fine Arts degree from the Maryland Institute College of Art and </a:t>
            </a:r>
            <a:r>
              <a:rPr lang="en-US" sz="8000" dirty="0" smtClean="0">
                <a:solidFill>
                  <a:schemeClr val="tx1">
                    <a:lumMod val="65000"/>
                  </a:schemeClr>
                </a:solidFill>
                <a:latin typeface="Arial" panose="020B0604020202020204" pitchFamily="34" charset="0"/>
                <a:cs typeface="Arial" panose="020B0604020202020204" pitchFamily="34" charset="0"/>
              </a:rPr>
              <a:t>today </a:t>
            </a:r>
            <a:r>
              <a:rPr lang="en-US" sz="8000" dirty="0">
                <a:solidFill>
                  <a:schemeClr val="tx1">
                    <a:lumMod val="65000"/>
                  </a:schemeClr>
                </a:solidFill>
                <a:latin typeface="Arial" panose="020B0604020202020204" pitchFamily="34" charset="0"/>
                <a:cs typeface="Arial" panose="020B0604020202020204" pitchFamily="34" charset="0"/>
              </a:rPr>
              <a:t>runs her own graphic design company and an artist studio in Tempe. </a:t>
            </a:r>
            <a:r>
              <a:rPr lang="en-US" sz="8000" dirty="0" smtClean="0">
                <a:solidFill>
                  <a:schemeClr val="tx1">
                    <a:lumMod val="65000"/>
                  </a:schemeClr>
                </a:solidFill>
                <a:latin typeface="Arial" panose="020B0604020202020204" pitchFamily="34" charset="0"/>
                <a:cs typeface="Arial" panose="020B0604020202020204" pitchFamily="34" charset="0"/>
              </a:rPr>
              <a:t>Over </a:t>
            </a:r>
            <a:r>
              <a:rPr lang="en-US" sz="8000" dirty="0">
                <a:solidFill>
                  <a:schemeClr val="tx1">
                    <a:lumMod val="65000"/>
                  </a:schemeClr>
                </a:solidFill>
                <a:latin typeface="Arial" panose="020B0604020202020204" pitchFamily="34" charset="0"/>
                <a:cs typeface="Arial" panose="020B0604020202020204" pitchFamily="34" charset="0"/>
              </a:rPr>
              <a:t>the last few years </a:t>
            </a:r>
            <a:r>
              <a:rPr lang="en-US" sz="8000" dirty="0" smtClean="0">
                <a:solidFill>
                  <a:schemeClr val="tx1">
                    <a:lumMod val="65000"/>
                  </a:schemeClr>
                </a:solidFill>
                <a:latin typeface="Arial" panose="020B0604020202020204" pitchFamily="34" charset="0"/>
                <a:cs typeface="Arial" panose="020B0604020202020204" pitchFamily="34" charset="0"/>
              </a:rPr>
              <a:t>she focused </a:t>
            </a:r>
            <a:r>
              <a:rPr lang="en-US" sz="8000" dirty="0">
                <a:solidFill>
                  <a:schemeClr val="tx1">
                    <a:lumMod val="65000"/>
                  </a:schemeClr>
                </a:solidFill>
                <a:latin typeface="Arial" panose="020B0604020202020204" pitchFamily="34" charset="0"/>
                <a:cs typeface="Arial" panose="020B0604020202020204" pitchFamily="34" charset="0"/>
              </a:rPr>
              <a:t>on welded steel, but she </a:t>
            </a:r>
            <a:r>
              <a:rPr lang="en-US" sz="8000" dirty="0" smtClean="0">
                <a:solidFill>
                  <a:schemeClr val="tx1">
                    <a:lumMod val="65000"/>
                  </a:schemeClr>
                </a:solidFill>
                <a:latin typeface="Arial" panose="020B0604020202020204" pitchFamily="34" charset="0"/>
                <a:cs typeface="Arial" panose="020B0604020202020204" pitchFamily="34" charset="0"/>
              </a:rPr>
              <a:t>recently </a:t>
            </a:r>
            <a:r>
              <a:rPr lang="en-US" sz="8000" dirty="0">
                <a:solidFill>
                  <a:schemeClr val="tx1">
                    <a:lumMod val="65000"/>
                  </a:schemeClr>
                </a:solidFill>
                <a:latin typeface="Arial" panose="020B0604020202020204" pitchFamily="34" charset="0"/>
                <a:cs typeface="Arial" panose="020B0604020202020204" pitchFamily="34" charset="0"/>
              </a:rPr>
              <a:t>started working with clay again. </a:t>
            </a:r>
            <a:r>
              <a:rPr lang="en-US" sz="8000" dirty="0" smtClean="0">
                <a:solidFill>
                  <a:schemeClr val="tx1">
                    <a:lumMod val="65000"/>
                  </a:schemeClr>
                </a:solidFill>
                <a:latin typeface="Arial" panose="020B0604020202020204" pitchFamily="34" charset="0"/>
                <a:cs typeface="Arial" panose="020B0604020202020204" pitchFamily="34" charset="0"/>
              </a:rPr>
              <a:t/>
            </a:r>
            <a:br>
              <a:rPr lang="en-US" sz="8000" dirty="0" smtClean="0">
                <a:solidFill>
                  <a:schemeClr val="tx1">
                    <a:lumMod val="65000"/>
                  </a:schemeClr>
                </a:solidFill>
                <a:latin typeface="Arial" panose="020B0604020202020204" pitchFamily="34" charset="0"/>
                <a:cs typeface="Arial" panose="020B0604020202020204" pitchFamily="34" charset="0"/>
              </a:rPr>
            </a:br>
            <a:r>
              <a:rPr lang="en-US" sz="4000" dirty="0" smtClean="0">
                <a:solidFill>
                  <a:schemeClr val="tx1">
                    <a:lumMod val="65000"/>
                  </a:schemeClr>
                </a:solidFill>
                <a:latin typeface="Arial" panose="020B0604020202020204" pitchFamily="34" charset="0"/>
                <a:cs typeface="Arial" panose="020B0604020202020204" pitchFamily="34" charset="0"/>
              </a:rPr>
              <a:t/>
            </a:r>
            <a:br>
              <a:rPr lang="en-US" sz="4000" dirty="0" smtClean="0">
                <a:solidFill>
                  <a:schemeClr val="tx1">
                    <a:lumMod val="65000"/>
                  </a:schemeClr>
                </a:solidFill>
                <a:latin typeface="Arial" panose="020B0604020202020204" pitchFamily="34" charset="0"/>
                <a:cs typeface="Arial" panose="020B0604020202020204" pitchFamily="34" charset="0"/>
              </a:rPr>
            </a:br>
            <a:r>
              <a:rPr lang="en-US" sz="8000" i="1" dirty="0" smtClean="0">
                <a:solidFill>
                  <a:schemeClr val="tx1">
                    <a:lumMod val="65000"/>
                  </a:schemeClr>
                </a:solidFill>
                <a:latin typeface="Arial" panose="020B0604020202020204" pitchFamily="34" charset="0"/>
                <a:cs typeface="Arial" panose="020B0604020202020204" pitchFamily="34" charset="0"/>
              </a:rPr>
              <a:t>“Like </a:t>
            </a:r>
            <a:r>
              <a:rPr lang="en-US" sz="8000" i="1" dirty="0">
                <a:solidFill>
                  <a:schemeClr val="tx1">
                    <a:lumMod val="65000"/>
                  </a:schemeClr>
                </a:solidFill>
                <a:latin typeface="Arial" panose="020B0604020202020204" pitchFamily="34" charset="0"/>
                <a:cs typeface="Arial" panose="020B0604020202020204" pitchFamily="34" charset="0"/>
              </a:rPr>
              <a:t>streets in a city, the lines suggest patterns of communication and connections that we share with others, in spite of each having our own path. Taken as a group, the lines </a:t>
            </a:r>
            <a:r>
              <a:rPr lang="en-US" sz="8000" i="1" dirty="0" smtClean="0">
                <a:solidFill>
                  <a:schemeClr val="tx1">
                    <a:lumMod val="65000"/>
                  </a:schemeClr>
                </a:solidFill>
                <a:latin typeface="Arial" panose="020B0604020202020204" pitchFamily="34" charset="0"/>
                <a:cs typeface="Arial" panose="020B0604020202020204" pitchFamily="34" charset="0"/>
              </a:rPr>
              <a:t>become </a:t>
            </a:r>
            <a:r>
              <a:rPr lang="en-US" sz="8000" i="1" dirty="0">
                <a:solidFill>
                  <a:schemeClr val="tx1">
                    <a:lumMod val="65000"/>
                  </a:schemeClr>
                </a:solidFill>
                <a:latin typeface="Arial" panose="020B0604020202020204" pitchFamily="34" charset="0"/>
                <a:cs typeface="Arial" panose="020B0604020202020204" pitchFamily="34" charset="0"/>
              </a:rPr>
              <a:t>an organic matter with a unique energy and </a:t>
            </a:r>
            <a:r>
              <a:rPr lang="en-US" sz="8000" i="1" dirty="0" smtClean="0">
                <a:solidFill>
                  <a:schemeClr val="tx1">
                    <a:lumMod val="65000"/>
                  </a:schemeClr>
                </a:solidFill>
                <a:latin typeface="Arial" panose="020B0604020202020204" pitchFamily="34" charset="0"/>
                <a:cs typeface="Arial" panose="020B0604020202020204" pitchFamily="34" charset="0"/>
              </a:rPr>
              <a:t>spirit.”</a:t>
            </a:r>
            <a:r>
              <a:rPr lang="en-US" sz="8000" dirty="0">
                <a:solidFill>
                  <a:schemeClr val="tx1">
                    <a:lumMod val="65000"/>
                  </a:schemeClr>
                </a:solidFill>
                <a:latin typeface="Arial" panose="020B0604020202020204" pitchFamily="34" charset="0"/>
                <a:cs typeface="Arial" panose="020B0604020202020204" pitchFamily="34" charset="0"/>
              </a:rPr>
              <a:t> </a:t>
            </a:r>
            <a:r>
              <a:rPr lang="en-US" sz="8000" dirty="0" smtClean="0">
                <a:solidFill>
                  <a:schemeClr val="tx1">
                    <a:lumMod val="65000"/>
                  </a:schemeClr>
                </a:solidFill>
                <a:latin typeface="Arial" panose="020B0604020202020204" pitchFamily="34" charset="0"/>
                <a:cs typeface="Arial" panose="020B0604020202020204" pitchFamily="34" charset="0"/>
              </a:rPr>
              <a:t>www.joanwaters.com</a:t>
            </a:r>
            <a:endParaRPr lang="en-US" sz="8000" dirty="0">
              <a:solidFill>
                <a:schemeClr val="tx1">
                  <a:lumMod val="65000"/>
                </a:schemeClr>
              </a:solidFill>
              <a:latin typeface="Arial" panose="020B0604020202020204" pitchFamily="34" charset="0"/>
              <a:cs typeface="Arial" panose="020B0604020202020204" pitchFamily="34" charset="0"/>
            </a:endParaRPr>
          </a:p>
          <a:p>
            <a:endParaRPr lang="en-US" dirty="0"/>
          </a:p>
        </p:txBody>
      </p:sp>
      <p:sp>
        <p:nvSpPr>
          <p:cNvPr id="6" name="TextBox 5"/>
          <p:cNvSpPr txBox="1"/>
          <p:nvPr/>
        </p:nvSpPr>
        <p:spPr>
          <a:xfrm>
            <a:off x="6172200" y="1066800"/>
            <a:ext cx="1840825" cy="646331"/>
          </a:xfrm>
          <a:prstGeom prst="rect">
            <a:avLst/>
          </a:prstGeom>
          <a:noFill/>
        </p:spPr>
        <p:txBody>
          <a:bodyPr wrap="none" rtlCol="0">
            <a:spAutoFit/>
          </a:bodyPr>
          <a:lstStyle/>
          <a:p>
            <a:pPr algn="ctr"/>
            <a:r>
              <a:rPr lang="en-US" sz="1200" i="1" dirty="0" smtClean="0"/>
              <a:t>Ciudad</a:t>
            </a:r>
            <a:r>
              <a:rPr lang="en-US" sz="1200" i="1" dirty="0"/>
              <a:t>: </a:t>
            </a:r>
            <a:r>
              <a:rPr lang="en-US" sz="1200" i="1" dirty="0" smtClean="0"/>
              <a:t>Hyperlink</a:t>
            </a:r>
          </a:p>
          <a:p>
            <a:pPr algn="ctr"/>
            <a:r>
              <a:rPr lang="en-US" sz="1200" dirty="0"/>
              <a:t>g</a:t>
            </a:r>
            <a:r>
              <a:rPr lang="en-US" sz="1200" dirty="0" smtClean="0"/>
              <a:t>lazed </a:t>
            </a:r>
            <a:r>
              <a:rPr lang="en-US" sz="1200" dirty="0"/>
              <a:t>stoneware, </a:t>
            </a:r>
            <a:r>
              <a:rPr lang="en-US" sz="1200" dirty="0" smtClean="0"/>
              <a:t>welded </a:t>
            </a:r>
          </a:p>
          <a:p>
            <a:pPr algn="ctr"/>
            <a:r>
              <a:rPr lang="en-US" sz="1200" dirty="0" err="1" smtClean="0"/>
              <a:t>patinaed</a:t>
            </a:r>
            <a:r>
              <a:rPr lang="en-US" sz="1200" dirty="0" smtClean="0"/>
              <a:t> steel</a:t>
            </a:r>
            <a:endParaRPr lang="en-US" sz="1200" dirty="0"/>
          </a:p>
        </p:txBody>
      </p:sp>
    </p:spTree>
    <p:extLst>
      <p:ext uri="{BB962C8B-B14F-4D97-AF65-F5344CB8AC3E}">
        <p14:creationId xmlns:p14="http://schemas.microsoft.com/office/powerpoint/2010/main" val="2036580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l="2836" t="12160" r="6408" b="5527"/>
          <a:stretch/>
        </p:blipFill>
        <p:spPr>
          <a:xfrm>
            <a:off x="292386" y="990600"/>
            <a:ext cx="3536688" cy="3962400"/>
          </a:xfrm>
        </p:spPr>
      </p:pic>
      <p:sp>
        <p:nvSpPr>
          <p:cNvPr id="4" name="Content Placeholder 3"/>
          <p:cNvSpPr>
            <a:spLocks noGrp="1"/>
          </p:cNvSpPr>
          <p:nvPr>
            <p:ph sz="half" idx="2"/>
          </p:nvPr>
        </p:nvSpPr>
        <p:spPr>
          <a:xfrm>
            <a:off x="3962400" y="457200"/>
            <a:ext cx="5029200" cy="5715000"/>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Danielle Wood, Tempe</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Wood </a:t>
            </a:r>
            <a:r>
              <a:rPr lang="en-US" sz="2000" dirty="0">
                <a:solidFill>
                  <a:schemeClr val="tx1">
                    <a:lumMod val="65000"/>
                  </a:schemeClr>
                </a:solidFill>
                <a:latin typeface="Arial" panose="020B0604020202020204" pitchFamily="34" charset="0"/>
                <a:cs typeface="Arial" panose="020B0604020202020204" pitchFamily="34" charset="0"/>
              </a:rPr>
              <a:t>was born in Berkeley, </a:t>
            </a:r>
            <a:r>
              <a:rPr lang="en-US" sz="2000" dirty="0" smtClean="0">
                <a:solidFill>
                  <a:schemeClr val="tx1">
                    <a:lumMod val="65000"/>
                  </a:schemeClr>
                </a:solidFill>
                <a:latin typeface="Arial" panose="020B0604020202020204" pitchFamily="34" charset="0"/>
                <a:cs typeface="Arial" panose="020B0604020202020204" pitchFamily="34" charset="0"/>
              </a:rPr>
              <a:t>CA. She </a:t>
            </a:r>
            <a:r>
              <a:rPr lang="en-US" sz="2000" dirty="0">
                <a:solidFill>
                  <a:schemeClr val="tx1">
                    <a:lumMod val="65000"/>
                  </a:schemeClr>
                </a:solidFill>
                <a:latin typeface="Arial" panose="020B0604020202020204" pitchFamily="34" charset="0"/>
                <a:cs typeface="Arial" panose="020B0604020202020204" pitchFamily="34" charset="0"/>
              </a:rPr>
              <a:t>earned a Bachelor of Fine Arts in </a:t>
            </a:r>
            <a:r>
              <a:rPr lang="en-US" sz="2000" dirty="0" smtClean="0">
                <a:solidFill>
                  <a:schemeClr val="tx1">
                    <a:lumMod val="65000"/>
                  </a:schemeClr>
                </a:solidFill>
                <a:latin typeface="Arial" panose="020B0604020202020204" pitchFamily="34" charset="0"/>
                <a:cs typeface="Arial" panose="020B0604020202020204" pitchFamily="34" charset="0"/>
              </a:rPr>
              <a:t>ceramics </a:t>
            </a:r>
            <a:r>
              <a:rPr lang="en-US" sz="2000" dirty="0">
                <a:solidFill>
                  <a:schemeClr val="tx1">
                    <a:lumMod val="65000"/>
                  </a:schemeClr>
                </a:solidFill>
                <a:latin typeface="Arial" panose="020B0604020202020204" pitchFamily="34" charset="0"/>
                <a:cs typeface="Arial" panose="020B0604020202020204" pitchFamily="34" charset="0"/>
              </a:rPr>
              <a:t>from Arizona State University and Master of Fine Arts in ceramics from New Mexico State University in Las Cruces. </a:t>
            </a:r>
            <a:endParaRPr lang="en-US" sz="2000" dirty="0" smtClean="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dirty="0" smtClean="0">
                <a:solidFill>
                  <a:schemeClr val="tx1">
                    <a:lumMod val="65000"/>
                  </a:schemeClr>
                </a:solidFill>
                <a:latin typeface="Arial" panose="020B0604020202020204" pitchFamily="34" charset="0"/>
                <a:cs typeface="Arial" panose="020B0604020202020204" pitchFamily="34" charset="0"/>
              </a:rPr>
              <a:t>The </a:t>
            </a:r>
            <a:r>
              <a:rPr lang="en-US" sz="2000" dirty="0">
                <a:solidFill>
                  <a:schemeClr val="tx1">
                    <a:lumMod val="65000"/>
                  </a:schemeClr>
                </a:solidFill>
                <a:latin typeface="Arial" panose="020B0604020202020204" pitchFamily="34" charset="0"/>
                <a:cs typeface="Arial" panose="020B0604020202020204" pitchFamily="34" charset="0"/>
              </a:rPr>
              <a:t>pieces in this exhibition were inspired by a collaboration with writer, </a:t>
            </a:r>
            <a:r>
              <a:rPr lang="en-US" sz="2000" dirty="0" smtClean="0">
                <a:solidFill>
                  <a:schemeClr val="tx1">
                    <a:lumMod val="65000"/>
                  </a:schemeClr>
                </a:solidFill>
                <a:latin typeface="Arial" panose="020B0604020202020204" pitchFamily="34" charset="0"/>
                <a:cs typeface="Arial" panose="020B0604020202020204" pitchFamily="34" charset="0"/>
              </a:rPr>
              <a:t>Angie </a:t>
            </a:r>
            <a:r>
              <a:rPr lang="en-US" sz="2000" dirty="0">
                <a:solidFill>
                  <a:schemeClr val="tx1">
                    <a:lumMod val="65000"/>
                  </a:schemeClr>
                </a:solidFill>
                <a:latin typeface="Arial" panose="020B0604020202020204" pitchFamily="34" charset="0"/>
                <a:cs typeface="Arial" panose="020B0604020202020204" pitchFamily="34" charset="0"/>
              </a:rPr>
              <a:t>Dell. </a:t>
            </a:r>
            <a:r>
              <a:rPr lang="en-US" sz="2000" dirty="0" smtClean="0">
                <a:solidFill>
                  <a:schemeClr val="tx1">
                    <a:lumMod val="65000"/>
                  </a:schemeClr>
                </a:solidFill>
                <a:latin typeface="Arial" panose="020B0604020202020204" pitchFamily="34" charset="0"/>
                <a:cs typeface="Arial" panose="020B0604020202020204" pitchFamily="34" charset="0"/>
              </a:rPr>
              <a:t>The </a:t>
            </a:r>
            <a:r>
              <a:rPr lang="en-US" sz="2000" dirty="0">
                <a:solidFill>
                  <a:schemeClr val="tx1">
                    <a:lumMod val="65000"/>
                  </a:schemeClr>
                </a:solidFill>
                <a:latin typeface="Arial" panose="020B0604020202020204" pitchFamily="34" charset="0"/>
                <a:cs typeface="Arial" panose="020B0604020202020204" pitchFamily="34" charset="0"/>
              </a:rPr>
              <a:t>artist/writer teams worked together to produce original </a:t>
            </a:r>
            <a:r>
              <a:rPr lang="en-US" sz="2000" dirty="0" smtClean="0">
                <a:solidFill>
                  <a:schemeClr val="tx1">
                    <a:lumMod val="65000"/>
                  </a:schemeClr>
                </a:solidFill>
                <a:latin typeface="Arial" panose="020B0604020202020204" pitchFamily="34" charset="0"/>
                <a:cs typeface="Arial" panose="020B0604020202020204" pitchFamily="34" charset="0"/>
              </a:rPr>
              <a:t>artwork </a:t>
            </a:r>
            <a:r>
              <a:rPr lang="en-US" sz="2000" dirty="0">
                <a:solidFill>
                  <a:schemeClr val="tx1">
                    <a:lumMod val="65000"/>
                  </a:schemeClr>
                </a:solidFill>
                <a:latin typeface="Arial" panose="020B0604020202020204" pitchFamily="34" charset="0"/>
                <a:cs typeface="Arial" panose="020B0604020202020204" pitchFamily="34" charset="0"/>
              </a:rPr>
              <a:t>and literature that were responses to one other’s work. </a:t>
            </a: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i="1" dirty="0">
                <a:solidFill>
                  <a:schemeClr val="tx1">
                    <a:lumMod val="65000"/>
                  </a:schemeClr>
                </a:solidFill>
                <a:latin typeface="Arial" panose="020B0604020202020204" pitchFamily="34" charset="0"/>
                <a:cs typeface="Arial" panose="020B0604020202020204" pitchFamily="34" charset="0"/>
              </a:rPr>
              <a:t>Dell wrote a poem about two mythical sirens at the bottom of the ocean. </a:t>
            </a:r>
            <a:r>
              <a:rPr lang="en-US" sz="2000" i="1" dirty="0" smtClean="0">
                <a:solidFill>
                  <a:schemeClr val="tx1">
                    <a:lumMod val="65000"/>
                  </a:schemeClr>
                </a:solidFill>
                <a:latin typeface="Arial" panose="020B0604020202020204" pitchFamily="34" charset="0"/>
                <a:cs typeface="Arial" panose="020B0604020202020204" pitchFamily="34" charset="0"/>
              </a:rPr>
              <a:t>‘Siren II’ </a:t>
            </a:r>
            <a:r>
              <a:rPr lang="en-US" sz="2000" i="1" dirty="0">
                <a:solidFill>
                  <a:schemeClr val="tx1">
                    <a:lumMod val="65000"/>
                  </a:schemeClr>
                </a:solidFill>
                <a:latin typeface="Arial" panose="020B0604020202020204" pitchFamily="34" charset="0"/>
                <a:cs typeface="Arial" panose="020B0604020202020204" pitchFamily="34" charset="0"/>
              </a:rPr>
              <a:t>was inspired by </a:t>
            </a:r>
            <a:r>
              <a:rPr lang="en-US" sz="2000" i="1" dirty="0" smtClean="0">
                <a:solidFill>
                  <a:schemeClr val="tx1">
                    <a:lumMod val="65000"/>
                  </a:schemeClr>
                </a:solidFill>
                <a:latin typeface="Arial" panose="020B0604020202020204" pitchFamily="34" charset="0"/>
                <a:cs typeface="Arial" panose="020B0604020202020204" pitchFamily="34" charset="0"/>
              </a:rPr>
              <a:t>this collaboration</a:t>
            </a:r>
            <a:r>
              <a:rPr lang="en-US" sz="2000" i="1" dirty="0">
                <a:solidFill>
                  <a:schemeClr val="tx1">
                    <a:lumMod val="65000"/>
                  </a:schemeClr>
                </a:solidFill>
                <a:latin typeface="Arial" panose="020B0604020202020204" pitchFamily="34" charset="0"/>
                <a:cs typeface="Arial" panose="020B0604020202020204" pitchFamily="34" charset="0"/>
              </a:rPr>
              <a:t>. This project was a wonderful artistic opportunity to work with </a:t>
            </a:r>
            <a:r>
              <a:rPr lang="en-US" sz="2000" i="1" dirty="0" smtClean="0">
                <a:solidFill>
                  <a:schemeClr val="tx1">
                    <a:lumMod val="65000"/>
                  </a:schemeClr>
                </a:solidFill>
                <a:latin typeface="Arial" panose="020B0604020202020204" pitchFamily="34" charset="0"/>
                <a:cs typeface="Arial" panose="020B0604020202020204" pitchFamily="34" charset="0"/>
              </a:rPr>
              <a:t>another </a:t>
            </a:r>
            <a:r>
              <a:rPr lang="en-US" sz="2000" i="1" dirty="0">
                <a:solidFill>
                  <a:schemeClr val="tx1">
                    <a:lumMod val="65000"/>
                  </a:schemeClr>
                </a:solidFill>
                <a:latin typeface="Arial" panose="020B0604020202020204" pitchFamily="34" charset="0"/>
                <a:cs typeface="Arial" panose="020B0604020202020204" pitchFamily="34" charset="0"/>
              </a:rPr>
              <a:t>creative from a different medium and form a lasting </a:t>
            </a:r>
            <a:r>
              <a:rPr lang="en-US" sz="2000" i="1" dirty="0" smtClean="0">
                <a:solidFill>
                  <a:schemeClr val="tx1">
                    <a:lumMod val="65000"/>
                  </a:schemeClr>
                </a:solidFill>
                <a:latin typeface="Arial" panose="020B0604020202020204" pitchFamily="34" charset="0"/>
                <a:cs typeface="Arial" panose="020B0604020202020204" pitchFamily="34" charset="0"/>
              </a:rPr>
              <a:t>experience.”  </a:t>
            </a:r>
            <a:r>
              <a:rPr lang="en-US" sz="2000" dirty="0" smtClean="0">
                <a:solidFill>
                  <a:schemeClr val="tx1">
                    <a:lumMod val="65000"/>
                  </a:schemeClr>
                </a:solidFill>
                <a:latin typeface="Arial" panose="020B0604020202020204" pitchFamily="34" charset="0"/>
                <a:cs typeface="Arial" panose="020B0604020202020204" pitchFamily="34" charset="0"/>
              </a:rPr>
              <a:t>www.daniellewood.net</a:t>
            </a:r>
            <a:endParaRPr lang="en-US" sz="20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914400" y="5105400"/>
            <a:ext cx="2286000" cy="461665"/>
          </a:xfrm>
          <a:prstGeom prst="rect">
            <a:avLst/>
          </a:prstGeom>
          <a:noFill/>
        </p:spPr>
        <p:txBody>
          <a:bodyPr wrap="square" rtlCol="0">
            <a:spAutoFit/>
          </a:bodyPr>
          <a:lstStyle/>
          <a:p>
            <a:pPr algn="ctr"/>
            <a:r>
              <a:rPr lang="en-US" sz="1200" i="1" dirty="0" smtClean="0"/>
              <a:t>Sirens II</a:t>
            </a:r>
          </a:p>
          <a:p>
            <a:pPr algn="ctr"/>
            <a:r>
              <a:rPr lang="en-US" sz="1200" dirty="0" smtClean="0"/>
              <a:t>porcelain, </a:t>
            </a:r>
            <a:r>
              <a:rPr lang="en-US" sz="1200" dirty="0"/>
              <a:t>low-fired crawl </a:t>
            </a:r>
            <a:r>
              <a:rPr lang="en-US" sz="1200" dirty="0" smtClean="0"/>
              <a:t>glaze</a:t>
            </a:r>
            <a:endParaRPr lang="en-US" sz="1200" dirty="0"/>
          </a:p>
        </p:txBody>
      </p:sp>
    </p:spTree>
    <p:extLst>
      <p:ext uri="{BB962C8B-B14F-4D97-AF65-F5344CB8AC3E}">
        <p14:creationId xmlns:p14="http://schemas.microsoft.com/office/powerpoint/2010/main" val="3524233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49830" y="990600"/>
            <a:ext cx="3536370" cy="3810000"/>
          </a:xfrm>
        </p:spPr>
      </p:pic>
      <p:sp>
        <p:nvSpPr>
          <p:cNvPr id="4" name="Content Placeholder 3"/>
          <p:cNvSpPr>
            <a:spLocks noGrp="1"/>
          </p:cNvSpPr>
          <p:nvPr>
            <p:ph sz="half" idx="2"/>
          </p:nvPr>
        </p:nvSpPr>
        <p:spPr>
          <a:xfrm>
            <a:off x="4038600" y="457200"/>
            <a:ext cx="4800600" cy="5638800"/>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Loren </a:t>
            </a:r>
            <a:r>
              <a:rPr lang="en-US" sz="2400" dirty="0" err="1" smtClean="0">
                <a:solidFill>
                  <a:srgbClr val="FFC000"/>
                </a:solidFill>
                <a:latin typeface="Arial" panose="020B0604020202020204" pitchFamily="34" charset="0"/>
                <a:cs typeface="Arial" panose="020B0604020202020204" pitchFamily="34" charset="0"/>
              </a:rPr>
              <a:t>Yagoda</a:t>
            </a:r>
            <a:r>
              <a:rPr lang="en-US" sz="2400" dirty="0" smtClean="0">
                <a:solidFill>
                  <a:srgbClr val="FFC000"/>
                </a:solidFill>
                <a:latin typeface="Arial" panose="020B0604020202020204" pitchFamily="34" charset="0"/>
                <a:cs typeface="Arial" panose="020B0604020202020204" pitchFamily="34" charset="0"/>
              </a:rPr>
              <a:t>, Phoenix</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err="1" smtClean="0">
                <a:solidFill>
                  <a:schemeClr val="tx1">
                    <a:lumMod val="65000"/>
                  </a:schemeClr>
                </a:solidFill>
                <a:latin typeface="Arial" panose="020B0604020202020204" pitchFamily="34" charset="0"/>
                <a:cs typeface="Arial" panose="020B0604020202020204" pitchFamily="34" charset="0"/>
              </a:rPr>
              <a:t>Yagoda</a:t>
            </a:r>
            <a:r>
              <a:rPr lang="en-US" sz="2000" dirty="0" smtClean="0">
                <a:solidFill>
                  <a:schemeClr val="tx1">
                    <a:lumMod val="65000"/>
                  </a:schemeClr>
                </a:solidFill>
                <a:latin typeface="Arial" panose="020B0604020202020204" pitchFamily="34" charset="0"/>
                <a:cs typeface="Arial" panose="020B0604020202020204" pitchFamily="34" charset="0"/>
              </a:rPr>
              <a:t> </a:t>
            </a:r>
            <a:r>
              <a:rPr lang="en-US" sz="2000" dirty="0">
                <a:solidFill>
                  <a:schemeClr val="tx1">
                    <a:lumMod val="65000"/>
                  </a:schemeClr>
                </a:solidFill>
                <a:latin typeface="Arial" panose="020B0604020202020204" pitchFamily="34" charset="0"/>
                <a:cs typeface="Arial" panose="020B0604020202020204" pitchFamily="34" charset="0"/>
              </a:rPr>
              <a:t>grew up surrounded by art in a family of collectors, architects and designers. After earning a Bachelor of Fine Art degree in studio art from the Memphis College of </a:t>
            </a:r>
            <a:r>
              <a:rPr lang="en-US" sz="2000" dirty="0" smtClean="0">
                <a:solidFill>
                  <a:schemeClr val="tx1">
                    <a:lumMod val="65000"/>
                  </a:schemeClr>
                </a:solidFill>
                <a:latin typeface="Arial" panose="020B0604020202020204" pitchFamily="34" charset="0"/>
                <a:cs typeface="Arial" panose="020B0604020202020204" pitchFamily="34" charset="0"/>
              </a:rPr>
              <a:t>Art she began pursuing a career in painting and interior design. Later she was </a:t>
            </a:r>
            <a:r>
              <a:rPr lang="en-US" sz="2000" dirty="0">
                <a:solidFill>
                  <a:schemeClr val="tx1">
                    <a:lumMod val="65000"/>
                  </a:schemeClr>
                </a:solidFill>
                <a:latin typeface="Arial" panose="020B0604020202020204" pitchFamily="34" charset="0"/>
                <a:cs typeface="Arial" panose="020B0604020202020204" pitchFamily="34" charset="0"/>
              </a:rPr>
              <a:t>inspired by one of her jobs to begin working three-dimensionally with clay. </a:t>
            </a:r>
          </a:p>
          <a:p>
            <a:pPr marL="0" indent="0">
              <a:buNone/>
            </a:pPr>
            <a:r>
              <a:rPr lang="en-US" sz="2000" dirty="0" smtClean="0">
                <a:solidFill>
                  <a:schemeClr val="tx1">
                    <a:lumMod val="65000"/>
                  </a:schemeClr>
                </a:solidFill>
                <a:latin typeface="Arial" panose="020B0604020202020204" pitchFamily="34" charset="0"/>
                <a:cs typeface="Arial" panose="020B0604020202020204" pitchFamily="34" charset="0"/>
              </a:rPr>
              <a:t>"</a:t>
            </a:r>
            <a:r>
              <a:rPr lang="en-US" sz="2000" i="1" dirty="0">
                <a:solidFill>
                  <a:schemeClr val="tx1">
                    <a:lumMod val="65000"/>
                  </a:schemeClr>
                </a:solidFill>
                <a:latin typeface="Arial" panose="020B0604020202020204" pitchFamily="34" charset="0"/>
                <a:cs typeface="Arial" panose="020B0604020202020204" pitchFamily="34" charset="0"/>
              </a:rPr>
              <a:t>My bowls in this series are titled ‘Life’s Layers.’ During our lives </a:t>
            </a:r>
            <a:r>
              <a:rPr lang="en-US" sz="2000" i="1" dirty="0" smtClean="0">
                <a:solidFill>
                  <a:schemeClr val="tx1">
                    <a:lumMod val="65000"/>
                  </a:schemeClr>
                </a:solidFill>
                <a:latin typeface="Arial" panose="020B0604020202020204" pitchFamily="34" charset="0"/>
                <a:cs typeface="Arial" panose="020B0604020202020204" pitchFamily="34" charset="0"/>
              </a:rPr>
              <a:t>we </a:t>
            </a:r>
            <a:r>
              <a:rPr lang="en-US" sz="2000" i="1" dirty="0">
                <a:solidFill>
                  <a:schemeClr val="tx1">
                    <a:lumMod val="65000"/>
                  </a:schemeClr>
                </a:solidFill>
                <a:latin typeface="Arial" panose="020B0604020202020204" pitchFamily="34" charset="0"/>
                <a:cs typeface="Arial" panose="020B0604020202020204" pitchFamily="34" charset="0"/>
              </a:rPr>
              <a:t>take different paths that, whether chosen or freefall, lead us to our </a:t>
            </a:r>
            <a:r>
              <a:rPr lang="en-US" sz="2000" i="1" dirty="0" smtClean="0">
                <a:solidFill>
                  <a:schemeClr val="tx1">
                    <a:lumMod val="65000"/>
                  </a:schemeClr>
                </a:solidFill>
                <a:latin typeface="Arial" panose="020B0604020202020204" pitchFamily="34" charset="0"/>
                <a:cs typeface="Arial" panose="020B0604020202020204" pitchFamily="34" charset="0"/>
              </a:rPr>
              <a:t>destinations</a:t>
            </a:r>
            <a:r>
              <a:rPr lang="en-US" sz="2000" i="1" dirty="0">
                <a:solidFill>
                  <a:schemeClr val="tx1">
                    <a:lumMod val="65000"/>
                  </a:schemeClr>
                </a:solidFill>
                <a:latin typeface="Arial" panose="020B0604020202020204" pitchFamily="34" charset="0"/>
                <a:cs typeface="Arial" panose="020B0604020202020204" pitchFamily="34" charset="0"/>
              </a:rPr>
              <a:t>. </a:t>
            </a:r>
            <a:r>
              <a:rPr lang="en-US" sz="2000" i="1" dirty="0" smtClean="0">
                <a:solidFill>
                  <a:schemeClr val="tx1">
                    <a:lumMod val="65000"/>
                  </a:schemeClr>
                </a:solidFill>
                <a:latin typeface="Arial" panose="020B0604020202020204" pitchFamily="34" charset="0"/>
                <a:cs typeface="Arial" panose="020B0604020202020204" pitchFamily="34" charset="0"/>
              </a:rPr>
              <a:t>Each </a:t>
            </a:r>
            <a:r>
              <a:rPr lang="en-US" sz="2000" i="1" dirty="0">
                <a:solidFill>
                  <a:schemeClr val="tx1">
                    <a:lumMod val="65000"/>
                  </a:schemeClr>
                </a:solidFill>
                <a:latin typeface="Arial" panose="020B0604020202020204" pitchFamily="34" charset="0"/>
                <a:cs typeface="Arial" panose="020B0604020202020204" pitchFamily="34" charset="0"/>
              </a:rPr>
              <a:t>waypoint is a stop along life’s </a:t>
            </a:r>
            <a:r>
              <a:rPr lang="en-US" sz="2000" i="1" dirty="0" smtClean="0">
                <a:solidFill>
                  <a:schemeClr val="tx1">
                    <a:lumMod val="65000"/>
                  </a:schemeClr>
                </a:solidFill>
                <a:latin typeface="Arial" panose="020B0604020202020204" pitchFamily="34" charset="0"/>
                <a:cs typeface="Arial" panose="020B0604020202020204" pitchFamily="34" charset="0"/>
              </a:rPr>
              <a:t>journey…. Each </a:t>
            </a:r>
            <a:r>
              <a:rPr lang="en-US" sz="2000" i="1" dirty="0">
                <a:solidFill>
                  <a:schemeClr val="tx1">
                    <a:lumMod val="65000"/>
                  </a:schemeClr>
                </a:solidFill>
                <a:latin typeface="Arial" panose="020B0604020202020204" pitchFamily="34" charset="0"/>
                <a:cs typeface="Arial" panose="020B0604020202020204" pitchFamily="34" charset="0"/>
              </a:rPr>
              <a:t>experience adds layers to our </a:t>
            </a:r>
            <a:r>
              <a:rPr lang="en-US" sz="2000" i="1" dirty="0" smtClean="0">
                <a:solidFill>
                  <a:schemeClr val="tx1">
                    <a:lumMod val="65000"/>
                  </a:schemeClr>
                </a:solidFill>
                <a:latin typeface="Arial" panose="020B0604020202020204" pitchFamily="34" charset="0"/>
                <a:cs typeface="Arial" panose="020B0604020202020204" pitchFamily="34" charset="0"/>
              </a:rPr>
              <a:t>being.” </a:t>
            </a:r>
            <a:br>
              <a:rPr lang="en-US" sz="2000" i="1" dirty="0" smtClean="0">
                <a:solidFill>
                  <a:schemeClr val="tx1">
                    <a:lumMod val="65000"/>
                  </a:schemeClr>
                </a:solidFill>
                <a:latin typeface="Arial" panose="020B0604020202020204" pitchFamily="34" charset="0"/>
                <a:cs typeface="Arial" panose="020B0604020202020204" pitchFamily="34" charset="0"/>
              </a:rPr>
            </a:br>
            <a:r>
              <a:rPr lang="en-US" sz="1000" i="1" dirty="0" smtClean="0">
                <a:solidFill>
                  <a:schemeClr val="tx1">
                    <a:lumMod val="65000"/>
                  </a:schemeClr>
                </a:solidFill>
                <a:latin typeface="Arial" panose="020B0604020202020204" pitchFamily="34" charset="0"/>
                <a:cs typeface="Arial" panose="020B0604020202020204" pitchFamily="34" charset="0"/>
              </a:rPr>
              <a:t/>
            </a:r>
            <a:br>
              <a:rPr lang="en-US" sz="1000" i="1"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www.lorenyagoda.com</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r>
              <a:rPr lang="en-US" sz="1400" dirty="0">
                <a:solidFill>
                  <a:schemeClr val="tx1">
                    <a:lumMod val="65000"/>
                  </a:schemeClr>
                </a:solidFill>
                <a:latin typeface="Arial" panose="020B0604020202020204" pitchFamily="34" charset="0"/>
                <a:cs typeface="Arial" panose="020B0604020202020204" pitchFamily="34" charset="0"/>
              </a:rPr>
              <a:t> </a:t>
            </a:r>
          </a:p>
          <a:p>
            <a:endParaRPr lang="en-US" sz="14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1447800" y="4936253"/>
            <a:ext cx="1449436" cy="461665"/>
          </a:xfrm>
          <a:prstGeom prst="rect">
            <a:avLst/>
          </a:prstGeom>
          <a:noFill/>
        </p:spPr>
        <p:txBody>
          <a:bodyPr wrap="none" rtlCol="0">
            <a:spAutoFit/>
          </a:bodyPr>
          <a:lstStyle/>
          <a:p>
            <a:pPr algn="ctr"/>
            <a:r>
              <a:rPr lang="en-US" sz="1200" i="1" dirty="0" smtClean="0"/>
              <a:t>Life’s </a:t>
            </a:r>
            <a:r>
              <a:rPr lang="en-US" sz="1200" i="1" dirty="0"/>
              <a:t>Layers </a:t>
            </a:r>
            <a:r>
              <a:rPr lang="en-US" sz="1200" i="1" dirty="0" smtClean="0"/>
              <a:t>63</a:t>
            </a:r>
            <a:r>
              <a:rPr lang="en-US" sz="1200" i="1" dirty="0"/>
              <a:t/>
            </a:r>
            <a:br>
              <a:rPr lang="en-US" sz="1200" i="1" dirty="0"/>
            </a:br>
            <a:r>
              <a:rPr lang="en-US" sz="1200" i="1" dirty="0" smtClean="0"/>
              <a:t> </a:t>
            </a:r>
            <a:r>
              <a:rPr lang="en-US" sz="1200" dirty="0" smtClean="0"/>
              <a:t>ceramic</a:t>
            </a:r>
            <a:r>
              <a:rPr lang="en-US" sz="1200" dirty="0"/>
              <a:t>, paper, </a:t>
            </a:r>
            <a:r>
              <a:rPr lang="en-US" sz="1200" dirty="0" smtClean="0"/>
              <a:t>clay</a:t>
            </a:r>
            <a:endParaRPr lang="en-US" sz="1200" dirty="0"/>
          </a:p>
        </p:txBody>
      </p:sp>
    </p:spTree>
    <p:extLst>
      <p:ext uri="{BB962C8B-B14F-4D97-AF65-F5344CB8AC3E}">
        <p14:creationId xmlns:p14="http://schemas.microsoft.com/office/powerpoint/2010/main" val="4281473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2286000"/>
          </a:xfrm>
        </p:spPr>
        <p:txBody>
          <a:bodyPr>
            <a:normAutofit/>
          </a:bodyPr>
          <a:lstStyle/>
          <a:p>
            <a:pPr marL="0" indent="0">
              <a:buNone/>
            </a:pPr>
            <a:r>
              <a:rPr lang="en-US" sz="2800" dirty="0" smtClean="0">
                <a:solidFill>
                  <a:schemeClr val="tx1">
                    <a:lumMod val="65000"/>
                  </a:schemeClr>
                </a:solidFill>
                <a:latin typeface="Arial" panose="020B0604020202020204" pitchFamily="34" charset="0"/>
                <a:cs typeface="Arial" panose="020B0604020202020204" pitchFamily="34" charset="0"/>
              </a:rPr>
              <a:t>The Gallery at TCA would like to give special thanks to the prestigious jury panel that selected the exhibiting artists: Patsy Cox, </a:t>
            </a:r>
            <a:br>
              <a:rPr lang="en-US" sz="2800" dirty="0" smtClean="0">
                <a:solidFill>
                  <a:schemeClr val="tx1">
                    <a:lumMod val="65000"/>
                  </a:schemeClr>
                </a:solidFill>
                <a:latin typeface="Arial" panose="020B0604020202020204" pitchFamily="34" charset="0"/>
                <a:cs typeface="Arial" panose="020B0604020202020204" pitchFamily="34" charset="0"/>
              </a:rPr>
            </a:br>
            <a:r>
              <a:rPr lang="en-US" sz="2800" dirty="0" smtClean="0">
                <a:solidFill>
                  <a:schemeClr val="tx1">
                    <a:lumMod val="65000"/>
                  </a:schemeClr>
                </a:solidFill>
                <a:latin typeface="Arial" panose="020B0604020202020204" pitchFamily="34" charset="0"/>
                <a:cs typeface="Arial" panose="020B0604020202020204" pitchFamily="34" charset="0"/>
              </a:rPr>
              <a:t>Peter Held, Garth Johnson and Aaron Thacker. </a:t>
            </a:r>
            <a:endParaRPr lang="en-US" dirty="0"/>
          </a:p>
        </p:txBody>
      </p:sp>
    </p:spTree>
    <p:extLst>
      <p:ext uri="{BB962C8B-B14F-4D97-AF65-F5344CB8AC3E}">
        <p14:creationId xmlns:p14="http://schemas.microsoft.com/office/powerpoint/2010/main" val="1753643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dirty="0" smtClean="0">
                <a:solidFill>
                  <a:schemeClr val="tx1">
                    <a:lumMod val="65000"/>
                  </a:schemeClr>
                </a:solidFill>
                <a:latin typeface="Arial" panose="020B0604020202020204" pitchFamily="34" charset="0"/>
                <a:cs typeface="Arial" panose="020B0604020202020204" pitchFamily="34" charset="0"/>
              </a:rPr>
              <a:t>CLAY ARTISTS</a:t>
            </a:r>
            <a:endParaRPr lang="en-US" sz="5400" dirty="0">
              <a:solidFill>
                <a:schemeClr val="tx1">
                  <a:lumMod val="6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143000"/>
            <a:ext cx="4038600" cy="3916363"/>
          </a:xfrm>
        </p:spPr>
        <p:txBody>
          <a:bodyPr>
            <a:noAutofit/>
          </a:bodyPr>
          <a:lstStyle/>
          <a:p>
            <a:pPr marL="0" indent="0" algn="ctr">
              <a:lnSpc>
                <a:spcPct val="150000"/>
              </a:lnSpc>
              <a:buNone/>
            </a:pPr>
            <a:r>
              <a:rPr lang="en-US" sz="2000" dirty="0">
                <a:solidFill>
                  <a:srgbClr val="FFC000"/>
                </a:solidFill>
                <a:latin typeface="Arial" panose="020B0604020202020204" pitchFamily="34" charset="0"/>
                <a:cs typeface="Arial" panose="020B0604020202020204" pitchFamily="34" charset="0"/>
              </a:rPr>
              <a:t>Nicholas W. Bernard</a:t>
            </a:r>
            <a:r>
              <a:rPr lang="en-US" sz="2000" dirty="0">
                <a:solidFill>
                  <a:schemeClr val="tx1">
                    <a:lumMod val="65000"/>
                  </a:schemeClr>
                </a:solidFill>
                <a:latin typeface="Arial" panose="020B0604020202020204" pitchFamily="34" charset="0"/>
                <a:cs typeface="Arial" panose="020B0604020202020204" pitchFamily="34" charset="0"/>
              </a:rPr>
              <a:t>, Scottsdale</a:t>
            </a:r>
          </a:p>
          <a:p>
            <a:pPr marL="0" indent="0" algn="ctr">
              <a:lnSpc>
                <a:spcPct val="150000"/>
              </a:lnSpc>
              <a:buNone/>
            </a:pPr>
            <a:r>
              <a:rPr lang="en-US" sz="2000" dirty="0">
                <a:solidFill>
                  <a:srgbClr val="FFC000"/>
                </a:solidFill>
                <a:latin typeface="Arial" panose="020B0604020202020204" pitchFamily="34" charset="0"/>
                <a:cs typeface="Arial" panose="020B0604020202020204" pitchFamily="34" charset="0"/>
              </a:rPr>
              <a:t>Sandy Blain</a:t>
            </a:r>
            <a:r>
              <a:rPr lang="en-US" sz="2000" dirty="0">
                <a:solidFill>
                  <a:schemeClr val="tx1">
                    <a:lumMod val="65000"/>
                  </a:schemeClr>
                </a:solidFill>
                <a:latin typeface="Arial" panose="020B0604020202020204" pitchFamily="34" charset="0"/>
                <a:cs typeface="Arial" panose="020B0604020202020204" pitchFamily="34" charset="0"/>
              </a:rPr>
              <a:t>, Tempe</a:t>
            </a:r>
          </a:p>
          <a:p>
            <a:pPr marL="0" indent="0" algn="ctr">
              <a:lnSpc>
                <a:spcPct val="150000"/>
              </a:lnSpc>
              <a:buNone/>
            </a:pPr>
            <a:r>
              <a:rPr lang="en-US" sz="2000" dirty="0">
                <a:solidFill>
                  <a:srgbClr val="FFC000"/>
                </a:solidFill>
                <a:latin typeface="Arial" panose="020B0604020202020204" pitchFamily="34" charset="0"/>
                <a:cs typeface="Arial" panose="020B0604020202020204" pitchFamily="34" charset="0"/>
              </a:rPr>
              <a:t>Eric Boos</a:t>
            </a:r>
            <a:r>
              <a:rPr lang="en-US" sz="2000" dirty="0">
                <a:solidFill>
                  <a:schemeClr val="tx1">
                    <a:lumMod val="65000"/>
                  </a:schemeClr>
                </a:solidFill>
                <a:latin typeface="Arial" panose="020B0604020202020204" pitchFamily="34" charset="0"/>
                <a:cs typeface="Arial" panose="020B0604020202020204" pitchFamily="34" charset="0"/>
              </a:rPr>
              <a:t>, Prescott</a:t>
            </a:r>
          </a:p>
          <a:p>
            <a:pPr marL="0" indent="0" algn="ctr">
              <a:lnSpc>
                <a:spcPct val="150000"/>
              </a:lnSpc>
              <a:buNone/>
            </a:pPr>
            <a:r>
              <a:rPr lang="en-US" sz="2000" dirty="0">
                <a:solidFill>
                  <a:srgbClr val="FFC000"/>
                </a:solidFill>
                <a:latin typeface="Arial" panose="020B0604020202020204" pitchFamily="34" charset="0"/>
                <a:cs typeface="Arial" panose="020B0604020202020204" pitchFamily="34" charset="0"/>
              </a:rPr>
              <a:t>Trisha </a:t>
            </a:r>
            <a:r>
              <a:rPr lang="en-US" sz="2000" dirty="0" err="1">
                <a:solidFill>
                  <a:srgbClr val="FFC000"/>
                </a:solidFill>
                <a:latin typeface="Arial" panose="020B0604020202020204" pitchFamily="34" charset="0"/>
                <a:cs typeface="Arial" panose="020B0604020202020204" pitchFamily="34" charset="0"/>
              </a:rPr>
              <a:t>Burrough</a:t>
            </a:r>
            <a:r>
              <a:rPr lang="en-US" sz="2000" dirty="0">
                <a:solidFill>
                  <a:schemeClr val="tx1">
                    <a:lumMod val="65000"/>
                  </a:schemeClr>
                </a:solidFill>
                <a:latin typeface="Arial" panose="020B0604020202020204" pitchFamily="34" charset="0"/>
                <a:cs typeface="Arial" panose="020B0604020202020204" pitchFamily="34" charset="0"/>
              </a:rPr>
              <a:t>, Scottsdale</a:t>
            </a:r>
          </a:p>
          <a:p>
            <a:pPr marL="0" indent="0" algn="ctr">
              <a:lnSpc>
                <a:spcPct val="150000"/>
              </a:lnSpc>
              <a:buNone/>
            </a:pPr>
            <a:r>
              <a:rPr lang="en-US" sz="2000" dirty="0">
                <a:solidFill>
                  <a:srgbClr val="FFC000"/>
                </a:solidFill>
                <a:latin typeface="Arial" panose="020B0604020202020204" pitchFamily="34" charset="0"/>
                <a:cs typeface="Arial" panose="020B0604020202020204" pitchFamily="34" charset="0"/>
              </a:rPr>
              <a:t>Christine </a:t>
            </a:r>
            <a:r>
              <a:rPr lang="en-US" sz="2000" dirty="0" err="1">
                <a:solidFill>
                  <a:srgbClr val="FFC000"/>
                </a:solidFill>
                <a:latin typeface="Arial" panose="020B0604020202020204" pitchFamily="34" charset="0"/>
                <a:cs typeface="Arial" panose="020B0604020202020204" pitchFamily="34" charset="0"/>
              </a:rPr>
              <a:t>Cassano</a:t>
            </a:r>
            <a:r>
              <a:rPr lang="en-US" sz="2000" dirty="0">
                <a:solidFill>
                  <a:schemeClr val="tx1">
                    <a:lumMod val="65000"/>
                  </a:schemeClr>
                </a:solidFill>
                <a:latin typeface="Arial" panose="020B0604020202020204" pitchFamily="34" charset="0"/>
                <a:cs typeface="Arial" panose="020B0604020202020204" pitchFamily="34" charset="0"/>
              </a:rPr>
              <a:t>, Phoenix</a:t>
            </a:r>
          </a:p>
          <a:p>
            <a:pPr marL="0" indent="0" algn="ctr">
              <a:lnSpc>
                <a:spcPct val="150000"/>
              </a:lnSpc>
              <a:buNone/>
            </a:pPr>
            <a:r>
              <a:rPr lang="en-US" sz="2000" dirty="0">
                <a:solidFill>
                  <a:srgbClr val="FFC000"/>
                </a:solidFill>
                <a:latin typeface="Arial" panose="020B0604020202020204" pitchFamily="34" charset="0"/>
                <a:cs typeface="Arial" panose="020B0604020202020204" pitchFamily="34" charset="0"/>
              </a:rPr>
              <a:t>Miro Chun</a:t>
            </a:r>
            <a:r>
              <a:rPr lang="en-US" sz="2000" dirty="0">
                <a:solidFill>
                  <a:schemeClr val="tx1">
                    <a:lumMod val="65000"/>
                  </a:schemeClr>
                </a:solidFill>
                <a:latin typeface="Arial" panose="020B0604020202020204" pitchFamily="34" charset="0"/>
                <a:cs typeface="Arial" panose="020B0604020202020204" pitchFamily="34" charset="0"/>
              </a:rPr>
              <a:t>, Phoenix</a:t>
            </a:r>
          </a:p>
          <a:p>
            <a:pPr marL="0" indent="0" algn="ctr">
              <a:lnSpc>
                <a:spcPct val="150000"/>
              </a:lnSpc>
              <a:buNone/>
            </a:pPr>
            <a:r>
              <a:rPr lang="en-US" sz="2000" dirty="0" err="1">
                <a:solidFill>
                  <a:srgbClr val="FFC000"/>
                </a:solidFill>
                <a:latin typeface="Arial" panose="020B0604020202020204" pitchFamily="34" charset="0"/>
                <a:cs typeface="Arial" panose="020B0604020202020204" pitchFamily="34" charset="0"/>
              </a:rPr>
              <a:t>Jasen</a:t>
            </a:r>
            <a:r>
              <a:rPr lang="en-US" sz="2000" dirty="0">
                <a:solidFill>
                  <a:srgbClr val="FFC000"/>
                </a:solidFill>
                <a:latin typeface="Arial" panose="020B0604020202020204" pitchFamily="34" charset="0"/>
                <a:cs typeface="Arial" panose="020B0604020202020204" pitchFamily="34" charset="0"/>
              </a:rPr>
              <a:t> </a:t>
            </a:r>
            <a:r>
              <a:rPr lang="en-US" sz="2000" dirty="0" err="1">
                <a:solidFill>
                  <a:srgbClr val="FFC000"/>
                </a:solidFill>
                <a:latin typeface="Arial" panose="020B0604020202020204" pitchFamily="34" charset="0"/>
                <a:cs typeface="Arial" panose="020B0604020202020204" pitchFamily="34" charset="0"/>
              </a:rPr>
              <a:t>Evoy</a:t>
            </a:r>
            <a:r>
              <a:rPr lang="en-US" sz="2000" dirty="0">
                <a:solidFill>
                  <a:schemeClr val="tx1">
                    <a:lumMod val="65000"/>
                  </a:schemeClr>
                </a:solidFill>
                <a:latin typeface="Arial" panose="020B0604020202020204" pitchFamily="34" charset="0"/>
                <a:cs typeface="Arial" panose="020B0604020202020204" pitchFamily="34" charset="0"/>
              </a:rPr>
              <a:t>, Gilbert</a:t>
            </a:r>
          </a:p>
          <a:p>
            <a:pPr marL="0" indent="0" algn="ctr">
              <a:lnSpc>
                <a:spcPct val="150000"/>
              </a:lnSpc>
              <a:buNone/>
            </a:pPr>
            <a:r>
              <a:rPr lang="en-US" sz="2000" dirty="0">
                <a:solidFill>
                  <a:srgbClr val="FFC000"/>
                </a:solidFill>
                <a:latin typeface="Arial" panose="020B0604020202020204" pitchFamily="34" charset="0"/>
                <a:cs typeface="Arial" panose="020B0604020202020204" pitchFamily="34" charset="0"/>
              </a:rPr>
              <a:t>Moira Marti </a:t>
            </a:r>
            <a:r>
              <a:rPr lang="en-US" sz="2000" dirty="0" err="1">
                <a:solidFill>
                  <a:srgbClr val="FFC000"/>
                </a:solidFill>
                <a:latin typeface="Arial" panose="020B0604020202020204" pitchFamily="34" charset="0"/>
                <a:cs typeface="Arial" panose="020B0604020202020204" pitchFamily="34" charset="0"/>
              </a:rPr>
              <a:t>Geoffrion</a:t>
            </a:r>
            <a:r>
              <a:rPr lang="en-US" sz="2000" dirty="0">
                <a:solidFill>
                  <a:schemeClr val="tx1">
                    <a:lumMod val="65000"/>
                  </a:schemeClr>
                </a:solidFill>
                <a:latin typeface="Arial" panose="020B0604020202020204" pitchFamily="34" charset="0"/>
                <a:cs typeface="Arial" panose="020B0604020202020204" pitchFamily="34" charset="0"/>
              </a:rPr>
              <a:t>, Tucson</a:t>
            </a:r>
          </a:p>
          <a:p>
            <a:pPr marL="0" indent="0" algn="ctr">
              <a:lnSpc>
                <a:spcPct val="150000"/>
              </a:lnSpc>
              <a:buNone/>
            </a:pPr>
            <a:r>
              <a:rPr lang="en-US" sz="2000" dirty="0">
                <a:solidFill>
                  <a:srgbClr val="FFC000"/>
                </a:solidFill>
                <a:latin typeface="Arial" panose="020B0604020202020204" pitchFamily="34" charset="0"/>
                <a:cs typeface="Arial" panose="020B0604020202020204" pitchFamily="34" charset="0"/>
              </a:rPr>
              <a:t>Magdalene M. </a:t>
            </a:r>
            <a:r>
              <a:rPr lang="en-US" sz="2000" dirty="0" err="1" smtClean="0">
                <a:solidFill>
                  <a:srgbClr val="FFC000"/>
                </a:solidFill>
                <a:latin typeface="Arial" panose="020B0604020202020204" pitchFamily="34" charset="0"/>
                <a:cs typeface="Arial" panose="020B0604020202020204" pitchFamily="34" charset="0"/>
              </a:rPr>
              <a:t>Gluszek</a:t>
            </a:r>
            <a:r>
              <a:rPr lang="en-US" sz="1900" dirty="0" smtClean="0">
                <a:solidFill>
                  <a:schemeClr val="tx1">
                    <a:lumMod val="65000"/>
                  </a:schemeClr>
                </a:solidFill>
                <a:latin typeface="Arial" panose="020B0604020202020204" pitchFamily="34" charset="0"/>
                <a:cs typeface="Arial" panose="020B0604020202020204" pitchFamily="34" charset="0"/>
              </a:rPr>
              <a:t>, Show Low</a:t>
            </a:r>
          </a:p>
          <a:p>
            <a:pPr marL="0" indent="0" algn="ctr">
              <a:lnSpc>
                <a:spcPct val="150000"/>
              </a:lnSpc>
              <a:buNone/>
            </a:pPr>
            <a:r>
              <a:rPr lang="en-US" sz="2000" dirty="0" smtClean="0">
                <a:solidFill>
                  <a:srgbClr val="FFC000"/>
                </a:solidFill>
                <a:latin typeface="Arial" panose="020B0604020202020204" pitchFamily="34" charset="0"/>
                <a:cs typeface="Arial" panose="020B0604020202020204" pitchFamily="34" charset="0"/>
              </a:rPr>
              <a:t>Elaine </a:t>
            </a:r>
            <a:r>
              <a:rPr lang="en-US" sz="2000" dirty="0" err="1" smtClean="0">
                <a:solidFill>
                  <a:srgbClr val="FFC000"/>
                </a:solidFill>
                <a:latin typeface="Arial" panose="020B0604020202020204" pitchFamily="34" charset="0"/>
                <a:cs typeface="Arial" panose="020B0604020202020204" pitchFamily="34" charset="0"/>
              </a:rPr>
              <a:t>Isner</a:t>
            </a:r>
            <a:r>
              <a:rPr lang="en-US" sz="2000" dirty="0" smtClean="0">
                <a:solidFill>
                  <a:schemeClr val="tx1">
                    <a:lumMod val="65000"/>
                  </a:schemeClr>
                </a:solidFill>
                <a:latin typeface="Arial" panose="020B0604020202020204" pitchFamily="34" charset="0"/>
                <a:cs typeface="Arial" panose="020B0604020202020204" pitchFamily="34" charset="0"/>
              </a:rPr>
              <a:t>, Tucson</a:t>
            </a:r>
          </a:p>
          <a:p>
            <a:pPr marL="0" indent="0" algn="ctr">
              <a:lnSpc>
                <a:spcPct val="150000"/>
              </a:lnSpc>
              <a:buNone/>
            </a:pP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lgn="ctr">
              <a:lnSpc>
                <a:spcPct val="150000"/>
              </a:lnSpc>
              <a:buNone/>
            </a:pPr>
            <a:endParaRPr lang="en-US" sz="2000" dirty="0">
              <a:solidFill>
                <a:schemeClr val="tx1">
                  <a:lumMod val="65000"/>
                </a:schemeClr>
              </a:solidFill>
              <a:latin typeface="Arial" panose="020B0604020202020204" pitchFamily="34" charset="0"/>
              <a:cs typeface="Arial" panose="020B0604020202020204" pitchFamily="34" charset="0"/>
            </a:endParaRPr>
          </a:p>
        </p:txBody>
      </p:sp>
      <p:sp>
        <p:nvSpPr>
          <p:cNvPr id="5" name="TextBox 4"/>
          <p:cNvSpPr txBox="1"/>
          <p:nvPr/>
        </p:nvSpPr>
        <p:spPr>
          <a:xfrm>
            <a:off x="5105400" y="1183980"/>
            <a:ext cx="3505200" cy="5632311"/>
          </a:xfrm>
          <a:prstGeom prst="rect">
            <a:avLst/>
          </a:prstGeom>
          <a:noFill/>
        </p:spPr>
        <p:txBody>
          <a:bodyPr wrap="square" rtlCol="0">
            <a:spAutoFit/>
          </a:bodyPr>
          <a:lstStyle/>
          <a:p>
            <a:pPr algn="ctr">
              <a:lnSpc>
                <a:spcPct val="150000"/>
              </a:lnSpc>
            </a:pPr>
            <a:r>
              <a:rPr lang="en-US" sz="2000" dirty="0" smtClean="0">
                <a:solidFill>
                  <a:srgbClr val="FFC000"/>
                </a:solidFill>
                <a:latin typeface="Arial" panose="020B0604020202020204" pitchFamily="34" charset="0"/>
                <a:cs typeface="Arial" panose="020B0604020202020204" pitchFamily="34" charset="0"/>
              </a:rPr>
              <a:t>William Jamison</a:t>
            </a:r>
            <a:r>
              <a:rPr lang="en-US" sz="2000" dirty="0" smtClean="0">
                <a:solidFill>
                  <a:schemeClr val="tx1">
                    <a:lumMod val="65000"/>
                  </a:schemeClr>
                </a:solidFill>
                <a:latin typeface="Arial" panose="020B0604020202020204" pitchFamily="34" charset="0"/>
                <a:cs typeface="Arial" panose="020B0604020202020204" pitchFamily="34" charset="0"/>
              </a:rPr>
              <a:t>, Tempe</a:t>
            </a:r>
          </a:p>
          <a:p>
            <a:pPr algn="ctr">
              <a:lnSpc>
                <a:spcPct val="150000"/>
              </a:lnSpc>
            </a:pPr>
            <a:r>
              <a:rPr lang="en-US" sz="2000" dirty="0" smtClean="0">
                <a:solidFill>
                  <a:srgbClr val="FFC000"/>
                </a:solidFill>
                <a:latin typeface="Arial" panose="020B0604020202020204" pitchFamily="34" charset="0"/>
                <a:cs typeface="Arial" panose="020B0604020202020204" pitchFamily="34" charset="0"/>
              </a:rPr>
              <a:t>Jane Kelsey-</a:t>
            </a:r>
            <a:r>
              <a:rPr lang="en-US" sz="2000" dirty="0" err="1" smtClean="0">
                <a:solidFill>
                  <a:srgbClr val="FFC000"/>
                </a:solidFill>
                <a:latin typeface="Arial" panose="020B0604020202020204" pitchFamily="34" charset="0"/>
                <a:cs typeface="Arial" panose="020B0604020202020204" pitchFamily="34" charset="0"/>
              </a:rPr>
              <a:t>Mapel</a:t>
            </a:r>
            <a:r>
              <a:rPr lang="en-US" sz="2000" dirty="0" smtClean="0">
                <a:solidFill>
                  <a:schemeClr val="tx1">
                    <a:lumMod val="65000"/>
                  </a:schemeClr>
                </a:solidFill>
                <a:latin typeface="Arial" panose="020B0604020202020204" pitchFamily="34" charset="0"/>
                <a:cs typeface="Arial" panose="020B0604020202020204" pitchFamily="34" charset="0"/>
              </a:rPr>
              <a:t>, Phoenix</a:t>
            </a:r>
          </a:p>
          <a:p>
            <a:pPr algn="ctr">
              <a:lnSpc>
                <a:spcPct val="150000"/>
              </a:lnSpc>
            </a:pPr>
            <a:r>
              <a:rPr lang="en-US" sz="2000" dirty="0" smtClean="0">
                <a:solidFill>
                  <a:srgbClr val="FFC000"/>
                </a:solidFill>
                <a:latin typeface="Arial" panose="020B0604020202020204" pitchFamily="34" charset="0"/>
                <a:cs typeface="Arial" panose="020B0604020202020204" pitchFamily="34" charset="0"/>
              </a:rPr>
              <a:t>Sandra </a:t>
            </a:r>
            <a:r>
              <a:rPr lang="en-US" sz="2000" dirty="0" err="1" smtClean="0">
                <a:solidFill>
                  <a:srgbClr val="FFC000"/>
                </a:solidFill>
                <a:latin typeface="Arial" panose="020B0604020202020204" pitchFamily="34" charset="0"/>
                <a:cs typeface="Arial" panose="020B0604020202020204" pitchFamily="34" charset="0"/>
              </a:rPr>
              <a:t>Luehrsen</a:t>
            </a:r>
            <a:r>
              <a:rPr lang="en-US" sz="2000" dirty="0" smtClean="0">
                <a:solidFill>
                  <a:schemeClr val="tx1">
                    <a:lumMod val="65000"/>
                  </a:schemeClr>
                </a:solidFill>
                <a:latin typeface="Arial" panose="020B0604020202020204" pitchFamily="34" charset="0"/>
                <a:cs typeface="Arial" panose="020B0604020202020204" pitchFamily="34" charset="0"/>
              </a:rPr>
              <a:t>, Tempe</a:t>
            </a:r>
          </a:p>
          <a:p>
            <a:pPr algn="ctr">
              <a:lnSpc>
                <a:spcPct val="150000"/>
              </a:lnSpc>
            </a:pPr>
            <a:r>
              <a:rPr lang="en-US" sz="2000" dirty="0" smtClean="0">
                <a:solidFill>
                  <a:srgbClr val="FFC000"/>
                </a:solidFill>
                <a:latin typeface="Arial" panose="020B0604020202020204" pitchFamily="34" charset="0"/>
                <a:cs typeface="Arial" panose="020B0604020202020204" pitchFamily="34" charset="0"/>
              </a:rPr>
              <a:t>Constance McBride</a:t>
            </a:r>
            <a:r>
              <a:rPr lang="en-US" sz="2000" dirty="0" smtClean="0">
                <a:solidFill>
                  <a:schemeClr val="tx1">
                    <a:lumMod val="65000"/>
                  </a:schemeClr>
                </a:solidFill>
                <a:latin typeface="Arial" panose="020B0604020202020204" pitchFamily="34" charset="0"/>
                <a:cs typeface="Arial" panose="020B0604020202020204" pitchFamily="34" charset="0"/>
              </a:rPr>
              <a:t>, Phoenix</a:t>
            </a:r>
          </a:p>
          <a:p>
            <a:pPr algn="ctr">
              <a:lnSpc>
                <a:spcPct val="150000"/>
              </a:lnSpc>
            </a:pPr>
            <a:r>
              <a:rPr lang="en-US" sz="2000" dirty="0" err="1" smtClean="0">
                <a:solidFill>
                  <a:srgbClr val="FFC000"/>
                </a:solidFill>
                <a:latin typeface="Arial" panose="020B0604020202020204" pitchFamily="34" charset="0"/>
                <a:cs typeface="Arial" panose="020B0604020202020204" pitchFamily="34" charset="0"/>
              </a:rPr>
              <a:t>Farraday</a:t>
            </a:r>
            <a:r>
              <a:rPr lang="en-US" sz="2000" dirty="0" smtClean="0">
                <a:solidFill>
                  <a:srgbClr val="FFC000"/>
                </a:solidFill>
                <a:latin typeface="Arial" panose="020B0604020202020204" pitchFamily="34" charset="0"/>
                <a:cs typeface="Arial" panose="020B0604020202020204" pitchFamily="34" charset="0"/>
              </a:rPr>
              <a:t> Newsome</a:t>
            </a:r>
            <a:r>
              <a:rPr lang="en-US" sz="2000" dirty="0" smtClean="0">
                <a:solidFill>
                  <a:schemeClr val="tx1">
                    <a:lumMod val="65000"/>
                  </a:schemeClr>
                </a:solidFill>
                <a:latin typeface="Arial" panose="020B0604020202020204" pitchFamily="34" charset="0"/>
                <a:cs typeface="Arial" panose="020B0604020202020204" pitchFamily="34" charset="0"/>
              </a:rPr>
              <a:t>, Mesa</a:t>
            </a:r>
          </a:p>
          <a:p>
            <a:pPr algn="ctr">
              <a:lnSpc>
                <a:spcPct val="150000"/>
              </a:lnSpc>
            </a:pPr>
            <a:r>
              <a:rPr lang="en-US" sz="2000" dirty="0" smtClean="0">
                <a:solidFill>
                  <a:srgbClr val="FFC000"/>
                </a:solidFill>
                <a:latin typeface="Arial" panose="020B0604020202020204" pitchFamily="34" charset="0"/>
                <a:cs typeface="Arial" panose="020B0604020202020204" pitchFamily="34" charset="0"/>
              </a:rPr>
              <a:t>George C. </a:t>
            </a:r>
            <a:r>
              <a:rPr lang="en-US" sz="2000" dirty="0" err="1" smtClean="0">
                <a:solidFill>
                  <a:srgbClr val="FFC000"/>
                </a:solidFill>
                <a:latin typeface="Arial" panose="020B0604020202020204" pitchFamily="34" charset="0"/>
                <a:cs typeface="Arial" panose="020B0604020202020204" pitchFamily="34" charset="0"/>
              </a:rPr>
              <a:t>Penaloza</a:t>
            </a:r>
            <a:r>
              <a:rPr lang="en-US" sz="2000" dirty="0" smtClean="0">
                <a:solidFill>
                  <a:schemeClr val="tx1">
                    <a:lumMod val="65000"/>
                  </a:schemeClr>
                </a:solidFill>
                <a:latin typeface="Arial" panose="020B0604020202020204" pitchFamily="34" charset="0"/>
                <a:cs typeface="Arial" panose="020B0604020202020204" pitchFamily="34" charset="0"/>
              </a:rPr>
              <a:t>, Tucson</a:t>
            </a:r>
          </a:p>
          <a:p>
            <a:pPr algn="ctr">
              <a:lnSpc>
                <a:spcPct val="150000"/>
              </a:lnSpc>
            </a:pPr>
            <a:r>
              <a:rPr lang="en-US" sz="2000" dirty="0" smtClean="0">
                <a:solidFill>
                  <a:srgbClr val="FFC000"/>
                </a:solidFill>
                <a:latin typeface="Arial" panose="020B0604020202020204" pitchFamily="34" charset="0"/>
                <a:cs typeface="Arial" panose="020B0604020202020204" pitchFamily="34" charset="0"/>
              </a:rPr>
              <a:t>Jeff Reich</a:t>
            </a:r>
            <a:r>
              <a:rPr lang="en-US" sz="2000" dirty="0" smtClean="0">
                <a:solidFill>
                  <a:schemeClr val="tx1">
                    <a:lumMod val="65000"/>
                  </a:schemeClr>
                </a:solidFill>
                <a:latin typeface="Arial" panose="020B0604020202020204" pitchFamily="34" charset="0"/>
                <a:cs typeface="Arial" panose="020B0604020202020204" pitchFamily="34" charset="0"/>
              </a:rPr>
              <a:t>, Mesa</a:t>
            </a:r>
          </a:p>
          <a:p>
            <a:pPr algn="ctr">
              <a:lnSpc>
                <a:spcPct val="150000"/>
              </a:lnSpc>
            </a:pPr>
            <a:r>
              <a:rPr lang="en-US" sz="2000" dirty="0" err="1" smtClean="0">
                <a:solidFill>
                  <a:srgbClr val="FFC000"/>
                </a:solidFill>
                <a:latin typeface="Arial" panose="020B0604020202020204" pitchFamily="34" charset="0"/>
                <a:cs typeface="Arial" panose="020B0604020202020204" pitchFamily="34" charset="0"/>
              </a:rPr>
              <a:t>Kazume</a:t>
            </a:r>
            <a:r>
              <a:rPr lang="en-US" sz="2000" dirty="0" smtClean="0">
                <a:solidFill>
                  <a:srgbClr val="FFC000"/>
                </a:solidFill>
                <a:latin typeface="Arial" panose="020B0604020202020204" pitchFamily="34" charset="0"/>
                <a:cs typeface="Arial" panose="020B0604020202020204" pitchFamily="34" charset="0"/>
              </a:rPr>
              <a:t> </a:t>
            </a:r>
            <a:r>
              <a:rPr lang="en-US" sz="2000" dirty="0" err="1" smtClean="0">
                <a:solidFill>
                  <a:srgbClr val="FFC000"/>
                </a:solidFill>
                <a:latin typeface="Arial" panose="020B0604020202020204" pitchFamily="34" charset="0"/>
                <a:cs typeface="Arial" panose="020B0604020202020204" pitchFamily="34" charset="0"/>
              </a:rPr>
              <a:t>Sambe</a:t>
            </a:r>
            <a:r>
              <a:rPr lang="en-US" sz="2000" dirty="0" smtClean="0">
                <a:solidFill>
                  <a:schemeClr val="tx1">
                    <a:lumMod val="65000"/>
                  </a:schemeClr>
                </a:solidFill>
                <a:latin typeface="Arial" panose="020B0604020202020204" pitchFamily="34" charset="0"/>
                <a:cs typeface="Arial" panose="020B0604020202020204" pitchFamily="34" charset="0"/>
              </a:rPr>
              <a:t>, Tucson</a:t>
            </a:r>
          </a:p>
          <a:p>
            <a:pPr algn="ctr">
              <a:lnSpc>
                <a:spcPct val="150000"/>
              </a:lnSpc>
            </a:pPr>
            <a:r>
              <a:rPr lang="en-US" sz="2000" dirty="0" smtClean="0">
                <a:solidFill>
                  <a:srgbClr val="FFC000"/>
                </a:solidFill>
                <a:latin typeface="Arial" panose="020B0604020202020204" pitchFamily="34" charset="0"/>
                <a:cs typeface="Arial" panose="020B0604020202020204" pitchFamily="34" charset="0"/>
              </a:rPr>
              <a:t>Joan Waters</a:t>
            </a:r>
            <a:r>
              <a:rPr lang="en-US" sz="2000" dirty="0" smtClean="0">
                <a:solidFill>
                  <a:schemeClr val="tx1">
                    <a:lumMod val="65000"/>
                  </a:schemeClr>
                </a:solidFill>
                <a:latin typeface="Arial" panose="020B0604020202020204" pitchFamily="34" charset="0"/>
                <a:cs typeface="Arial" panose="020B0604020202020204" pitchFamily="34" charset="0"/>
              </a:rPr>
              <a:t>, Tempe</a:t>
            </a:r>
          </a:p>
          <a:p>
            <a:pPr algn="ctr">
              <a:lnSpc>
                <a:spcPct val="150000"/>
              </a:lnSpc>
            </a:pPr>
            <a:r>
              <a:rPr lang="en-US" sz="2000" dirty="0" smtClean="0">
                <a:solidFill>
                  <a:srgbClr val="FFC000"/>
                </a:solidFill>
                <a:latin typeface="Arial" panose="020B0604020202020204" pitchFamily="34" charset="0"/>
                <a:cs typeface="Arial" panose="020B0604020202020204" pitchFamily="34" charset="0"/>
              </a:rPr>
              <a:t>Danielle Wood</a:t>
            </a:r>
            <a:r>
              <a:rPr lang="en-US" sz="2000" dirty="0" smtClean="0">
                <a:solidFill>
                  <a:schemeClr val="tx1">
                    <a:lumMod val="65000"/>
                  </a:schemeClr>
                </a:solidFill>
                <a:latin typeface="Arial" panose="020B0604020202020204" pitchFamily="34" charset="0"/>
                <a:cs typeface="Arial" panose="020B0604020202020204" pitchFamily="34" charset="0"/>
              </a:rPr>
              <a:t>, Tempe</a:t>
            </a:r>
          </a:p>
          <a:p>
            <a:pPr algn="ctr">
              <a:lnSpc>
                <a:spcPct val="150000"/>
              </a:lnSpc>
            </a:pPr>
            <a:r>
              <a:rPr lang="en-US" sz="2000" dirty="0" smtClean="0">
                <a:solidFill>
                  <a:srgbClr val="FFC000"/>
                </a:solidFill>
                <a:latin typeface="Arial" panose="020B0604020202020204" pitchFamily="34" charset="0"/>
                <a:cs typeface="Arial" panose="020B0604020202020204" pitchFamily="34" charset="0"/>
              </a:rPr>
              <a:t>Loren </a:t>
            </a:r>
            <a:r>
              <a:rPr lang="en-US" sz="2000" dirty="0" err="1" smtClean="0">
                <a:solidFill>
                  <a:srgbClr val="FFC000"/>
                </a:solidFill>
                <a:latin typeface="Arial" panose="020B0604020202020204" pitchFamily="34" charset="0"/>
                <a:cs typeface="Arial" panose="020B0604020202020204" pitchFamily="34" charset="0"/>
              </a:rPr>
              <a:t>Yagoda</a:t>
            </a:r>
            <a:r>
              <a:rPr lang="en-US" sz="2000" dirty="0" smtClean="0">
                <a:solidFill>
                  <a:schemeClr val="tx1">
                    <a:lumMod val="65000"/>
                  </a:schemeClr>
                </a:solidFill>
                <a:latin typeface="Arial" panose="020B0604020202020204" pitchFamily="34" charset="0"/>
                <a:cs typeface="Arial" panose="020B0604020202020204" pitchFamily="34" charset="0"/>
              </a:rPr>
              <a:t>, Phoenix</a:t>
            </a: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270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57200" y="457200"/>
            <a:ext cx="3849818" cy="5620482"/>
          </a:xfrm>
        </p:spPr>
      </p:pic>
      <p:sp>
        <p:nvSpPr>
          <p:cNvPr id="15" name="TextBox 14"/>
          <p:cNvSpPr txBox="1"/>
          <p:nvPr/>
        </p:nvSpPr>
        <p:spPr>
          <a:xfrm>
            <a:off x="762000" y="6060757"/>
            <a:ext cx="3429000" cy="492443"/>
          </a:xfrm>
          <a:prstGeom prst="rect">
            <a:avLst/>
          </a:prstGeom>
          <a:noFill/>
        </p:spPr>
        <p:txBody>
          <a:bodyPr wrap="square" rtlCol="0">
            <a:spAutoFit/>
          </a:bodyPr>
          <a:lstStyle/>
          <a:p>
            <a:pPr algn="ctr"/>
            <a:r>
              <a:rPr lang="en-US" sz="1200" i="1" dirty="0" smtClean="0">
                <a:latin typeface="+mj-lt"/>
                <a:cs typeface="Arial" panose="020B0604020202020204" pitchFamily="34" charset="0"/>
              </a:rPr>
              <a:t>Vessel, </a:t>
            </a:r>
            <a:r>
              <a:rPr lang="en-US" sz="1200" dirty="0" smtClean="0">
                <a:latin typeface="+mj-lt"/>
                <a:cs typeface="Arial" panose="020B0604020202020204" pitchFamily="34" charset="0"/>
              </a:rPr>
              <a:t>white </a:t>
            </a:r>
            <a:r>
              <a:rPr lang="en-US" sz="1200" dirty="0">
                <a:latin typeface="+mj-lt"/>
                <a:cs typeface="Arial" panose="020B0604020202020204" pitchFamily="34" charset="0"/>
              </a:rPr>
              <a:t>stoneware C10</a:t>
            </a:r>
          </a:p>
          <a:p>
            <a:endParaRPr lang="en-US" sz="1400" dirty="0"/>
          </a:p>
        </p:txBody>
      </p:sp>
      <p:sp>
        <p:nvSpPr>
          <p:cNvPr id="16" name="TextBox 15"/>
          <p:cNvSpPr txBox="1"/>
          <p:nvPr/>
        </p:nvSpPr>
        <p:spPr>
          <a:xfrm>
            <a:off x="4495800" y="304800"/>
            <a:ext cx="4343400" cy="6401753"/>
          </a:xfrm>
          <a:prstGeom prst="rect">
            <a:avLst/>
          </a:prstGeom>
          <a:noFill/>
        </p:spPr>
        <p:txBody>
          <a:bodyPr wrap="square" rtlCol="0">
            <a:spAutoFit/>
          </a:bodyPr>
          <a:lstStyle/>
          <a:p>
            <a:r>
              <a:rPr lang="en-US" sz="2400" dirty="0" smtClean="0">
                <a:solidFill>
                  <a:srgbClr val="FFC000"/>
                </a:solidFill>
                <a:latin typeface="Arial" panose="020B0604020202020204" pitchFamily="34" charset="0"/>
                <a:cs typeface="Arial" panose="020B0604020202020204" pitchFamily="34" charset="0"/>
              </a:rPr>
              <a:t>Nicholas W. Bernard, Scottsdale</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Bernard’s introduction to clay as a child inspired his lifelong passion for the media. He received a Bachelor of Fine Arts degree from Arizona State University and has been a studio potter for more than 30 years. </a:t>
            </a:r>
          </a:p>
          <a:p>
            <a:r>
              <a:rPr lang="en-US" sz="2000" dirty="0" smtClean="0">
                <a:solidFill>
                  <a:schemeClr val="tx1">
                    <a:lumMod val="65000"/>
                  </a:schemeClr>
                </a:solidFill>
                <a:latin typeface="Arial" panose="020B0604020202020204" pitchFamily="34" charset="0"/>
                <a:cs typeface="Arial" panose="020B0604020202020204" pitchFamily="34" charset="0"/>
              </a:rPr>
              <a:t>Bernard says </a:t>
            </a:r>
            <a:r>
              <a:rPr lang="en-US" sz="2000" i="1" dirty="0" smtClean="0">
                <a:solidFill>
                  <a:schemeClr val="tx1">
                    <a:lumMod val="65000"/>
                  </a:schemeClr>
                </a:solidFill>
                <a:latin typeface="Arial" panose="020B0604020202020204" pitchFamily="34" charset="0"/>
                <a:cs typeface="Arial" panose="020B0604020202020204" pitchFamily="34" charset="0"/>
              </a:rPr>
              <a:t>“The inspiration for my work comes from many sources including the simple, graceful pots made by indigenous peoples and the work of modern studio potters…. Dramatic color and subtle texture accentuate what I hope is progress toward mastery of the traditional vessel form, form is everything.”</a:t>
            </a:r>
            <a:br>
              <a:rPr lang="en-US" sz="2000" i="1" dirty="0" smtClean="0">
                <a:solidFill>
                  <a:schemeClr val="tx1">
                    <a:lumMod val="65000"/>
                  </a:schemeClr>
                </a:solidFill>
                <a:latin typeface="Arial" panose="020B0604020202020204" pitchFamily="34" charset="0"/>
                <a:cs typeface="Arial" panose="020B0604020202020204" pitchFamily="34" charset="0"/>
              </a:rPr>
            </a:br>
            <a:r>
              <a:rPr lang="en-US" sz="2000" i="1" dirty="0" smtClean="0">
                <a:solidFill>
                  <a:schemeClr val="tx1">
                    <a:lumMod val="65000"/>
                  </a:schemeClr>
                </a:solidFill>
                <a:latin typeface="Arial" panose="020B0604020202020204" pitchFamily="34" charset="0"/>
                <a:cs typeface="Arial" panose="020B0604020202020204" pitchFamily="34" charset="0"/>
              </a:rPr>
              <a:t/>
            </a:r>
            <a:br>
              <a:rPr lang="en-US" sz="2000" i="1"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www.nbernard.com</a:t>
            </a:r>
          </a:p>
          <a:p>
            <a:r>
              <a:rPr lang="en-US" sz="2200" dirty="0" smtClean="0">
                <a:solidFill>
                  <a:schemeClr val="tx1">
                    <a:lumMod val="65000"/>
                  </a:schemeClr>
                </a:solidFill>
              </a:rPr>
              <a:t> </a:t>
            </a:r>
            <a:endParaRPr lang="en-US" sz="2200" dirty="0">
              <a:solidFill>
                <a:schemeClr val="tx1">
                  <a:lumMod val="65000"/>
                </a:schemeClr>
              </a:solidFill>
            </a:endParaRPr>
          </a:p>
        </p:txBody>
      </p:sp>
    </p:spTree>
    <p:extLst>
      <p:ext uri="{BB962C8B-B14F-4D97-AF65-F5344CB8AC3E}">
        <p14:creationId xmlns:p14="http://schemas.microsoft.com/office/powerpoint/2010/main" val="34141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l="9368" r="7787"/>
          <a:stretch/>
        </p:blipFill>
        <p:spPr>
          <a:xfrm>
            <a:off x="609600" y="568135"/>
            <a:ext cx="3461658" cy="5223065"/>
          </a:xfrm>
        </p:spPr>
      </p:pic>
      <p:sp>
        <p:nvSpPr>
          <p:cNvPr id="4" name="Content Placeholder 3"/>
          <p:cNvSpPr>
            <a:spLocks noGrp="1"/>
          </p:cNvSpPr>
          <p:nvPr>
            <p:ph sz="half" idx="2"/>
          </p:nvPr>
        </p:nvSpPr>
        <p:spPr>
          <a:xfrm>
            <a:off x="4191000" y="457200"/>
            <a:ext cx="4800600" cy="5562600"/>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Sandy Blain, Tempe</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Blain </a:t>
            </a:r>
            <a:r>
              <a:rPr lang="en-US" sz="2000" dirty="0">
                <a:solidFill>
                  <a:schemeClr val="tx1">
                    <a:lumMod val="65000"/>
                  </a:schemeClr>
                </a:solidFill>
                <a:latin typeface="Arial" panose="020B0604020202020204" pitchFamily="34" charset="0"/>
                <a:cs typeface="Arial" panose="020B0604020202020204" pitchFamily="34" charset="0"/>
              </a:rPr>
              <a:t>received a Bachelor of Science in art education from Northern Illinois University and a Master of Fine Arts in </a:t>
            </a:r>
            <a:r>
              <a:rPr lang="en-US" sz="2000" dirty="0" smtClean="0">
                <a:solidFill>
                  <a:schemeClr val="tx1">
                    <a:lumMod val="65000"/>
                  </a:schemeClr>
                </a:solidFill>
                <a:latin typeface="Arial" panose="020B0604020202020204" pitchFamily="34" charset="0"/>
                <a:cs typeface="Arial" panose="020B0604020202020204" pitchFamily="34" charset="0"/>
              </a:rPr>
              <a:t>ceramics </a:t>
            </a:r>
            <a:r>
              <a:rPr lang="en-US" sz="2000" dirty="0">
                <a:solidFill>
                  <a:schemeClr val="tx1">
                    <a:lumMod val="65000"/>
                  </a:schemeClr>
                </a:solidFill>
                <a:latin typeface="Arial" panose="020B0604020202020204" pitchFamily="34" charset="0"/>
                <a:cs typeface="Arial" panose="020B0604020202020204" pitchFamily="34" charset="0"/>
              </a:rPr>
              <a:t>from the University of </a:t>
            </a:r>
            <a:r>
              <a:rPr lang="en-US" sz="2000" dirty="0" smtClean="0">
                <a:solidFill>
                  <a:schemeClr val="tx1">
                    <a:lumMod val="65000"/>
                  </a:schemeClr>
                </a:solidFill>
                <a:latin typeface="Arial" panose="020B0604020202020204" pitchFamily="34" charset="0"/>
                <a:cs typeface="Arial" panose="020B0604020202020204" pitchFamily="34" charset="0"/>
              </a:rPr>
              <a:t>Wisconsin-Milwaukee. </a:t>
            </a:r>
          </a:p>
          <a:p>
            <a:pPr marL="0" indent="0">
              <a:buNone/>
            </a:pPr>
            <a:endParaRPr lang="en-US" sz="1000" dirty="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dirty="0" smtClean="0">
                <a:solidFill>
                  <a:schemeClr val="tx1">
                    <a:lumMod val="65000"/>
                  </a:schemeClr>
                </a:solidFill>
                <a:latin typeface="Arial" panose="020B0604020202020204" pitchFamily="34" charset="0"/>
                <a:cs typeface="Arial" panose="020B0604020202020204" pitchFamily="34" charset="0"/>
              </a:rPr>
              <a:t>Blain </a:t>
            </a:r>
            <a:r>
              <a:rPr lang="en-US" sz="2000" dirty="0">
                <a:solidFill>
                  <a:schemeClr val="tx1">
                    <a:lumMod val="65000"/>
                  </a:schemeClr>
                </a:solidFill>
                <a:latin typeface="Arial" panose="020B0604020202020204" pitchFamily="34" charset="0"/>
                <a:cs typeface="Arial" panose="020B0604020202020204" pitchFamily="34" charset="0"/>
              </a:rPr>
              <a:t>says of her work </a:t>
            </a:r>
            <a:r>
              <a:rPr lang="en-US" sz="2000" i="1" dirty="0">
                <a:solidFill>
                  <a:schemeClr val="tx1">
                    <a:lumMod val="65000"/>
                  </a:schemeClr>
                </a:solidFill>
                <a:latin typeface="Arial" panose="020B0604020202020204" pitchFamily="34" charset="0"/>
                <a:cs typeface="Arial" panose="020B0604020202020204" pitchFamily="34" charset="0"/>
              </a:rPr>
              <a:t>“The surfaces of my hand built and thrown vessels </a:t>
            </a:r>
            <a:r>
              <a:rPr lang="en-US" sz="2000" i="1" dirty="0" smtClean="0">
                <a:solidFill>
                  <a:schemeClr val="tx1">
                    <a:lumMod val="65000"/>
                  </a:schemeClr>
                </a:solidFill>
                <a:latin typeface="Arial" panose="020B0604020202020204" pitchFamily="34" charset="0"/>
                <a:cs typeface="Arial" panose="020B0604020202020204" pitchFamily="34" charset="0"/>
              </a:rPr>
              <a:t>provide </a:t>
            </a:r>
            <a:r>
              <a:rPr lang="en-US" sz="2000" i="1" dirty="0">
                <a:solidFill>
                  <a:schemeClr val="tx1">
                    <a:lumMod val="65000"/>
                  </a:schemeClr>
                </a:solidFill>
                <a:latin typeface="Arial" panose="020B0604020202020204" pitchFamily="34" charset="0"/>
                <a:cs typeface="Arial" panose="020B0604020202020204" pitchFamily="34" charset="0"/>
              </a:rPr>
              <a:t>a surface for manipulation and marking. </a:t>
            </a:r>
            <a:r>
              <a:rPr lang="en-US" sz="2000" i="1" dirty="0" smtClean="0">
                <a:solidFill>
                  <a:schemeClr val="tx1">
                    <a:lumMod val="65000"/>
                  </a:schemeClr>
                </a:solidFill>
                <a:latin typeface="Arial" panose="020B0604020202020204" pitchFamily="34" charset="0"/>
                <a:cs typeface="Arial" panose="020B0604020202020204" pitchFamily="34" charset="0"/>
              </a:rPr>
              <a:t>I </a:t>
            </a:r>
            <a:r>
              <a:rPr lang="en-US" sz="2000" i="1" dirty="0">
                <a:solidFill>
                  <a:schemeClr val="tx1">
                    <a:lumMod val="65000"/>
                  </a:schemeClr>
                </a:solidFill>
                <a:latin typeface="Arial" panose="020B0604020202020204" pitchFamily="34" charset="0"/>
                <a:cs typeface="Arial" panose="020B0604020202020204" pitchFamily="34" charset="0"/>
              </a:rPr>
              <a:t>create designs by pressing found </a:t>
            </a:r>
            <a:r>
              <a:rPr lang="en-US" sz="2000" i="1" dirty="0" smtClean="0">
                <a:solidFill>
                  <a:schemeClr val="tx1">
                    <a:lumMod val="65000"/>
                  </a:schemeClr>
                </a:solidFill>
                <a:latin typeface="Arial" panose="020B0604020202020204" pitchFamily="34" charset="0"/>
                <a:cs typeface="Arial" panose="020B0604020202020204" pitchFamily="34" charset="0"/>
              </a:rPr>
              <a:t>objects from daily walks </a:t>
            </a:r>
            <a:r>
              <a:rPr lang="en-US" sz="2000" i="1" dirty="0">
                <a:solidFill>
                  <a:schemeClr val="tx1">
                    <a:lumMod val="65000"/>
                  </a:schemeClr>
                </a:solidFill>
                <a:latin typeface="Arial" panose="020B0604020202020204" pitchFamily="34" charset="0"/>
                <a:cs typeface="Arial" panose="020B0604020202020204" pitchFamily="34" charset="0"/>
              </a:rPr>
              <a:t>into the soft </a:t>
            </a:r>
            <a:r>
              <a:rPr lang="en-US" sz="2000" i="1" dirty="0" smtClean="0">
                <a:solidFill>
                  <a:schemeClr val="tx1">
                    <a:lumMod val="65000"/>
                  </a:schemeClr>
                </a:solidFill>
                <a:latin typeface="Arial" panose="020B0604020202020204" pitchFamily="34" charset="0"/>
                <a:cs typeface="Arial" panose="020B0604020202020204" pitchFamily="34" charset="0"/>
              </a:rPr>
              <a:t>clay. This </a:t>
            </a:r>
            <a:r>
              <a:rPr lang="en-US" sz="2000" i="1" dirty="0">
                <a:solidFill>
                  <a:schemeClr val="tx1">
                    <a:lumMod val="65000"/>
                  </a:schemeClr>
                </a:solidFill>
                <a:latin typeface="Arial" panose="020B0604020202020204" pitchFamily="34" charset="0"/>
                <a:cs typeface="Arial" panose="020B0604020202020204" pitchFamily="34" charset="0"/>
              </a:rPr>
              <a:t>layering technique creates a sense of visual depth and complexity that serve as metaphors for the impact we have on our surroundings</a:t>
            </a: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dirty="0">
                <a:solidFill>
                  <a:schemeClr val="tx1">
                    <a:lumMod val="65000"/>
                  </a:schemeClr>
                </a:solidFill>
                <a:latin typeface="Arial" panose="020B0604020202020204" pitchFamily="34" charset="0"/>
                <a:cs typeface="Arial" panose="020B0604020202020204" pitchFamily="34" charset="0"/>
              </a:rPr>
              <a:t/>
            </a:r>
            <a:br>
              <a:rPr lang="en-US" sz="2000" dirty="0">
                <a:solidFill>
                  <a:schemeClr val="tx1">
                    <a:lumMod val="65000"/>
                  </a:schemeClr>
                </a:solidFill>
                <a:latin typeface="Arial" panose="020B0604020202020204" pitchFamily="34" charset="0"/>
                <a:cs typeface="Arial" panose="020B0604020202020204" pitchFamily="34" charset="0"/>
              </a:rPr>
            </a:br>
            <a:r>
              <a:rPr lang="en-US" sz="1000" dirty="0" smtClean="0">
                <a:solidFill>
                  <a:schemeClr val="tx1">
                    <a:lumMod val="65000"/>
                  </a:schemeClr>
                </a:solidFill>
                <a:latin typeface="Arial" panose="020B0604020202020204" pitchFamily="34" charset="0"/>
                <a:cs typeface="Arial" panose="020B0604020202020204" pitchFamily="34" charset="0"/>
              </a:rPr>
              <a:t/>
            </a:r>
            <a:br>
              <a:rPr lang="en-US" sz="10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www.sandyblain.com</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r>
              <a:rPr lang="en-US" sz="2200" dirty="0">
                <a:solidFill>
                  <a:schemeClr val="tx1">
                    <a:lumMod val="65000"/>
                  </a:schemeClr>
                </a:solidFill>
                <a:latin typeface="Arial" panose="020B0604020202020204" pitchFamily="34" charset="0"/>
                <a:cs typeface="Arial" panose="020B0604020202020204" pitchFamily="34" charset="0"/>
              </a:rPr>
              <a:t> </a:t>
            </a:r>
          </a:p>
          <a:p>
            <a:pPr marL="0" indent="0">
              <a:buNone/>
            </a:pPr>
            <a:endParaRPr lang="en-US" sz="2200" dirty="0">
              <a:solidFill>
                <a:schemeClr val="tx1">
                  <a:lumMod val="65000"/>
                </a:schemeClr>
              </a:solidFill>
            </a:endParaRPr>
          </a:p>
        </p:txBody>
      </p:sp>
      <p:sp>
        <p:nvSpPr>
          <p:cNvPr id="6" name="TextBox 5"/>
          <p:cNvSpPr txBox="1"/>
          <p:nvPr/>
        </p:nvSpPr>
        <p:spPr>
          <a:xfrm>
            <a:off x="762000" y="5830669"/>
            <a:ext cx="2971800" cy="646331"/>
          </a:xfrm>
          <a:prstGeom prst="rect">
            <a:avLst/>
          </a:prstGeom>
          <a:noFill/>
        </p:spPr>
        <p:txBody>
          <a:bodyPr wrap="square" rtlCol="0">
            <a:spAutoFit/>
          </a:bodyPr>
          <a:lstStyle/>
          <a:p>
            <a:pPr algn="ctr"/>
            <a:r>
              <a:rPr lang="en-US" sz="1200" i="1" dirty="0" smtClean="0">
                <a:latin typeface="+mj-lt"/>
                <a:cs typeface="Arial" panose="020B0604020202020204" pitchFamily="34" charset="0"/>
              </a:rPr>
              <a:t>Midwest </a:t>
            </a:r>
            <a:r>
              <a:rPr lang="en-US" sz="1200" i="1" dirty="0">
                <a:latin typeface="+mj-lt"/>
                <a:cs typeface="Arial" panose="020B0604020202020204" pitchFamily="34" charset="0"/>
              </a:rPr>
              <a:t>Monument </a:t>
            </a:r>
            <a:r>
              <a:rPr lang="en-US" sz="1200" i="1" dirty="0" smtClean="0">
                <a:latin typeface="+mj-lt"/>
                <a:cs typeface="Arial" panose="020B0604020202020204" pitchFamily="34" charset="0"/>
              </a:rPr>
              <a:t>5</a:t>
            </a:r>
          </a:p>
          <a:p>
            <a:pPr algn="ctr"/>
            <a:r>
              <a:rPr lang="en-US" sz="1200" i="1" dirty="0" smtClean="0">
                <a:latin typeface="+mj-lt"/>
                <a:cs typeface="Arial" panose="020B0604020202020204" pitchFamily="34" charset="0"/>
              </a:rPr>
              <a:t> </a:t>
            </a:r>
            <a:r>
              <a:rPr lang="en-US" sz="1200" dirty="0" smtClean="0">
                <a:latin typeface="+mj-lt"/>
                <a:cs typeface="Arial" panose="020B0604020202020204" pitchFamily="34" charset="0"/>
              </a:rPr>
              <a:t>stoneware</a:t>
            </a:r>
            <a:endParaRPr lang="en-US" sz="1200" dirty="0">
              <a:latin typeface="+mj-lt"/>
              <a:cs typeface="Arial" panose="020B0604020202020204" pitchFamily="34" charset="0"/>
            </a:endParaRPr>
          </a:p>
          <a:p>
            <a:endParaRPr lang="en-US" sz="1200" dirty="0">
              <a:latin typeface="+mj-lt"/>
              <a:cs typeface="Arial" panose="020B0604020202020204" pitchFamily="34" charset="0"/>
            </a:endParaRPr>
          </a:p>
        </p:txBody>
      </p:sp>
    </p:spTree>
    <p:extLst>
      <p:ext uri="{BB962C8B-B14F-4D97-AF65-F5344CB8AC3E}">
        <p14:creationId xmlns:p14="http://schemas.microsoft.com/office/powerpoint/2010/main" val="2531190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0" y="3733801"/>
            <a:ext cx="8686800" cy="3047999"/>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Eric Boos, Prescott</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Boos </a:t>
            </a:r>
            <a:r>
              <a:rPr lang="en-US" sz="2000" dirty="0">
                <a:solidFill>
                  <a:schemeClr val="tx1">
                    <a:lumMod val="65000"/>
                  </a:schemeClr>
                </a:solidFill>
                <a:latin typeface="Arial" panose="020B0604020202020204" pitchFamily="34" charset="0"/>
                <a:cs typeface="Arial" panose="020B0604020202020204" pitchFamily="34" charset="0"/>
              </a:rPr>
              <a:t>was born in California. He received a Bachelor of Arts in ceramics from the University of California, Santa Cruz and a Master of Fine Arts in ceramics at California State </a:t>
            </a:r>
            <a:r>
              <a:rPr lang="en-US" sz="2000" dirty="0" smtClean="0">
                <a:solidFill>
                  <a:schemeClr val="tx1">
                    <a:lumMod val="65000"/>
                  </a:schemeClr>
                </a:solidFill>
                <a:latin typeface="Arial" panose="020B0604020202020204" pitchFamily="34" charset="0"/>
                <a:cs typeface="Arial" panose="020B0604020202020204" pitchFamily="34" charset="0"/>
              </a:rPr>
              <a:t>University</a:t>
            </a:r>
            <a:r>
              <a:rPr lang="en-US" sz="2000" dirty="0">
                <a:solidFill>
                  <a:schemeClr val="tx1">
                    <a:lumMod val="65000"/>
                  </a:schemeClr>
                </a:solidFill>
                <a:latin typeface="Arial" panose="020B0604020202020204" pitchFamily="34" charset="0"/>
                <a:cs typeface="Arial" panose="020B0604020202020204" pitchFamily="34" charset="0"/>
              </a:rPr>
              <a:t>, Long Beach. </a:t>
            </a:r>
            <a:endParaRPr lang="en-US" sz="2000" dirty="0" smtClean="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“I was looking at a group of finished pieces on a table in the studio one day and my mouth actually started to water. I thought, my colors have gotten so juicy I want to bite into the sculptures. I am exploring the intersections of food, eating and organic growth through the semi-functional ceramic sculptures in this series.”</a:t>
            </a:r>
            <a:r>
              <a:rPr lang="en-US" sz="2000" i="1" dirty="0">
                <a:solidFill>
                  <a:schemeClr val="tx1">
                    <a:lumMod val="65000"/>
                  </a:schemeClr>
                </a:solidFill>
                <a:latin typeface="Arial" panose="020B0604020202020204" pitchFamily="34" charset="0"/>
                <a:cs typeface="Arial" panose="020B0604020202020204" pitchFamily="34" charset="0"/>
              </a:rPr>
              <a:t> </a:t>
            </a:r>
            <a:r>
              <a:rPr lang="en-US" sz="2000" dirty="0" smtClean="0">
                <a:solidFill>
                  <a:schemeClr val="tx1">
                    <a:lumMod val="65000"/>
                  </a:schemeClr>
                </a:solidFill>
                <a:latin typeface="Arial" panose="020B0604020202020204" pitchFamily="34" charset="0"/>
                <a:cs typeface="Arial" panose="020B0604020202020204" pitchFamily="34" charset="0"/>
              </a:rPr>
              <a:t>www.ericboos.com</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endParaRPr lang="en-US" sz="1200" dirty="0">
              <a:solidFill>
                <a:schemeClr val="tx1">
                  <a:lumMod val="65000"/>
                </a:schemeClr>
              </a:solidFill>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2209800" y="228600"/>
            <a:ext cx="3898380" cy="3429000"/>
          </a:xfrm>
        </p:spPr>
      </p:pic>
      <p:sp>
        <p:nvSpPr>
          <p:cNvPr id="10" name="TextBox 9"/>
          <p:cNvSpPr txBox="1"/>
          <p:nvPr/>
        </p:nvSpPr>
        <p:spPr>
          <a:xfrm>
            <a:off x="6324600" y="1581887"/>
            <a:ext cx="1106200" cy="646331"/>
          </a:xfrm>
          <a:prstGeom prst="rect">
            <a:avLst/>
          </a:prstGeom>
          <a:noFill/>
        </p:spPr>
        <p:txBody>
          <a:bodyPr wrap="none" rtlCol="0">
            <a:spAutoFit/>
          </a:bodyPr>
          <a:lstStyle/>
          <a:p>
            <a:r>
              <a:rPr lang="en-US" sz="1200" i="1" dirty="0" smtClean="0"/>
              <a:t>Habanero</a:t>
            </a:r>
            <a:r>
              <a:rPr lang="en-US" sz="1200" dirty="0"/>
              <a:t/>
            </a:r>
            <a:br>
              <a:rPr lang="en-US" sz="1200" dirty="0"/>
            </a:br>
            <a:r>
              <a:rPr lang="en-US" sz="1200" dirty="0" smtClean="0"/>
              <a:t>glazed </a:t>
            </a:r>
            <a:r>
              <a:rPr lang="en-US" sz="1200" dirty="0"/>
              <a:t>ceramic</a:t>
            </a:r>
          </a:p>
          <a:p>
            <a:endParaRPr lang="en-US" sz="1200" dirty="0"/>
          </a:p>
        </p:txBody>
      </p:sp>
    </p:spTree>
    <p:extLst>
      <p:ext uri="{BB962C8B-B14F-4D97-AF65-F5344CB8AC3E}">
        <p14:creationId xmlns:p14="http://schemas.microsoft.com/office/powerpoint/2010/main" val="4270383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01513" y="304800"/>
            <a:ext cx="3970258" cy="3657600"/>
          </a:xfrm>
        </p:spPr>
      </p:pic>
      <p:sp>
        <p:nvSpPr>
          <p:cNvPr id="4" name="Content Placeholder 3"/>
          <p:cNvSpPr>
            <a:spLocks noGrp="1"/>
          </p:cNvSpPr>
          <p:nvPr>
            <p:ph sz="half" idx="2"/>
          </p:nvPr>
        </p:nvSpPr>
        <p:spPr>
          <a:xfrm>
            <a:off x="381000" y="3962400"/>
            <a:ext cx="8610600" cy="2743200"/>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Trisha </a:t>
            </a:r>
            <a:r>
              <a:rPr lang="en-US" sz="2400" dirty="0" err="1" smtClean="0">
                <a:solidFill>
                  <a:srgbClr val="FFC000"/>
                </a:solidFill>
                <a:latin typeface="Arial" panose="020B0604020202020204" pitchFamily="34" charset="0"/>
                <a:cs typeface="Arial" panose="020B0604020202020204" pitchFamily="34" charset="0"/>
              </a:rPr>
              <a:t>Burrough</a:t>
            </a:r>
            <a:r>
              <a:rPr lang="en-US" sz="2400" dirty="0" smtClean="0">
                <a:solidFill>
                  <a:srgbClr val="FFC000"/>
                </a:solidFill>
                <a:latin typeface="Arial" panose="020B0604020202020204" pitchFamily="34" charset="0"/>
                <a:cs typeface="Arial" panose="020B0604020202020204" pitchFamily="34" charset="0"/>
              </a:rPr>
              <a:t>, Scottsdale</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err="1" smtClean="0">
                <a:solidFill>
                  <a:schemeClr val="tx1">
                    <a:lumMod val="65000"/>
                  </a:schemeClr>
                </a:solidFill>
                <a:latin typeface="Arial" panose="020B0604020202020204" pitchFamily="34" charset="0"/>
                <a:cs typeface="Arial" panose="020B0604020202020204" pitchFamily="34" charset="0"/>
              </a:rPr>
              <a:t>Burrough</a:t>
            </a:r>
            <a:r>
              <a:rPr lang="en-US" sz="2000" dirty="0" smtClean="0">
                <a:solidFill>
                  <a:schemeClr val="tx1">
                    <a:lumMod val="65000"/>
                  </a:schemeClr>
                </a:solidFill>
                <a:latin typeface="Arial" panose="020B0604020202020204" pitchFamily="34" charset="0"/>
                <a:cs typeface="Arial" panose="020B0604020202020204" pitchFamily="34" charset="0"/>
              </a:rPr>
              <a:t> </a:t>
            </a:r>
            <a:r>
              <a:rPr lang="en-US" sz="2000" dirty="0">
                <a:solidFill>
                  <a:schemeClr val="tx1">
                    <a:lumMod val="65000"/>
                  </a:schemeClr>
                </a:solidFill>
                <a:latin typeface="Arial" panose="020B0604020202020204" pitchFamily="34" charset="0"/>
                <a:cs typeface="Arial" panose="020B0604020202020204" pitchFamily="34" charset="0"/>
              </a:rPr>
              <a:t>received a Bachelors of Fine Arts degree from </a:t>
            </a:r>
            <a:r>
              <a:rPr lang="en-US" sz="2000" dirty="0" smtClean="0">
                <a:solidFill>
                  <a:schemeClr val="tx1">
                    <a:lumMod val="65000"/>
                  </a:schemeClr>
                </a:solidFill>
                <a:latin typeface="Arial" panose="020B0604020202020204" pitchFamily="34" charset="0"/>
                <a:cs typeface="Arial" panose="020B0604020202020204" pitchFamily="34" charset="0"/>
              </a:rPr>
              <a:t>Arizona </a:t>
            </a:r>
            <a:r>
              <a:rPr lang="en-US" sz="2000" dirty="0">
                <a:solidFill>
                  <a:schemeClr val="tx1">
                    <a:lumMod val="65000"/>
                  </a:schemeClr>
                </a:solidFill>
                <a:latin typeface="Arial" panose="020B0604020202020204" pitchFamily="34" charset="0"/>
                <a:cs typeface="Arial" panose="020B0604020202020204" pitchFamily="34" charset="0"/>
              </a:rPr>
              <a:t>State </a:t>
            </a:r>
            <a:r>
              <a:rPr lang="en-US" sz="2000" dirty="0" smtClean="0">
                <a:solidFill>
                  <a:schemeClr val="tx1">
                    <a:lumMod val="65000"/>
                  </a:schemeClr>
                </a:solidFill>
                <a:latin typeface="Arial" panose="020B0604020202020204" pitchFamily="34" charset="0"/>
                <a:cs typeface="Arial" panose="020B0604020202020204" pitchFamily="34" charset="0"/>
              </a:rPr>
              <a:t>University. While </a:t>
            </a:r>
            <a:r>
              <a:rPr lang="en-US" sz="2000" dirty="0">
                <a:solidFill>
                  <a:schemeClr val="tx1">
                    <a:lumMod val="65000"/>
                  </a:schemeClr>
                </a:solidFill>
                <a:latin typeface="Arial" panose="020B0604020202020204" pitchFamily="34" charset="0"/>
                <a:cs typeface="Arial" panose="020B0604020202020204" pitchFamily="34" charset="0"/>
              </a:rPr>
              <a:t>working as an interior designer, she found herself drawn to creating with clay. </a:t>
            </a:r>
            <a:endParaRPr lang="en-US" sz="2000" dirty="0" smtClean="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“My </a:t>
            </a:r>
            <a:r>
              <a:rPr lang="en-US" sz="2000" i="1" dirty="0">
                <a:solidFill>
                  <a:schemeClr val="tx1">
                    <a:lumMod val="65000"/>
                  </a:schemeClr>
                </a:solidFill>
                <a:latin typeface="Arial" panose="020B0604020202020204" pitchFamily="34" charset="0"/>
                <a:cs typeface="Arial" panose="020B0604020202020204" pitchFamily="34" charset="0"/>
              </a:rPr>
              <a:t>piece, ‘Finding  Structure,’ is the result of exploring the </a:t>
            </a:r>
            <a:r>
              <a:rPr lang="en-US" sz="2000" i="1" dirty="0" smtClean="0">
                <a:solidFill>
                  <a:schemeClr val="tx1">
                    <a:lumMod val="65000"/>
                  </a:schemeClr>
                </a:solidFill>
                <a:latin typeface="Arial" panose="020B0604020202020204" pitchFamily="34" charset="0"/>
                <a:cs typeface="Arial" panose="020B0604020202020204" pitchFamily="34" charset="0"/>
              </a:rPr>
              <a:t>arrangement </a:t>
            </a:r>
            <a:r>
              <a:rPr lang="en-US" sz="2000" i="1" dirty="0">
                <a:solidFill>
                  <a:schemeClr val="tx1">
                    <a:lumMod val="65000"/>
                  </a:schemeClr>
                </a:solidFill>
                <a:latin typeface="Arial" panose="020B0604020202020204" pitchFamily="34" charset="0"/>
                <a:cs typeface="Arial" panose="020B0604020202020204" pitchFamily="34" charset="0"/>
              </a:rPr>
              <a:t>and connections between elements in the process of creating. </a:t>
            </a:r>
            <a:r>
              <a:rPr lang="en-US" sz="2000" i="1" dirty="0" smtClean="0">
                <a:solidFill>
                  <a:schemeClr val="tx1">
                    <a:lumMod val="65000"/>
                  </a:schemeClr>
                </a:solidFill>
                <a:latin typeface="Arial" panose="020B0604020202020204" pitchFamily="34" charset="0"/>
                <a:cs typeface="Arial" panose="020B0604020202020204" pitchFamily="34" charset="0"/>
              </a:rPr>
              <a:t>Each </a:t>
            </a:r>
            <a:r>
              <a:rPr lang="en-US" sz="2000" i="1" dirty="0">
                <a:solidFill>
                  <a:schemeClr val="tx1">
                    <a:lumMod val="65000"/>
                  </a:schemeClr>
                </a:solidFill>
                <a:latin typeface="Arial" panose="020B0604020202020204" pitchFamily="34" charset="0"/>
                <a:cs typeface="Arial" panose="020B0604020202020204" pitchFamily="34" charset="0"/>
              </a:rPr>
              <a:t>piece of this structure is mutually dependent on the other, speaking to the connectedness of all things</a:t>
            </a:r>
            <a:r>
              <a:rPr lang="en-US" sz="2000" i="1" dirty="0" smtClean="0">
                <a:solidFill>
                  <a:schemeClr val="tx1">
                    <a:lumMod val="65000"/>
                  </a:schemeClr>
                </a:solidFill>
                <a:latin typeface="Arial" panose="020B0604020202020204" pitchFamily="34" charset="0"/>
                <a:cs typeface="Arial" panose="020B0604020202020204" pitchFamily="34" charset="0"/>
              </a:rPr>
              <a:t>.“</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endParaRPr lang="en-US" sz="22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6400800" y="1295400"/>
            <a:ext cx="2514600" cy="461665"/>
          </a:xfrm>
          <a:prstGeom prst="rect">
            <a:avLst/>
          </a:prstGeom>
          <a:noFill/>
        </p:spPr>
        <p:txBody>
          <a:bodyPr wrap="square" rtlCol="0">
            <a:spAutoFit/>
          </a:bodyPr>
          <a:lstStyle/>
          <a:p>
            <a:pPr algn="ctr"/>
            <a:r>
              <a:rPr lang="en-US" sz="1200" i="1" dirty="0" smtClean="0"/>
              <a:t>Finding Structure</a:t>
            </a:r>
          </a:p>
          <a:p>
            <a:pPr algn="ctr"/>
            <a:r>
              <a:rPr lang="en-US" sz="1200" dirty="0" smtClean="0"/>
              <a:t>paper</a:t>
            </a:r>
            <a:r>
              <a:rPr lang="en-US" sz="1200" dirty="0"/>
              <a:t>, </a:t>
            </a:r>
            <a:r>
              <a:rPr lang="en-US" sz="1200" dirty="0" smtClean="0"/>
              <a:t>clay</a:t>
            </a:r>
            <a:r>
              <a:rPr lang="en-US" sz="1200" dirty="0"/>
              <a:t>, glaze, </a:t>
            </a:r>
            <a:r>
              <a:rPr lang="en-US" sz="1200" dirty="0" smtClean="0"/>
              <a:t>vinyl</a:t>
            </a:r>
            <a:endParaRPr lang="en-US" sz="1200" dirty="0"/>
          </a:p>
        </p:txBody>
      </p:sp>
    </p:spTree>
    <p:extLst>
      <p:ext uri="{BB962C8B-B14F-4D97-AF65-F5344CB8AC3E}">
        <p14:creationId xmlns:p14="http://schemas.microsoft.com/office/powerpoint/2010/main" val="3919818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403047" y="304800"/>
            <a:ext cx="3888246" cy="5791200"/>
          </a:xfrm>
        </p:spPr>
      </p:pic>
      <p:sp>
        <p:nvSpPr>
          <p:cNvPr id="4" name="Content Placeholder 3"/>
          <p:cNvSpPr>
            <a:spLocks noGrp="1"/>
          </p:cNvSpPr>
          <p:nvPr>
            <p:ph sz="half" idx="2"/>
          </p:nvPr>
        </p:nvSpPr>
        <p:spPr>
          <a:xfrm>
            <a:off x="4419600" y="646331"/>
            <a:ext cx="4572000" cy="5638800"/>
          </a:xfrm>
        </p:spPr>
        <p:txBody>
          <a:bodyPr>
            <a:noAutofit/>
          </a:bodyPr>
          <a:lstStyle/>
          <a:p>
            <a:pPr marL="0" indent="0">
              <a:buNone/>
            </a:pPr>
            <a:r>
              <a:rPr lang="en-US" sz="2400" dirty="0" smtClean="0">
                <a:solidFill>
                  <a:srgbClr val="FFC000"/>
                </a:solidFill>
                <a:latin typeface="Arial" panose="020B0604020202020204" pitchFamily="34" charset="0"/>
                <a:cs typeface="Arial" panose="020B0604020202020204" pitchFamily="34" charset="0"/>
              </a:rPr>
              <a:t>Christine </a:t>
            </a:r>
            <a:r>
              <a:rPr lang="en-US" sz="2400" dirty="0" err="1" smtClean="0">
                <a:solidFill>
                  <a:srgbClr val="FFC000"/>
                </a:solidFill>
                <a:latin typeface="Arial" panose="020B0604020202020204" pitchFamily="34" charset="0"/>
                <a:cs typeface="Arial" panose="020B0604020202020204" pitchFamily="34" charset="0"/>
              </a:rPr>
              <a:t>Cassano</a:t>
            </a:r>
            <a:r>
              <a:rPr lang="en-US" sz="2400" dirty="0" smtClean="0">
                <a:solidFill>
                  <a:srgbClr val="FFC000"/>
                </a:solidFill>
                <a:latin typeface="Arial" panose="020B0604020202020204" pitchFamily="34" charset="0"/>
                <a:cs typeface="Arial" panose="020B0604020202020204" pitchFamily="34" charset="0"/>
              </a:rPr>
              <a:t>, Phoenix</a:t>
            </a:r>
            <a:r>
              <a:rPr lang="en-US" sz="2200" dirty="0" smtClean="0">
                <a:solidFill>
                  <a:schemeClr val="tx1">
                    <a:lumMod val="65000"/>
                  </a:schemeClr>
                </a:solidFill>
                <a:latin typeface="Arial" panose="020B0604020202020204" pitchFamily="34" charset="0"/>
                <a:cs typeface="Arial" panose="020B0604020202020204" pitchFamily="34" charset="0"/>
              </a:rPr>
              <a:t/>
            </a:r>
            <a:br>
              <a:rPr lang="en-US" sz="2200" dirty="0" smtClean="0">
                <a:solidFill>
                  <a:schemeClr val="tx1">
                    <a:lumMod val="65000"/>
                  </a:schemeClr>
                </a:solidFill>
                <a:latin typeface="Arial" panose="020B0604020202020204" pitchFamily="34" charset="0"/>
                <a:cs typeface="Arial" panose="020B0604020202020204" pitchFamily="34" charset="0"/>
              </a:rPr>
            </a:br>
            <a:r>
              <a:rPr lang="en-US" sz="2000" dirty="0" err="1" smtClean="0">
                <a:solidFill>
                  <a:schemeClr val="tx1">
                    <a:lumMod val="65000"/>
                  </a:schemeClr>
                </a:solidFill>
                <a:latin typeface="Arial" panose="020B0604020202020204" pitchFamily="34" charset="0"/>
                <a:cs typeface="Arial" panose="020B0604020202020204" pitchFamily="34" charset="0"/>
              </a:rPr>
              <a:t>Cassano</a:t>
            </a:r>
            <a:r>
              <a:rPr lang="en-US" sz="2000" dirty="0" smtClean="0">
                <a:solidFill>
                  <a:schemeClr val="tx1">
                    <a:lumMod val="65000"/>
                  </a:schemeClr>
                </a:solidFill>
                <a:latin typeface="Arial" panose="020B0604020202020204" pitchFamily="34" charset="0"/>
                <a:cs typeface="Arial" panose="020B0604020202020204" pitchFamily="34" charset="0"/>
              </a:rPr>
              <a:t> </a:t>
            </a:r>
            <a:r>
              <a:rPr lang="en-US" sz="2000" dirty="0">
                <a:solidFill>
                  <a:schemeClr val="tx1">
                    <a:lumMod val="65000"/>
                  </a:schemeClr>
                </a:solidFill>
                <a:latin typeface="Arial" panose="020B0604020202020204" pitchFamily="34" charset="0"/>
                <a:cs typeface="Arial" panose="020B0604020202020204" pitchFamily="34" charset="0"/>
              </a:rPr>
              <a:t>was born and raised on the coast of Southern </a:t>
            </a:r>
            <a:r>
              <a:rPr lang="en-US" sz="2000" dirty="0" smtClean="0">
                <a:solidFill>
                  <a:schemeClr val="tx1">
                    <a:lumMod val="65000"/>
                  </a:schemeClr>
                </a:solidFill>
                <a:latin typeface="Arial" panose="020B0604020202020204" pitchFamily="34" charset="0"/>
                <a:cs typeface="Arial" panose="020B0604020202020204" pitchFamily="34" charset="0"/>
              </a:rPr>
              <a:t>Virginia</a:t>
            </a:r>
            <a:r>
              <a:rPr lang="en-US" sz="2000" dirty="0">
                <a:solidFill>
                  <a:schemeClr val="tx1">
                    <a:lumMod val="65000"/>
                  </a:schemeClr>
                </a:solidFill>
                <a:latin typeface="Arial" panose="020B0604020202020204" pitchFamily="34" charset="0"/>
                <a:cs typeface="Arial" panose="020B0604020202020204" pitchFamily="34" charset="0"/>
              </a:rPr>
              <a:t>. She attended Virginia Commonwealth University in Richmond and Old Dominion University in Norfolk, VA where she received a Bachelor of Fine Arts. Today she is a mixed-media </a:t>
            </a:r>
            <a:r>
              <a:rPr lang="en-US" sz="2000" dirty="0" smtClean="0">
                <a:solidFill>
                  <a:schemeClr val="tx1">
                    <a:lumMod val="65000"/>
                  </a:schemeClr>
                </a:solidFill>
                <a:latin typeface="Arial" panose="020B0604020202020204" pitchFamily="34" charset="0"/>
                <a:cs typeface="Arial" panose="020B0604020202020204" pitchFamily="34" charset="0"/>
              </a:rPr>
              <a:t>artist. </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r>
              <a:rPr lang="en-US" sz="2000" i="1" dirty="0" smtClean="0">
                <a:solidFill>
                  <a:schemeClr val="tx1">
                    <a:lumMod val="65000"/>
                  </a:schemeClr>
                </a:solidFill>
                <a:latin typeface="Arial" panose="020B0604020202020204" pitchFamily="34" charset="0"/>
                <a:cs typeface="Arial" panose="020B0604020202020204" pitchFamily="34" charset="0"/>
              </a:rPr>
              <a:t>“</a:t>
            </a:r>
            <a:r>
              <a:rPr lang="en-US" sz="2000" i="1" dirty="0">
                <a:solidFill>
                  <a:schemeClr val="tx1">
                    <a:lumMod val="65000"/>
                  </a:schemeClr>
                </a:solidFill>
                <a:latin typeface="Arial" panose="020B0604020202020204" pitchFamily="34" charset="0"/>
                <a:cs typeface="Arial" panose="020B0604020202020204" pitchFamily="34" charset="0"/>
              </a:rPr>
              <a:t>My artwork examines the relationships between our internal worlds and our </a:t>
            </a:r>
            <a:r>
              <a:rPr lang="en-US" sz="2000" i="1" dirty="0" smtClean="0">
                <a:solidFill>
                  <a:schemeClr val="tx1">
                    <a:lumMod val="65000"/>
                  </a:schemeClr>
                </a:solidFill>
                <a:latin typeface="Arial" panose="020B0604020202020204" pitchFamily="34" charset="0"/>
                <a:cs typeface="Arial" panose="020B0604020202020204" pitchFamily="34" charset="0"/>
              </a:rPr>
              <a:t>external surroundings</a:t>
            </a:r>
            <a:r>
              <a:rPr lang="en-US" sz="2000" i="1" dirty="0">
                <a:solidFill>
                  <a:schemeClr val="tx1">
                    <a:lumMod val="65000"/>
                  </a:schemeClr>
                </a:solidFill>
                <a:latin typeface="Arial" panose="020B0604020202020204" pitchFamily="34" charset="0"/>
                <a:cs typeface="Arial" panose="020B0604020202020204" pitchFamily="34" charset="0"/>
              </a:rPr>
              <a:t>. </a:t>
            </a:r>
            <a:r>
              <a:rPr lang="en-US" sz="2000" i="1" dirty="0" smtClean="0">
                <a:solidFill>
                  <a:schemeClr val="tx1">
                    <a:lumMod val="65000"/>
                  </a:schemeClr>
                </a:solidFill>
                <a:latin typeface="Arial" panose="020B0604020202020204" pitchFamily="34" charset="0"/>
                <a:cs typeface="Arial" panose="020B0604020202020204" pitchFamily="34" charset="0"/>
              </a:rPr>
              <a:t>By </a:t>
            </a:r>
            <a:r>
              <a:rPr lang="en-US" sz="2000" i="1" dirty="0">
                <a:solidFill>
                  <a:schemeClr val="tx1">
                    <a:lumMod val="65000"/>
                  </a:schemeClr>
                </a:solidFill>
                <a:latin typeface="Arial" panose="020B0604020202020204" pitchFamily="34" charset="0"/>
                <a:cs typeface="Arial" panose="020B0604020202020204" pitchFamily="34" charset="0"/>
              </a:rPr>
              <a:t>contrasting </a:t>
            </a:r>
            <a:r>
              <a:rPr lang="en-US" sz="2000" i="1" dirty="0" smtClean="0">
                <a:solidFill>
                  <a:schemeClr val="tx1">
                    <a:lumMod val="65000"/>
                  </a:schemeClr>
                </a:solidFill>
                <a:latin typeface="Arial" panose="020B0604020202020204" pitchFamily="34" charset="0"/>
                <a:cs typeface="Arial" panose="020B0604020202020204" pitchFamily="34" charset="0"/>
              </a:rPr>
              <a:t>industrial </a:t>
            </a:r>
            <a:r>
              <a:rPr lang="en-US" sz="2000" i="1" dirty="0">
                <a:solidFill>
                  <a:schemeClr val="tx1">
                    <a:lumMod val="65000"/>
                  </a:schemeClr>
                </a:solidFill>
                <a:latin typeface="Arial" panose="020B0604020202020204" pitchFamily="34" charset="0"/>
                <a:cs typeface="Arial" panose="020B0604020202020204" pitchFamily="34" charset="0"/>
              </a:rPr>
              <a:t>and organic materials I am exploring ways that biology and technology are able to come together</a:t>
            </a:r>
            <a:r>
              <a:rPr lang="en-US" sz="2000" i="1" dirty="0" smtClean="0">
                <a:solidFill>
                  <a:schemeClr val="tx1">
                    <a:lumMod val="65000"/>
                  </a:schemeClr>
                </a:solidFill>
                <a:latin typeface="Arial" panose="020B0604020202020204" pitchFamily="34" charset="0"/>
                <a:cs typeface="Arial" panose="020B0604020202020204" pitchFamily="34" charset="0"/>
              </a:rPr>
              <a:t>.”</a:t>
            </a:r>
            <a:br>
              <a:rPr lang="en-US" sz="2000" i="1" dirty="0" smtClean="0">
                <a:solidFill>
                  <a:schemeClr val="tx1">
                    <a:lumMod val="65000"/>
                  </a:schemeClr>
                </a:solidFill>
                <a:latin typeface="Arial" panose="020B0604020202020204" pitchFamily="34" charset="0"/>
                <a:cs typeface="Arial" panose="020B0604020202020204" pitchFamily="34" charset="0"/>
              </a:rPr>
            </a:br>
            <a:r>
              <a:rPr lang="en-US" sz="1000" dirty="0">
                <a:solidFill>
                  <a:schemeClr val="tx1">
                    <a:lumMod val="65000"/>
                  </a:schemeClr>
                </a:solidFill>
                <a:latin typeface="Arial" panose="020B0604020202020204" pitchFamily="34" charset="0"/>
                <a:cs typeface="Arial" panose="020B0604020202020204" pitchFamily="34" charset="0"/>
              </a:rPr>
              <a:t/>
            </a:r>
            <a:br>
              <a:rPr lang="en-US" sz="1000" dirty="0">
                <a:solidFill>
                  <a:schemeClr val="tx1">
                    <a:lumMod val="65000"/>
                  </a:schemeClr>
                </a:solidFill>
                <a:latin typeface="Arial" panose="020B0604020202020204" pitchFamily="34" charset="0"/>
                <a:cs typeface="Arial" panose="020B0604020202020204" pitchFamily="34" charset="0"/>
              </a:rPr>
            </a:br>
            <a:r>
              <a:rPr lang="en-US" sz="2000" dirty="0" smtClean="0">
                <a:solidFill>
                  <a:schemeClr val="tx1">
                    <a:lumMod val="65000"/>
                  </a:schemeClr>
                </a:solidFill>
                <a:latin typeface="Arial" panose="020B0604020202020204" pitchFamily="34" charset="0"/>
                <a:cs typeface="Arial" panose="020B0604020202020204" pitchFamily="34" charset="0"/>
              </a:rPr>
              <a:t>www.christinecassano.com</a:t>
            </a:r>
            <a:endParaRPr lang="en-US" sz="2000" dirty="0">
              <a:solidFill>
                <a:schemeClr val="tx1">
                  <a:lumMod val="65000"/>
                </a:schemeClr>
              </a:solidFill>
              <a:latin typeface="Arial" panose="020B0604020202020204" pitchFamily="34" charset="0"/>
              <a:cs typeface="Arial" panose="020B0604020202020204" pitchFamily="34" charset="0"/>
            </a:endParaRPr>
          </a:p>
          <a:p>
            <a:pPr marL="0" indent="0">
              <a:buNone/>
            </a:pPr>
            <a:r>
              <a:rPr lang="en-US" sz="1400" dirty="0">
                <a:solidFill>
                  <a:schemeClr val="tx1">
                    <a:lumMod val="65000"/>
                  </a:schemeClr>
                </a:solidFill>
                <a:latin typeface="Arial" panose="020B0604020202020204" pitchFamily="34" charset="0"/>
                <a:cs typeface="Arial" panose="020B0604020202020204" pitchFamily="34" charset="0"/>
              </a:rPr>
              <a:t> </a:t>
            </a:r>
          </a:p>
          <a:p>
            <a:pPr marL="0" indent="0">
              <a:buNone/>
            </a:pPr>
            <a:endParaRPr lang="en-US" sz="1400" dirty="0">
              <a:solidFill>
                <a:schemeClr val="tx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762000" y="6096000"/>
            <a:ext cx="3352800" cy="646331"/>
          </a:xfrm>
          <a:prstGeom prst="rect">
            <a:avLst/>
          </a:prstGeom>
          <a:noFill/>
        </p:spPr>
        <p:txBody>
          <a:bodyPr wrap="square" rtlCol="0">
            <a:spAutoFit/>
          </a:bodyPr>
          <a:lstStyle/>
          <a:p>
            <a:pPr algn="ctr"/>
            <a:r>
              <a:rPr lang="en-US" sz="1200" i="1" dirty="0" smtClean="0"/>
              <a:t>Manumission, </a:t>
            </a:r>
            <a:r>
              <a:rPr lang="en-US" sz="1200" dirty="0" smtClean="0"/>
              <a:t>300</a:t>
            </a:r>
            <a:r>
              <a:rPr lang="en-US" sz="1200" dirty="0"/>
              <a:t>+ hand-formed </a:t>
            </a:r>
            <a:endParaRPr lang="en-US" sz="1200" dirty="0" smtClean="0"/>
          </a:p>
          <a:p>
            <a:pPr algn="ctr"/>
            <a:r>
              <a:rPr lang="en-US" sz="1200" dirty="0" smtClean="0"/>
              <a:t>porcelain pieces</a:t>
            </a:r>
            <a:r>
              <a:rPr lang="en-US" sz="1200" dirty="0"/>
              <a:t>, </a:t>
            </a:r>
            <a:r>
              <a:rPr lang="en-US" sz="1200" dirty="0" smtClean="0"/>
              <a:t>mirrors</a:t>
            </a:r>
            <a:r>
              <a:rPr lang="en-US" sz="1200" dirty="0"/>
              <a:t>, twine, acrylic</a:t>
            </a:r>
          </a:p>
          <a:p>
            <a:endParaRPr lang="en-US" sz="1200" dirty="0"/>
          </a:p>
        </p:txBody>
      </p:sp>
    </p:spTree>
    <p:extLst>
      <p:ext uri="{BB962C8B-B14F-4D97-AF65-F5344CB8AC3E}">
        <p14:creationId xmlns:p14="http://schemas.microsoft.com/office/powerpoint/2010/main" val="4094691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TotalTime>
  <Words>399</Words>
  <Application>Microsoft Office PowerPoint</Application>
  <PresentationFormat>On-screen Show (4:3)</PresentationFormat>
  <Paragraphs>104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Exhibition Preview</vt:lpstr>
      <vt:lpstr>PowerPoint Presentation</vt:lpstr>
      <vt:lpstr>PowerPoint Presentation</vt:lpstr>
      <vt:lpstr>CLAY ARTISTS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Tempe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Exhibition Preview</dc:title>
  <dc:creator>Dock, Michelle</dc:creator>
  <cp:lastModifiedBy>Dock, Michelle</cp:lastModifiedBy>
  <cp:revision>21</cp:revision>
  <dcterms:created xsi:type="dcterms:W3CDTF">2016-10-10T17:35:06Z</dcterms:created>
  <dcterms:modified xsi:type="dcterms:W3CDTF">2016-11-17T20:48:37Z</dcterms:modified>
</cp:coreProperties>
</file>