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7" r:id="rId2"/>
    <p:sldId id="258" r:id="rId3"/>
    <p:sldId id="296" r:id="rId4"/>
    <p:sldId id="260" r:id="rId5"/>
    <p:sldId id="301" r:id="rId6"/>
    <p:sldId id="303" r:id="rId7"/>
    <p:sldId id="261" r:id="rId8"/>
    <p:sldId id="292" r:id="rId9"/>
    <p:sldId id="266" r:id="rId10"/>
    <p:sldId id="297" r:id="rId11"/>
    <p:sldId id="298" r:id="rId12"/>
    <p:sldId id="299" r:id="rId13"/>
    <p:sldId id="302" r:id="rId14"/>
    <p:sldId id="300" r:id="rId15"/>
    <p:sldId id="29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66FF33"/>
    <a:srgbClr val="A48C76"/>
    <a:srgbClr val="F9D4B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908" y="-3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6F3702-250D-8048-A2E8-811C11CD83B4}" type="datetimeFigureOut">
              <a:rPr lang="en-US" smtClean="0"/>
              <a:t>07/03/2016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1C54EE-80B0-954E-9D22-7EB12B6B8B3A}" type="slidenum">
              <a:rPr lang="en-US" smtClean="0"/>
              <a:t>‹#›</a:t>
            </a:fld>
            <a:endParaRPr lang="en-US"/>
          </a:p>
        </p:txBody>
      </p:sp>
    </p:spTree>
    <p:extLst>
      <p:ext uri="{BB962C8B-B14F-4D97-AF65-F5344CB8AC3E}">
        <p14:creationId xmlns:p14="http://schemas.microsoft.com/office/powerpoint/2010/main" val="779865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6AD07-7A02-B348-BE08-F0FDC87B1D80}" type="datetimeFigureOut">
              <a:rPr lang="en-US" smtClean="0"/>
              <a:t>07/03/2016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1EF69-F0F3-F74A-BF96-2B58C1C390BD}" type="slidenum">
              <a:rPr lang="en-US" smtClean="0"/>
              <a:t>‹#›</a:t>
            </a:fld>
            <a:endParaRPr lang="en-US"/>
          </a:p>
        </p:txBody>
      </p:sp>
    </p:spTree>
    <p:extLst>
      <p:ext uri="{BB962C8B-B14F-4D97-AF65-F5344CB8AC3E}">
        <p14:creationId xmlns:p14="http://schemas.microsoft.com/office/powerpoint/2010/main" val="38902011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1EF69-F0F3-F74A-BF96-2B58C1C390BD}" type="slidenum">
              <a:rPr lang="en-US" smtClean="0"/>
              <a:t>5</a:t>
            </a:fld>
            <a:endParaRPr lang="en-US"/>
          </a:p>
        </p:txBody>
      </p:sp>
    </p:spTree>
    <p:extLst>
      <p:ext uri="{BB962C8B-B14F-4D97-AF65-F5344CB8AC3E}">
        <p14:creationId xmlns:p14="http://schemas.microsoft.com/office/powerpoint/2010/main" val="503212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07/03/2016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2047494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07/03/2016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02930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07/03/2016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6060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EBA01F-62EA-F34D-AB4E-DC62B21A5CF4}" type="datetimeFigureOut">
              <a:rPr lang="en-US" smtClean="0"/>
              <a:t>07/03/2016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825244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BA01F-62EA-F34D-AB4E-DC62B21A5CF4}" type="datetimeFigureOut">
              <a:rPr lang="en-US" smtClean="0"/>
              <a:t>07/03/2016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85678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EBA01F-62EA-F34D-AB4E-DC62B21A5CF4}" type="datetimeFigureOut">
              <a:rPr lang="en-US" smtClean="0"/>
              <a:t>07/03/2016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66893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EBA01F-62EA-F34D-AB4E-DC62B21A5CF4}" type="datetimeFigureOut">
              <a:rPr lang="en-US" smtClean="0"/>
              <a:t>07/03/2016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75199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EBA01F-62EA-F34D-AB4E-DC62B21A5CF4}" type="datetimeFigureOut">
              <a:rPr lang="en-US" smtClean="0"/>
              <a:t>07/03/2016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128754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BA01F-62EA-F34D-AB4E-DC62B21A5CF4}" type="datetimeFigureOut">
              <a:rPr lang="en-US" smtClean="0"/>
              <a:t>07/03/2016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30924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BA01F-62EA-F34D-AB4E-DC62B21A5CF4}" type="datetimeFigureOut">
              <a:rPr lang="en-US" smtClean="0"/>
              <a:t>07/03/2016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130584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EBA01F-62EA-F34D-AB4E-DC62B21A5CF4}" type="datetimeFigureOut">
              <a:rPr lang="en-US" smtClean="0"/>
              <a:t>07/03/2016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4ADEB-1345-8842-AEBC-14EA9A326E87}" type="slidenum">
              <a:rPr lang="en-US" smtClean="0"/>
              <a:t>‹#›</a:t>
            </a:fld>
            <a:endParaRPr lang="en-US"/>
          </a:p>
        </p:txBody>
      </p:sp>
    </p:spTree>
    <p:extLst>
      <p:ext uri="{BB962C8B-B14F-4D97-AF65-F5344CB8AC3E}">
        <p14:creationId xmlns:p14="http://schemas.microsoft.com/office/powerpoint/2010/main" val="357129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BA01F-62EA-F34D-AB4E-DC62B21A5CF4}" type="datetimeFigureOut">
              <a:rPr lang="en-US" smtClean="0"/>
              <a:t>07/03/2016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4ADEB-1345-8842-AEBC-14EA9A326E87}" type="slidenum">
              <a:rPr lang="en-US" smtClean="0"/>
              <a:t>‹#›</a:t>
            </a:fld>
            <a:endParaRPr lang="en-US"/>
          </a:p>
        </p:txBody>
      </p:sp>
    </p:spTree>
    <p:extLst>
      <p:ext uri="{BB962C8B-B14F-4D97-AF65-F5344CB8AC3E}">
        <p14:creationId xmlns:p14="http://schemas.microsoft.com/office/powerpoint/2010/main" val="281101031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7733" y="3010770"/>
            <a:ext cx="7452996" cy="2492990"/>
          </a:xfrm>
          <a:prstGeom prst="rect">
            <a:avLst/>
          </a:prstGeom>
          <a:noFill/>
        </p:spPr>
        <p:txBody>
          <a:bodyPr wrap="square" rtlCol="0">
            <a:spAutoFit/>
          </a:bodyPr>
          <a:lstStyle/>
          <a:p>
            <a:pPr algn="ctr"/>
            <a:r>
              <a:rPr lang="en-US" sz="4800" dirty="0" smtClean="0">
                <a:latin typeface="Arial" panose="020B0604020202020204" pitchFamily="34" charset="0"/>
                <a:cs typeface="Arial" panose="020B0604020202020204" pitchFamily="34" charset="0"/>
              </a:rPr>
              <a:t>My Body Works </a:t>
            </a:r>
            <a:br>
              <a:rPr lang="en-US" sz="48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Elementary</a:t>
            </a:r>
          </a:p>
          <a:p>
            <a:pPr algn="ct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By </a:t>
            </a:r>
            <a:r>
              <a:rPr lang="en-US" dirty="0">
                <a:latin typeface="Arial" panose="020B0604020202020204" pitchFamily="34" charset="0"/>
                <a:cs typeface="Arial" panose="020B0604020202020204" pitchFamily="34" charset="0"/>
              </a:rPr>
              <a:t>Mary Erickson, </a:t>
            </a:r>
            <a:r>
              <a:rPr lang="en-US" dirty="0" smtClean="0">
                <a:latin typeface="Arial" panose="020B0604020202020204" pitchFamily="34" charset="0"/>
                <a:cs typeface="Arial" panose="020B0604020202020204" pitchFamily="34" charset="0"/>
              </a:rPr>
              <a:t>PhD,</a:t>
            </a:r>
          </a:p>
          <a:p>
            <a:pPr algn="ctr"/>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ased on a workshop taught by Arizona artist, Monica </a:t>
            </a:r>
            <a:r>
              <a:rPr lang="en-US" dirty="0" err="1" smtClean="0">
                <a:latin typeface="Arial" panose="020B0604020202020204" pitchFamily="34" charset="0"/>
                <a:cs typeface="Arial" panose="020B0604020202020204" pitchFamily="34" charset="0"/>
              </a:rPr>
              <a:t>Aissa</a:t>
            </a:r>
            <a:r>
              <a:rPr lang="en-US" dirty="0" smtClean="0">
                <a:latin typeface="Arial" panose="020B0604020202020204" pitchFamily="34" charset="0"/>
                <a:cs typeface="Arial" panose="020B0604020202020204" pitchFamily="34" charset="0"/>
              </a:rPr>
              <a:t> Martinez,</a:t>
            </a:r>
          </a:p>
          <a:p>
            <a:pPr algn="ctr"/>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dapted for elementary by Michelle Nichols Dock</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10748" y="1024281"/>
            <a:ext cx="5756744" cy="1700856"/>
          </a:xfrm>
          <a:prstGeom prst="rect">
            <a:avLst/>
          </a:prstGeom>
        </p:spPr>
      </p:pic>
    </p:spTree>
    <p:extLst>
      <p:ext uri="{BB962C8B-B14F-4D97-AF65-F5344CB8AC3E}">
        <p14:creationId xmlns:p14="http://schemas.microsoft.com/office/powerpoint/2010/main" val="1562879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186" y="873811"/>
            <a:ext cx="3712972" cy="5246020"/>
          </a:xfrm>
        </p:spPr>
        <p:txBody>
          <a:bodyPr>
            <a:normAutofit/>
          </a:bodyPr>
          <a:lstStyle/>
          <a:p>
            <a:pPr marL="0" indent="0">
              <a:lnSpc>
                <a:spcPct val="120000"/>
              </a:lnSpc>
              <a:buNone/>
            </a:pPr>
            <a:r>
              <a:rPr lang="en-US" sz="2400" dirty="0" smtClean="0">
                <a:latin typeface="Arial"/>
                <a:cs typeface="Arial"/>
              </a:rPr>
              <a:t>2). </a:t>
            </a:r>
            <a:r>
              <a:rPr lang="en-US" sz="2400" dirty="0">
                <a:latin typeface="Arial"/>
                <a:cs typeface="Arial"/>
              </a:rPr>
              <a:t>U</a:t>
            </a:r>
            <a:r>
              <a:rPr lang="en-US" sz="2400" dirty="0" smtClean="0">
                <a:latin typeface="Arial"/>
                <a:cs typeface="Arial"/>
              </a:rPr>
              <a:t>se markers or crayons to color in three really important parts of your body.</a:t>
            </a:r>
          </a:p>
          <a:p>
            <a:pPr>
              <a:lnSpc>
                <a:spcPct val="120000"/>
              </a:lnSpc>
            </a:pPr>
            <a:r>
              <a:rPr lang="en-US" sz="2400" dirty="0" smtClean="0">
                <a:latin typeface="Arial"/>
                <a:cs typeface="Arial"/>
              </a:rPr>
              <a:t>Your </a:t>
            </a:r>
            <a:r>
              <a:rPr lang="en-US" sz="2400" dirty="0" smtClean="0">
                <a:solidFill>
                  <a:srgbClr val="66FF33"/>
                </a:solidFill>
                <a:latin typeface="Arial"/>
                <a:cs typeface="Arial"/>
              </a:rPr>
              <a:t>brain</a:t>
            </a:r>
          </a:p>
          <a:p>
            <a:pPr>
              <a:lnSpc>
                <a:spcPct val="120000"/>
              </a:lnSpc>
            </a:pPr>
            <a:r>
              <a:rPr lang="en-US" sz="2400" dirty="0" smtClean="0">
                <a:latin typeface="Arial"/>
                <a:cs typeface="Arial"/>
              </a:rPr>
              <a:t>Your </a:t>
            </a:r>
            <a:r>
              <a:rPr lang="en-US" sz="2400" dirty="0" smtClean="0">
                <a:solidFill>
                  <a:srgbClr val="66FF33"/>
                </a:solidFill>
                <a:latin typeface="Arial"/>
                <a:cs typeface="Arial"/>
              </a:rPr>
              <a:t>lungs</a:t>
            </a:r>
          </a:p>
          <a:p>
            <a:pPr>
              <a:lnSpc>
                <a:spcPct val="120000"/>
              </a:lnSpc>
            </a:pPr>
            <a:r>
              <a:rPr lang="en-US" sz="2400" dirty="0" smtClean="0">
                <a:latin typeface="Arial"/>
                <a:cs typeface="Arial"/>
              </a:rPr>
              <a:t>Your </a:t>
            </a:r>
            <a:r>
              <a:rPr lang="en-US" sz="2400" dirty="0" smtClean="0">
                <a:solidFill>
                  <a:srgbClr val="66FF33"/>
                </a:solidFill>
                <a:latin typeface="Arial"/>
                <a:cs typeface="Arial"/>
              </a:rPr>
              <a:t>heart</a:t>
            </a:r>
            <a:endParaRPr lang="en-US" sz="2400" dirty="0" smtClean="0">
              <a:latin typeface="Arial"/>
              <a:cs typeface="Arial"/>
            </a:endParaRPr>
          </a:p>
          <a:p>
            <a:pPr marL="0" indent="0">
              <a:lnSpc>
                <a:spcPct val="120000"/>
              </a:lnSpc>
              <a:buNone/>
            </a:pPr>
            <a:r>
              <a:rPr lang="en-US" sz="2400" dirty="0" smtClean="0">
                <a:latin typeface="Arial"/>
                <a:cs typeface="Arial"/>
              </a:rPr>
              <a:t>You may use </a:t>
            </a:r>
            <a:r>
              <a:rPr lang="en-US" sz="2400" dirty="0" smtClean="0">
                <a:solidFill>
                  <a:srgbClr val="66FF33"/>
                </a:solidFill>
                <a:latin typeface="Arial"/>
                <a:cs typeface="Arial"/>
              </a:rPr>
              <a:t>realistic </a:t>
            </a:r>
          </a:p>
          <a:p>
            <a:pPr marL="0" indent="0">
              <a:lnSpc>
                <a:spcPct val="120000"/>
              </a:lnSpc>
              <a:buNone/>
            </a:pPr>
            <a:r>
              <a:rPr lang="en-US" sz="2400" dirty="0">
                <a:latin typeface="Arial"/>
                <a:cs typeface="Arial"/>
              </a:rPr>
              <a:t>c</a:t>
            </a:r>
            <a:r>
              <a:rPr lang="en-US" sz="2400" dirty="0" smtClean="0">
                <a:latin typeface="Arial"/>
                <a:cs typeface="Arial"/>
              </a:rPr>
              <a:t>olors or colors you like.</a:t>
            </a:r>
          </a:p>
          <a:p>
            <a:pPr marL="0" indent="0">
              <a:lnSpc>
                <a:spcPct val="120000"/>
              </a:lnSpc>
              <a:buNone/>
            </a:pPr>
            <a:endParaRPr lang="en-US" sz="2800" dirty="0">
              <a:latin typeface="Arial"/>
              <a:cs typeface="Arial"/>
            </a:endParaRPr>
          </a:p>
          <a:p>
            <a:pPr marL="0" indent="0">
              <a:lnSpc>
                <a:spcPct val="120000"/>
              </a:lnSpc>
              <a:buNone/>
            </a:pPr>
            <a:endParaRPr lang="en-US" sz="2800" dirty="0" smtClean="0">
              <a:latin typeface="Arial"/>
              <a:cs typeface="Arial"/>
            </a:endParaRPr>
          </a:p>
          <a:p>
            <a:pPr>
              <a:lnSpc>
                <a:spcPct val="120000"/>
              </a:lnSpc>
            </a:pPr>
            <a:endParaRPr lang="en-US" sz="2800" dirty="0" smtClean="0">
              <a:latin typeface="Arial"/>
              <a:cs typeface="Arial"/>
            </a:endParaRPr>
          </a:p>
          <a:p>
            <a:pPr marL="0" indent="0">
              <a:lnSpc>
                <a:spcPct val="120000"/>
              </a:lnSpc>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4" name="Picture 3" descr="IMG_0284(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59819" y="873811"/>
            <a:ext cx="4680828" cy="4680828"/>
          </a:xfrm>
          <a:prstGeom prst="rect">
            <a:avLst/>
          </a:prstGeom>
        </p:spPr>
      </p:pic>
    </p:spTree>
    <p:extLst>
      <p:ext uri="{BB962C8B-B14F-4D97-AF65-F5344CB8AC3E}">
        <p14:creationId xmlns:p14="http://schemas.microsoft.com/office/powerpoint/2010/main" val="1999020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538" y="1169326"/>
            <a:ext cx="3876745" cy="4590034"/>
          </a:xfrm>
        </p:spPr>
        <p:txBody>
          <a:bodyPr>
            <a:normAutofit fontScale="85000" lnSpcReduction="10000"/>
          </a:bodyPr>
          <a:lstStyle/>
          <a:p>
            <a:pPr marL="0" indent="0">
              <a:lnSpc>
                <a:spcPct val="120000"/>
              </a:lnSpc>
              <a:buNone/>
            </a:pPr>
            <a:r>
              <a:rPr lang="en-US" sz="2600" dirty="0" smtClean="0">
                <a:latin typeface="Arial"/>
                <a:cs typeface="Arial"/>
              </a:rPr>
              <a:t>3). </a:t>
            </a:r>
            <a:r>
              <a:rPr lang="en-US" sz="2600" dirty="0">
                <a:latin typeface="Arial"/>
                <a:cs typeface="Arial"/>
              </a:rPr>
              <a:t>P</a:t>
            </a:r>
            <a:r>
              <a:rPr lang="en-US" sz="2600" dirty="0" smtClean="0">
                <a:latin typeface="Arial"/>
                <a:cs typeface="Arial"/>
              </a:rPr>
              <a:t>lace the brain, heart and lungs where they belong in the tracing of your body. </a:t>
            </a:r>
            <a:br>
              <a:rPr lang="en-US" sz="2600" dirty="0" smtClean="0">
                <a:latin typeface="Arial"/>
                <a:cs typeface="Arial"/>
              </a:rPr>
            </a:br>
            <a:endParaRPr lang="en-US" sz="1600" dirty="0" smtClean="0">
              <a:latin typeface="Arial"/>
              <a:cs typeface="Arial"/>
            </a:endParaRPr>
          </a:p>
          <a:p>
            <a:pPr marL="0" indent="0">
              <a:lnSpc>
                <a:spcPct val="120000"/>
              </a:lnSpc>
              <a:buNone/>
            </a:pPr>
            <a:r>
              <a:rPr lang="en-US" sz="2600" dirty="0" smtClean="0">
                <a:latin typeface="Arial"/>
                <a:cs typeface="Arial"/>
              </a:rPr>
              <a:t>4). Add details to the drawing.</a:t>
            </a:r>
            <a:br>
              <a:rPr lang="en-US" sz="2600" dirty="0" smtClean="0">
                <a:latin typeface="Arial"/>
                <a:cs typeface="Arial"/>
              </a:rPr>
            </a:br>
            <a:r>
              <a:rPr lang="en-US" sz="2600" dirty="0" smtClean="0">
                <a:latin typeface="Arial"/>
                <a:cs typeface="Arial"/>
              </a:rPr>
              <a:t> </a:t>
            </a:r>
            <a:endParaRPr lang="en-US" sz="1600" dirty="0" smtClean="0">
              <a:latin typeface="Arial"/>
              <a:cs typeface="Arial"/>
            </a:endParaRPr>
          </a:p>
          <a:p>
            <a:pPr marL="0" indent="0">
              <a:lnSpc>
                <a:spcPct val="120000"/>
              </a:lnSpc>
              <a:buNone/>
            </a:pPr>
            <a:r>
              <a:rPr lang="en-US" sz="2600" dirty="0" smtClean="0">
                <a:latin typeface="Arial"/>
                <a:cs typeface="Arial"/>
              </a:rPr>
              <a:t>5). Think about whether a crayon or a marker will work best.</a:t>
            </a:r>
            <a:br>
              <a:rPr lang="en-US" sz="2600" dirty="0" smtClean="0">
                <a:latin typeface="Arial"/>
                <a:cs typeface="Arial"/>
              </a:rPr>
            </a:br>
            <a:endParaRPr lang="en-US" sz="1600" dirty="0">
              <a:latin typeface="Arial"/>
              <a:cs typeface="Arial"/>
            </a:endParaRPr>
          </a:p>
          <a:p>
            <a:pPr marL="0" indent="0">
              <a:lnSpc>
                <a:spcPct val="120000"/>
              </a:lnSpc>
              <a:buNone/>
            </a:pPr>
            <a:r>
              <a:rPr lang="en-US" sz="2600" dirty="0" smtClean="0">
                <a:latin typeface="Arial"/>
                <a:cs typeface="Arial"/>
              </a:rPr>
              <a:t>This boy’s drawing shows that he uses his brain to read.</a:t>
            </a:r>
          </a:p>
          <a:p>
            <a:pPr marL="0" indent="0">
              <a:lnSpc>
                <a:spcPct val="120000"/>
              </a:lnSpc>
              <a:buNone/>
            </a:pPr>
            <a:endParaRPr lang="en-US" sz="2800" dirty="0" smtClean="0">
              <a:latin typeface="Arial"/>
              <a:cs typeface="Arial"/>
            </a:endParaRPr>
          </a:p>
          <a:p>
            <a:pPr>
              <a:lnSpc>
                <a:spcPct val="120000"/>
              </a:lnSpc>
            </a:pPr>
            <a:endParaRPr lang="en-US" sz="2800" dirty="0" smtClean="0">
              <a:latin typeface="Arial"/>
              <a:cs typeface="Arial"/>
            </a:endParaRPr>
          </a:p>
          <a:p>
            <a:pPr marL="0" indent="0">
              <a:lnSpc>
                <a:spcPct val="120000"/>
              </a:lnSpc>
              <a:buNone/>
            </a:pPr>
            <a:endParaRPr lang="en-US" sz="2800" dirty="0" smtClean="0">
              <a:latin typeface="Arial"/>
              <a:cs typeface="Arial"/>
            </a:endParaRPr>
          </a:p>
          <a:p>
            <a:pPr marL="0" indent="0">
              <a:lnSpc>
                <a:spcPct val="120000"/>
              </a:lnSpc>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8" name="Picture 7" descr="IMG_0244(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8227" y="1211158"/>
            <a:ext cx="4316186" cy="4316186"/>
          </a:xfrm>
          <a:prstGeom prst="rect">
            <a:avLst/>
          </a:prstGeom>
        </p:spPr>
      </p:pic>
    </p:spTree>
    <p:extLst>
      <p:ext uri="{BB962C8B-B14F-4D97-AF65-F5344CB8AC3E}">
        <p14:creationId xmlns:p14="http://schemas.microsoft.com/office/powerpoint/2010/main" val="1999020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898" y="1639656"/>
            <a:ext cx="5278731" cy="2366497"/>
          </a:xfrm>
        </p:spPr>
        <p:txBody>
          <a:bodyPr>
            <a:normAutofit/>
          </a:bodyPr>
          <a:lstStyle/>
          <a:p>
            <a:pPr marL="0" indent="0" algn="ctr">
              <a:lnSpc>
                <a:spcPct val="120000"/>
              </a:lnSpc>
              <a:buNone/>
            </a:pPr>
            <a:r>
              <a:rPr lang="en-US" sz="2400" dirty="0" smtClean="0">
                <a:latin typeface="Arial"/>
                <a:cs typeface="Arial"/>
              </a:rPr>
              <a:t>Your system of bones is your </a:t>
            </a:r>
            <a:r>
              <a:rPr lang="en-US" sz="2400" dirty="0" smtClean="0">
                <a:solidFill>
                  <a:srgbClr val="66FF33"/>
                </a:solidFill>
                <a:latin typeface="Arial"/>
                <a:cs typeface="Arial"/>
              </a:rPr>
              <a:t>skeleton</a:t>
            </a:r>
            <a:r>
              <a:rPr lang="en-US" sz="2400" dirty="0" smtClean="0">
                <a:latin typeface="Arial"/>
                <a:cs typeface="Arial"/>
              </a:rPr>
              <a:t>. </a:t>
            </a:r>
            <a:br>
              <a:rPr lang="en-US" sz="2400" dirty="0" smtClean="0">
                <a:latin typeface="Arial"/>
                <a:cs typeface="Arial"/>
              </a:rPr>
            </a:br>
            <a:endParaRPr lang="en-US" sz="2400" dirty="0" smtClean="0">
              <a:latin typeface="Arial"/>
              <a:cs typeface="Arial"/>
            </a:endParaRPr>
          </a:p>
          <a:p>
            <a:pPr marL="0" indent="0" algn="ctr">
              <a:lnSpc>
                <a:spcPct val="120000"/>
              </a:lnSpc>
              <a:buNone/>
            </a:pPr>
            <a:r>
              <a:rPr lang="en-US" sz="2400" dirty="0" smtClean="0">
                <a:latin typeface="Arial"/>
                <a:cs typeface="Arial"/>
              </a:rPr>
              <a:t>Do you want to add bones to your drawing?</a:t>
            </a:r>
          </a:p>
          <a:p>
            <a:pPr marL="0" indent="0">
              <a:lnSpc>
                <a:spcPct val="120000"/>
              </a:lnSpc>
              <a:buNone/>
            </a:pPr>
            <a:endParaRPr lang="en-US" sz="1200" dirty="0" smtClean="0">
              <a:latin typeface="Arial"/>
              <a:cs typeface="Arial"/>
            </a:endParaRPr>
          </a:p>
          <a:p>
            <a:pPr marL="0" indent="0">
              <a:lnSpc>
                <a:spcPct val="120000"/>
              </a:lnSpc>
              <a:buNone/>
            </a:pPr>
            <a:endParaRPr lang="en-US" sz="2800" dirty="0" smtClean="0">
              <a:latin typeface="Arial"/>
              <a:cs typeface="Arial"/>
            </a:endParaRPr>
          </a:p>
          <a:p>
            <a:pPr marL="0" indent="0">
              <a:lnSpc>
                <a:spcPct val="120000"/>
              </a:lnSpc>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Screen Shot 2016-05-07 at 2.31.04 PM.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07979" y="368688"/>
            <a:ext cx="2203970" cy="5985002"/>
          </a:xfrm>
          <a:prstGeom prst="rect">
            <a:avLst/>
          </a:prstGeom>
        </p:spPr>
      </p:pic>
    </p:spTree>
    <p:extLst>
      <p:ext uri="{BB962C8B-B14F-4D97-AF65-F5344CB8AC3E}">
        <p14:creationId xmlns:p14="http://schemas.microsoft.com/office/powerpoint/2010/main" val="1949798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186" y="370394"/>
            <a:ext cx="8128612" cy="1353082"/>
          </a:xfrm>
        </p:spPr>
        <p:txBody>
          <a:bodyPr>
            <a:normAutofit fontScale="92500" lnSpcReduction="20000"/>
          </a:bodyPr>
          <a:lstStyle/>
          <a:p>
            <a:pPr marL="0" indent="0" algn="ctr">
              <a:lnSpc>
                <a:spcPct val="120000"/>
              </a:lnSpc>
              <a:buNone/>
            </a:pPr>
            <a:r>
              <a:rPr lang="en-US" sz="2800" dirty="0" smtClean="0">
                <a:latin typeface="Arial"/>
                <a:cs typeface="Arial"/>
              </a:rPr>
              <a:t>These siblings visited a </a:t>
            </a:r>
            <a:r>
              <a:rPr lang="en-US" sz="2800" dirty="0">
                <a:solidFill>
                  <a:srgbClr val="66FF33"/>
                </a:solidFill>
                <a:latin typeface="Arial"/>
                <a:cs typeface="Arial"/>
              </a:rPr>
              <a:t>s</a:t>
            </a:r>
            <a:r>
              <a:rPr lang="en-US" sz="2800" dirty="0" smtClean="0">
                <a:solidFill>
                  <a:srgbClr val="66FF33"/>
                </a:solidFill>
                <a:latin typeface="Arial"/>
                <a:cs typeface="Arial"/>
              </a:rPr>
              <a:t>cience</a:t>
            </a:r>
            <a:r>
              <a:rPr lang="en-US" sz="2800" dirty="0" smtClean="0">
                <a:latin typeface="Arial"/>
                <a:cs typeface="Arial"/>
              </a:rPr>
              <a:t> </a:t>
            </a:r>
            <a:r>
              <a:rPr lang="en-US" sz="2800" dirty="0" smtClean="0">
                <a:solidFill>
                  <a:srgbClr val="66FF33"/>
                </a:solidFill>
                <a:latin typeface="Arial"/>
                <a:cs typeface="Arial"/>
              </a:rPr>
              <a:t>and</a:t>
            </a:r>
            <a:r>
              <a:rPr lang="en-US" sz="2800" dirty="0" smtClean="0">
                <a:latin typeface="Arial"/>
                <a:cs typeface="Arial"/>
              </a:rPr>
              <a:t> </a:t>
            </a:r>
            <a:r>
              <a:rPr lang="en-US" sz="2800" dirty="0" smtClean="0">
                <a:solidFill>
                  <a:srgbClr val="66FF33"/>
                </a:solidFill>
                <a:latin typeface="Arial"/>
                <a:cs typeface="Arial"/>
              </a:rPr>
              <a:t>technology festival </a:t>
            </a:r>
            <a:r>
              <a:rPr lang="en-US" sz="2800" dirty="0" smtClean="0">
                <a:latin typeface="Arial"/>
                <a:cs typeface="Arial"/>
              </a:rPr>
              <a:t>in their town. They worked together on </a:t>
            </a:r>
            <a:br>
              <a:rPr lang="en-US" sz="2800" dirty="0" smtClean="0">
                <a:latin typeface="Arial"/>
                <a:cs typeface="Arial"/>
              </a:rPr>
            </a:br>
            <a:r>
              <a:rPr lang="en-US" sz="2800" dirty="0" smtClean="0">
                <a:latin typeface="Arial"/>
                <a:cs typeface="Arial"/>
              </a:rPr>
              <a:t>one body.</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10" name="Picture 9" descr="IMG_0282(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9002" y="1977296"/>
            <a:ext cx="4231171" cy="4231171"/>
          </a:xfrm>
          <a:prstGeom prst="rect">
            <a:avLst/>
          </a:prstGeom>
        </p:spPr>
      </p:pic>
      <p:pic>
        <p:nvPicPr>
          <p:cNvPr id="2" name="Picture 1" descr="IMG_0283(1)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1553" y="1989734"/>
            <a:ext cx="2386221" cy="4218734"/>
          </a:xfrm>
          <a:prstGeom prst="rect">
            <a:avLst/>
          </a:prstGeom>
        </p:spPr>
      </p:pic>
    </p:spTree>
    <p:extLst>
      <p:ext uri="{BB962C8B-B14F-4D97-AF65-F5344CB8AC3E}">
        <p14:creationId xmlns:p14="http://schemas.microsoft.com/office/powerpoint/2010/main" val="2458517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769" y="908253"/>
            <a:ext cx="4444908" cy="5017207"/>
          </a:xfrm>
        </p:spPr>
        <p:txBody>
          <a:bodyPr>
            <a:normAutofit fontScale="92500" lnSpcReduction="20000"/>
          </a:bodyPr>
          <a:lstStyle/>
          <a:p>
            <a:pPr marL="0" indent="0">
              <a:lnSpc>
                <a:spcPct val="120000"/>
              </a:lnSpc>
              <a:buNone/>
            </a:pPr>
            <a:r>
              <a:rPr lang="en-US" sz="2600" dirty="0" smtClean="0">
                <a:latin typeface="Arial" panose="020B0604020202020204" pitchFamily="34" charset="0"/>
                <a:cs typeface="Arial" panose="020B0604020202020204" pitchFamily="34" charset="0"/>
              </a:rPr>
              <a:t>The two girls who made this drawing are holding it up to show visitors at the festival.</a:t>
            </a:r>
          </a:p>
          <a:p>
            <a:pPr marL="0" indent="0">
              <a:lnSpc>
                <a:spcPct val="120000"/>
              </a:lnSpc>
              <a:buNone/>
            </a:pPr>
            <a:endParaRPr lang="en-US" sz="2600" dirty="0">
              <a:latin typeface="Arial" panose="020B0604020202020204" pitchFamily="34" charset="0"/>
              <a:cs typeface="Arial" panose="020B0604020202020204" pitchFamily="34" charset="0"/>
            </a:endParaRPr>
          </a:p>
          <a:p>
            <a:pPr marL="0" indent="0">
              <a:lnSpc>
                <a:spcPct val="120000"/>
              </a:lnSpc>
              <a:buNone/>
            </a:pPr>
            <a:r>
              <a:rPr lang="en-US" sz="2600" dirty="0" smtClean="0">
                <a:latin typeface="Arial" panose="020B0604020202020204" pitchFamily="34" charset="0"/>
                <a:cs typeface="Arial" panose="020B0604020202020204" pitchFamily="34" charset="0"/>
              </a:rPr>
              <a:t>All the parts of the person’s body work together so that person can: </a:t>
            </a:r>
          </a:p>
          <a:p>
            <a:pPr>
              <a:lnSpc>
                <a:spcPct val="120000"/>
              </a:lnSpc>
            </a:pPr>
            <a:r>
              <a:rPr lang="en-US" sz="2600" dirty="0" smtClean="0">
                <a:latin typeface="Arial" panose="020B0604020202020204" pitchFamily="34" charset="0"/>
                <a:cs typeface="Arial" panose="020B0604020202020204" pitchFamily="34" charset="0"/>
              </a:rPr>
              <a:t>Get to know the people and things in their world</a:t>
            </a:r>
          </a:p>
          <a:p>
            <a:pPr>
              <a:lnSpc>
                <a:spcPct val="120000"/>
              </a:lnSpc>
            </a:pPr>
            <a:r>
              <a:rPr lang="en-US" sz="2600" dirty="0" smtClean="0">
                <a:latin typeface="Arial" panose="020B0604020202020204" pitchFamily="34" charset="0"/>
                <a:cs typeface="Arial" panose="020B0604020202020204" pitchFamily="34" charset="0"/>
              </a:rPr>
              <a:t>Work and play with the people around them.</a:t>
            </a:r>
          </a:p>
          <a:p>
            <a:pPr marL="0" indent="0">
              <a:lnSpc>
                <a:spcPct val="120000"/>
              </a:lnSpc>
              <a:buNone/>
            </a:pPr>
            <a:r>
              <a:rPr lang="en-US" sz="2800" dirty="0" smtClean="0">
                <a:latin typeface="Arial"/>
                <a:cs typeface="Arial"/>
              </a:rPr>
              <a:t> </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7" name="Picture 6" descr="IMG_0250(1)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92793" y="498303"/>
            <a:ext cx="3810680" cy="5820609"/>
          </a:xfrm>
          <a:prstGeom prst="rect">
            <a:avLst/>
          </a:prstGeom>
        </p:spPr>
      </p:pic>
    </p:spTree>
    <p:extLst>
      <p:ext uri="{BB962C8B-B14F-4D97-AF65-F5344CB8AC3E}">
        <p14:creationId xmlns:p14="http://schemas.microsoft.com/office/powerpoint/2010/main" val="34561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509" y="910503"/>
            <a:ext cx="3772135" cy="4008731"/>
          </a:xfrm>
        </p:spPr>
        <p:txBody>
          <a:bodyPr>
            <a:normAutofit/>
          </a:bodyPr>
          <a:lstStyle/>
          <a:p>
            <a:pPr marL="0" indent="0">
              <a:buNone/>
            </a:pPr>
            <a:endParaRPr lang="en-US" sz="2800" dirty="0">
              <a:latin typeface="Arial"/>
              <a:cs typeface="Arial"/>
            </a:endParaRPr>
          </a:p>
          <a:p>
            <a:pPr marL="0" indent="0">
              <a:buNone/>
            </a:pPr>
            <a:r>
              <a:rPr lang="en-US" sz="2800" dirty="0" smtClean="0">
                <a:latin typeface="Arial"/>
                <a:cs typeface="Arial"/>
              </a:rPr>
              <a:t>How do different </a:t>
            </a:r>
            <a:r>
              <a:rPr lang="en-US" sz="2800" dirty="0" smtClean="0">
                <a:solidFill>
                  <a:srgbClr val="66FF33"/>
                </a:solidFill>
                <a:latin typeface="Arial"/>
                <a:cs typeface="Arial"/>
              </a:rPr>
              <a:t>systems</a:t>
            </a:r>
            <a:r>
              <a:rPr lang="en-US" sz="2800" dirty="0" smtClean="0">
                <a:latin typeface="Arial"/>
                <a:cs typeface="Arial"/>
              </a:rPr>
              <a:t> work together in your body?</a:t>
            </a:r>
          </a:p>
          <a:p>
            <a:pPr marL="0" indent="0">
              <a:buNone/>
            </a:pPr>
            <a:endParaRPr lang="en-US" sz="2800" dirty="0">
              <a:latin typeface="Arial"/>
              <a:cs typeface="Arial"/>
            </a:endParaRPr>
          </a:p>
          <a:p>
            <a:pPr marL="0" indent="0">
              <a:buNone/>
            </a:pPr>
            <a:r>
              <a:rPr lang="en-US" sz="2800" dirty="0" smtClean="0">
                <a:latin typeface="Arial"/>
                <a:cs typeface="Arial"/>
              </a:rPr>
              <a:t>What can you do because your body works?</a:t>
            </a:r>
          </a:p>
          <a:p>
            <a:pPr marL="0" indent="0">
              <a:buNone/>
            </a:pPr>
            <a:endParaRPr lang="en-US" sz="2800" dirty="0" smtClean="0">
              <a:latin typeface="Arial"/>
              <a:cs typeface="Arial"/>
            </a:endParaRPr>
          </a:p>
          <a:p>
            <a:pPr marL="0" indent="0">
              <a:buNone/>
            </a:pPr>
            <a:endParaRPr lang="en-US" sz="2800" dirty="0" smtClean="0">
              <a:latin typeface="Arial"/>
              <a:cs typeface="Arial"/>
            </a:endParaRPr>
          </a:p>
        </p:txBody>
      </p:sp>
      <p:pic>
        <p:nvPicPr>
          <p:cNvPr id="2" name="Picture 1" descr="IMG_0273(1)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03761" y="460126"/>
            <a:ext cx="4194417" cy="6051119"/>
          </a:xfrm>
          <a:prstGeom prst="rect">
            <a:avLst/>
          </a:prstGeom>
        </p:spPr>
      </p:pic>
    </p:spTree>
    <p:extLst>
      <p:ext uri="{BB962C8B-B14F-4D97-AF65-F5344CB8AC3E}">
        <p14:creationId xmlns:p14="http://schemas.microsoft.com/office/powerpoint/2010/main" val="2535314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139" y="839821"/>
            <a:ext cx="3930873" cy="4854569"/>
          </a:xfrm>
        </p:spPr>
        <p:txBody>
          <a:bodyPr>
            <a:normAutofit lnSpcReduction="10000"/>
          </a:bodyPr>
          <a:lstStyle/>
          <a:p>
            <a:pPr marL="0" indent="0">
              <a:buNone/>
            </a:pPr>
            <a:r>
              <a:rPr lang="en-US" sz="2800" dirty="0" smtClean="0">
                <a:latin typeface="Arial"/>
                <a:cs typeface="Arial"/>
              </a:rPr>
              <a:t>Monica </a:t>
            </a:r>
            <a:r>
              <a:rPr lang="en-US" sz="2800" dirty="0" err="1" smtClean="0">
                <a:latin typeface="Arial"/>
                <a:cs typeface="Arial"/>
              </a:rPr>
              <a:t>Aissa</a:t>
            </a:r>
            <a:r>
              <a:rPr lang="en-US" sz="2800" dirty="0" smtClean="0">
                <a:latin typeface="Arial"/>
                <a:cs typeface="Arial"/>
              </a:rPr>
              <a:t> Martinez is an artist who thinks </a:t>
            </a:r>
            <a:r>
              <a:rPr lang="en-US" sz="2800" dirty="0" smtClean="0">
                <a:solidFill>
                  <a:srgbClr val="66FF33"/>
                </a:solidFill>
                <a:latin typeface="Arial"/>
                <a:cs typeface="Arial"/>
              </a:rPr>
              <a:t>systems</a:t>
            </a:r>
            <a:r>
              <a:rPr lang="en-US" sz="2800" dirty="0">
                <a:latin typeface="Arial"/>
                <a:cs typeface="Arial"/>
              </a:rPr>
              <a:t> </a:t>
            </a:r>
            <a:r>
              <a:rPr lang="en-US" sz="2800" dirty="0" smtClean="0">
                <a:latin typeface="Arial"/>
                <a:cs typeface="Arial"/>
              </a:rPr>
              <a:t>are cool. </a:t>
            </a:r>
          </a:p>
          <a:p>
            <a:pPr marL="0" indent="0">
              <a:buNone/>
            </a:pPr>
            <a:endParaRPr lang="en-US" sz="1200" dirty="0" smtClean="0">
              <a:latin typeface="Arial"/>
              <a:cs typeface="Arial"/>
            </a:endParaRPr>
          </a:p>
          <a:p>
            <a:pPr marL="0" indent="0">
              <a:buNone/>
            </a:pPr>
            <a:r>
              <a:rPr lang="en-US" sz="2800" dirty="0" smtClean="0">
                <a:latin typeface="Arial"/>
                <a:cs typeface="Arial"/>
              </a:rPr>
              <a:t>A </a:t>
            </a:r>
            <a:r>
              <a:rPr lang="en-US" sz="2800" dirty="0" smtClean="0">
                <a:solidFill>
                  <a:srgbClr val="66FF33"/>
                </a:solidFill>
                <a:latin typeface="Arial"/>
                <a:cs typeface="Arial"/>
              </a:rPr>
              <a:t>system</a:t>
            </a:r>
            <a:r>
              <a:rPr lang="en-US" sz="2800" dirty="0" smtClean="0">
                <a:latin typeface="Arial"/>
                <a:cs typeface="Arial"/>
              </a:rPr>
              <a:t> is a set with many parts that work together. </a:t>
            </a:r>
          </a:p>
          <a:p>
            <a:pPr marL="0" indent="0">
              <a:buNone/>
            </a:pPr>
            <a:endParaRPr lang="en-US" sz="1200" dirty="0">
              <a:latin typeface="Arial"/>
              <a:cs typeface="Arial"/>
            </a:endParaRPr>
          </a:p>
          <a:p>
            <a:pPr marL="0" indent="0">
              <a:buNone/>
            </a:pPr>
            <a:r>
              <a:rPr lang="en-US" sz="2800" dirty="0" smtClean="0">
                <a:latin typeface="Arial"/>
                <a:cs typeface="Arial"/>
              </a:rPr>
              <a:t>In this artwork, Monica shows us the parts of a fly and a map of a neighborhood. </a:t>
            </a:r>
            <a:endParaRPr lang="en-US" sz="12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6" name="Picture 5" descr="Screen Shot 2016-05-01 at 2.34.00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33001" y="776387"/>
            <a:ext cx="4139465" cy="4164104"/>
          </a:xfrm>
          <a:prstGeom prst="rect">
            <a:avLst/>
          </a:prstGeom>
        </p:spPr>
      </p:pic>
      <p:sp>
        <p:nvSpPr>
          <p:cNvPr id="7" name="TextBox 6"/>
          <p:cNvSpPr txBox="1"/>
          <p:nvPr/>
        </p:nvSpPr>
        <p:spPr>
          <a:xfrm>
            <a:off x="4497823" y="5116299"/>
            <a:ext cx="4174643" cy="646331"/>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Monica </a:t>
            </a:r>
            <a:r>
              <a:rPr lang="en-US" sz="1200" dirty="0" err="1" smtClean="0">
                <a:latin typeface="Arial" panose="020B0604020202020204" pitchFamily="34" charset="0"/>
                <a:cs typeface="Arial" panose="020B0604020202020204" pitchFamily="34" charset="0"/>
              </a:rPr>
              <a:t>Aissa</a:t>
            </a:r>
            <a:r>
              <a:rPr lang="en-US" sz="1200" dirty="0" smtClean="0">
                <a:latin typeface="Arial" panose="020B0604020202020204" pitchFamily="34" charset="0"/>
                <a:cs typeface="Arial" panose="020B0604020202020204" pitchFamily="34" charset="0"/>
              </a:rPr>
              <a:t> Martinez, </a:t>
            </a:r>
            <a:r>
              <a:rPr lang="en-US" sz="1200" i="1" dirty="0" smtClean="0">
                <a:latin typeface="Arial" panose="020B0604020202020204" pitchFamily="34" charset="0"/>
                <a:cs typeface="Arial" panose="020B0604020202020204" pitchFamily="34" charset="0"/>
              </a:rPr>
              <a:t>Anatomy of a House Fly: </a:t>
            </a:r>
            <a:br>
              <a:rPr lang="en-US" sz="1200" i="1" dirty="0" smtClean="0">
                <a:latin typeface="Arial" panose="020B0604020202020204" pitchFamily="34" charset="0"/>
                <a:cs typeface="Arial" panose="020B0604020202020204" pitchFamily="34" charset="0"/>
              </a:rPr>
            </a:br>
            <a:r>
              <a:rPr lang="en-US" sz="1200" i="1" dirty="0" smtClean="0">
                <a:latin typeface="Arial" panose="020B0604020202020204" pitchFamily="34" charset="0"/>
                <a:cs typeface="Arial" panose="020B0604020202020204" pitchFamily="34" charset="0"/>
              </a:rPr>
              <a:t>Una </a:t>
            </a:r>
            <a:r>
              <a:rPr lang="en-US" sz="1200" i="1" dirty="0" err="1" smtClean="0">
                <a:latin typeface="Arial" panose="020B0604020202020204" pitchFamily="34" charset="0"/>
                <a:cs typeface="Arial" panose="020B0604020202020204" pitchFamily="34" charset="0"/>
              </a:rPr>
              <a:t>Mosa</a:t>
            </a:r>
            <a:r>
              <a:rPr lang="en-US" sz="1200" dirty="0" smtClean="0">
                <a:latin typeface="Arial" panose="020B0604020202020204" pitchFamily="34" charset="0"/>
                <a:cs typeface="Arial" panose="020B0604020202020204" pitchFamily="34" charset="0"/>
              </a:rPr>
              <a:t>, 2015, 8” x 8”, mixed media (Photograph by Monica </a:t>
            </a:r>
            <a:r>
              <a:rPr lang="en-US" sz="1200" dirty="0" err="1" smtClean="0">
                <a:latin typeface="Arial" panose="020B0604020202020204" pitchFamily="34" charset="0"/>
                <a:cs typeface="Arial" panose="020B0604020202020204" pitchFamily="34" charset="0"/>
              </a:rPr>
              <a:t>Aissa</a:t>
            </a:r>
            <a:r>
              <a:rPr lang="en-US" sz="1200" dirty="0" smtClean="0">
                <a:latin typeface="Arial" panose="020B0604020202020204" pitchFamily="34" charset="0"/>
                <a:cs typeface="Arial" panose="020B0604020202020204" pitchFamily="34" charset="0"/>
              </a:rPr>
              <a:t> Martinez)</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9554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085" y="1043523"/>
            <a:ext cx="3930873" cy="4409319"/>
          </a:xfrm>
        </p:spPr>
        <p:txBody>
          <a:bodyPr>
            <a:normAutofit/>
          </a:bodyPr>
          <a:lstStyle/>
          <a:p>
            <a:pPr marL="0" indent="0">
              <a:buNone/>
            </a:pPr>
            <a:r>
              <a:rPr lang="en-US" sz="2400" dirty="0" smtClean="0">
                <a:latin typeface="Arial"/>
                <a:cs typeface="Arial"/>
              </a:rPr>
              <a:t>The fly has wings, legs, a head and a body. Monica shows us the small parts inside the wings, legs, head and body.</a:t>
            </a:r>
          </a:p>
          <a:p>
            <a:pPr marL="0" indent="0">
              <a:buNone/>
            </a:pPr>
            <a:endParaRPr lang="en-US" sz="2400" dirty="0">
              <a:latin typeface="Arial"/>
              <a:cs typeface="Arial"/>
            </a:endParaRPr>
          </a:p>
          <a:p>
            <a:pPr marL="0" indent="0">
              <a:buNone/>
            </a:pPr>
            <a:r>
              <a:rPr lang="en-US" sz="2400" dirty="0" smtClean="0">
                <a:latin typeface="Arial"/>
                <a:cs typeface="Arial"/>
              </a:rPr>
              <a:t>The neighborhood has big streets and small streets, parks, stores and schools. Monica shows us how they all fit together.</a:t>
            </a:r>
          </a:p>
        </p:txBody>
      </p:sp>
      <p:pic>
        <p:nvPicPr>
          <p:cNvPr id="6" name="Picture 5" descr="Screen Shot 2016-05-01 at 2.34.00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3883" y="850746"/>
            <a:ext cx="4269050" cy="4294460"/>
          </a:xfrm>
          <a:prstGeom prst="rect">
            <a:avLst/>
          </a:prstGeom>
        </p:spPr>
      </p:pic>
      <p:sp>
        <p:nvSpPr>
          <p:cNvPr id="7" name="TextBox 6"/>
          <p:cNvSpPr txBox="1"/>
          <p:nvPr/>
        </p:nvSpPr>
        <p:spPr>
          <a:xfrm>
            <a:off x="4578290" y="5365778"/>
            <a:ext cx="4174643"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Monica </a:t>
            </a:r>
            <a:r>
              <a:rPr lang="en-US" sz="1200" dirty="0" err="1">
                <a:latin typeface="Arial" panose="020B0604020202020204" pitchFamily="34" charset="0"/>
                <a:cs typeface="Arial" panose="020B0604020202020204" pitchFamily="34" charset="0"/>
              </a:rPr>
              <a:t>Aissa</a:t>
            </a:r>
            <a:r>
              <a:rPr lang="en-US" sz="1200" dirty="0">
                <a:latin typeface="Arial" panose="020B0604020202020204" pitchFamily="34" charset="0"/>
                <a:cs typeface="Arial" panose="020B0604020202020204" pitchFamily="34" charset="0"/>
              </a:rPr>
              <a:t> Martinez, </a:t>
            </a:r>
            <a:r>
              <a:rPr lang="en-US" sz="1200" i="1" dirty="0">
                <a:latin typeface="Arial" panose="020B0604020202020204" pitchFamily="34" charset="0"/>
                <a:cs typeface="Arial" panose="020B0604020202020204" pitchFamily="34" charset="0"/>
              </a:rPr>
              <a:t>Anatomy of a House Fly: </a:t>
            </a:r>
            <a:r>
              <a:rPr lang="en-US" sz="1200" i="1" dirty="0" err="1">
                <a:latin typeface="Arial" panose="020B0604020202020204" pitchFamily="34" charset="0"/>
                <a:cs typeface="Arial" panose="020B0604020202020204" pitchFamily="34" charset="0"/>
              </a:rPr>
              <a:t>Una</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Mosa</a:t>
            </a:r>
            <a:r>
              <a:rPr lang="en-US" sz="1200" dirty="0">
                <a:latin typeface="Arial" panose="020B0604020202020204" pitchFamily="34" charset="0"/>
                <a:cs typeface="Arial" panose="020B0604020202020204" pitchFamily="34" charset="0"/>
              </a:rPr>
              <a:t>, 2015, 8” x 8”, mixed media (Photograph by Monica </a:t>
            </a:r>
            <a:r>
              <a:rPr lang="en-US" sz="1200" dirty="0" err="1">
                <a:latin typeface="Arial" panose="020B0604020202020204" pitchFamily="34" charset="0"/>
                <a:cs typeface="Arial" panose="020B0604020202020204" pitchFamily="34" charset="0"/>
              </a:rPr>
              <a:t>Aissa</a:t>
            </a:r>
            <a:r>
              <a:rPr lang="en-US" sz="1200" dirty="0">
                <a:latin typeface="Arial" panose="020B0604020202020204" pitchFamily="34" charset="0"/>
                <a:cs typeface="Arial" panose="020B0604020202020204" pitchFamily="34" charset="0"/>
              </a:rPr>
              <a:t> Martinez)</a:t>
            </a:r>
          </a:p>
        </p:txBody>
      </p:sp>
    </p:spTree>
    <p:extLst>
      <p:ext uri="{BB962C8B-B14F-4D97-AF65-F5344CB8AC3E}">
        <p14:creationId xmlns:p14="http://schemas.microsoft.com/office/powerpoint/2010/main" val="3065982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16" y="373673"/>
            <a:ext cx="8283956" cy="1359593"/>
          </a:xfrm>
        </p:spPr>
        <p:txBody>
          <a:bodyPr>
            <a:normAutofit/>
          </a:bodyPr>
          <a:lstStyle/>
          <a:p>
            <a:pPr marL="0" indent="0">
              <a:buNone/>
            </a:pPr>
            <a:r>
              <a:rPr lang="en-US" sz="2400" dirty="0" smtClean="0">
                <a:latin typeface="Arial"/>
                <a:cs typeface="Arial"/>
              </a:rPr>
              <a:t>This photo shows Monica </a:t>
            </a:r>
            <a:r>
              <a:rPr lang="en-US" sz="2400" dirty="0" err="1" smtClean="0">
                <a:latin typeface="Arial"/>
                <a:cs typeface="Arial"/>
              </a:rPr>
              <a:t>Aissa</a:t>
            </a:r>
            <a:r>
              <a:rPr lang="en-US" sz="2400" dirty="0" smtClean="0">
                <a:latin typeface="Arial"/>
                <a:cs typeface="Arial"/>
              </a:rPr>
              <a:t> Martinez making a self portrait. Her artwork shows us bones, muscles, organs and other parts that make her body work.</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7" name="Picture 6" descr="Screen Shot 2016-05-01 at 2.26.18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525" y="1733266"/>
            <a:ext cx="5426779" cy="4625953"/>
          </a:xfrm>
          <a:prstGeom prst="rect">
            <a:avLst/>
          </a:prstGeom>
        </p:spPr>
      </p:pic>
      <p:sp>
        <p:nvSpPr>
          <p:cNvPr id="8" name="TextBox 7"/>
          <p:cNvSpPr txBox="1"/>
          <p:nvPr/>
        </p:nvSpPr>
        <p:spPr>
          <a:xfrm>
            <a:off x="6341585" y="3331913"/>
            <a:ext cx="2365687" cy="923330"/>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Monica </a:t>
            </a:r>
            <a:r>
              <a:rPr lang="en-US" sz="1200" dirty="0" err="1">
                <a:latin typeface="Arial" panose="020B0604020202020204" pitchFamily="34" charset="0"/>
                <a:cs typeface="Arial" panose="020B0604020202020204" pitchFamily="34" charset="0"/>
              </a:rPr>
              <a:t>Aissa</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Martinez adding color to her self portrait </a:t>
            </a:r>
          </a:p>
          <a:p>
            <a:r>
              <a:rPr lang="en-US" sz="1200" dirty="0" smtClean="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Photograph by </a:t>
            </a:r>
            <a:r>
              <a:rPr lang="en-US" sz="1200" dirty="0" smtClean="0">
                <a:latin typeface="Arial" panose="020B0604020202020204" pitchFamily="34" charset="0"/>
                <a:cs typeface="Arial" panose="020B0604020202020204" pitchFamily="34" charset="0"/>
              </a:rPr>
              <a:t>Eddie Duran)</a:t>
            </a:r>
            <a:endParaRPr lang="en-US" sz="12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42466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13" y="740498"/>
            <a:ext cx="4756448" cy="5051248"/>
          </a:xfrm>
        </p:spPr>
        <p:txBody>
          <a:bodyPr>
            <a:normAutofit fontScale="92500" lnSpcReduction="20000"/>
          </a:bodyPr>
          <a:lstStyle/>
          <a:p>
            <a:pPr marL="0" indent="0">
              <a:buNone/>
            </a:pPr>
            <a:r>
              <a:rPr lang="en-US" sz="2600" dirty="0" smtClean="0">
                <a:latin typeface="Arial"/>
                <a:cs typeface="Arial"/>
              </a:rPr>
              <a:t>A cat can run, play, eat, purr, jump and do lots of other things.  A cat’s body has a …</a:t>
            </a:r>
          </a:p>
          <a:p>
            <a:r>
              <a:rPr lang="en-US" sz="2600" dirty="0" smtClean="0">
                <a:latin typeface="Arial"/>
                <a:cs typeface="Arial"/>
              </a:rPr>
              <a:t>set of bones</a:t>
            </a:r>
          </a:p>
          <a:p>
            <a:r>
              <a:rPr lang="en-US" sz="2600" dirty="0" smtClean="0">
                <a:latin typeface="Arial"/>
                <a:cs typeface="Arial"/>
              </a:rPr>
              <a:t>set of muscles </a:t>
            </a:r>
          </a:p>
          <a:p>
            <a:r>
              <a:rPr lang="en-US" sz="2600" dirty="0" smtClean="0">
                <a:latin typeface="Arial"/>
                <a:cs typeface="Arial"/>
              </a:rPr>
              <a:t>brain and a set of nerves </a:t>
            </a:r>
          </a:p>
          <a:p>
            <a:r>
              <a:rPr lang="en-US" sz="2600" dirty="0" smtClean="0">
                <a:latin typeface="Arial"/>
                <a:cs typeface="Arial"/>
              </a:rPr>
              <a:t>heart and a set of blood vessels</a:t>
            </a:r>
          </a:p>
          <a:p>
            <a:pPr marL="0" indent="0">
              <a:buNone/>
            </a:pPr>
            <a:endParaRPr lang="en-US" sz="2600" dirty="0" smtClean="0">
              <a:latin typeface="Arial"/>
              <a:cs typeface="Arial"/>
            </a:endParaRPr>
          </a:p>
          <a:p>
            <a:pPr marL="0" indent="0">
              <a:buNone/>
            </a:pPr>
            <a:r>
              <a:rPr lang="en-US" sz="2600" dirty="0" smtClean="0">
                <a:latin typeface="Arial"/>
                <a:cs typeface="Arial"/>
              </a:rPr>
              <a:t>All these sets work</a:t>
            </a:r>
          </a:p>
          <a:p>
            <a:pPr marL="0" indent="0">
              <a:buNone/>
            </a:pPr>
            <a:r>
              <a:rPr lang="en-US" sz="2600" dirty="0">
                <a:latin typeface="Arial"/>
                <a:cs typeface="Arial"/>
              </a:rPr>
              <a:t>t</a:t>
            </a:r>
            <a:r>
              <a:rPr lang="en-US" sz="2600" dirty="0" smtClean="0">
                <a:latin typeface="Arial"/>
                <a:cs typeface="Arial"/>
              </a:rPr>
              <a:t>ogether in a </a:t>
            </a:r>
            <a:r>
              <a:rPr lang="en-US" sz="2600" dirty="0" smtClean="0">
                <a:solidFill>
                  <a:srgbClr val="66FF33"/>
                </a:solidFill>
                <a:latin typeface="Arial"/>
                <a:cs typeface="Arial"/>
              </a:rPr>
              <a:t>system of </a:t>
            </a:r>
          </a:p>
          <a:p>
            <a:pPr marL="0" indent="0">
              <a:buNone/>
            </a:pPr>
            <a:r>
              <a:rPr lang="en-US" sz="2600" dirty="0">
                <a:solidFill>
                  <a:srgbClr val="66FF33"/>
                </a:solidFill>
                <a:latin typeface="Arial"/>
                <a:cs typeface="Arial"/>
              </a:rPr>
              <a:t>s</a:t>
            </a:r>
            <a:r>
              <a:rPr lang="en-US" sz="2600" dirty="0" smtClean="0">
                <a:solidFill>
                  <a:srgbClr val="66FF33"/>
                </a:solidFill>
                <a:latin typeface="Arial"/>
                <a:cs typeface="Arial"/>
              </a:rPr>
              <a:t>ystems</a:t>
            </a:r>
            <a:r>
              <a:rPr lang="en-US" sz="2600" dirty="0" smtClean="0">
                <a:latin typeface="Arial"/>
                <a:cs typeface="Arial"/>
              </a:rPr>
              <a:t>. That’s how a</a:t>
            </a:r>
            <a:r>
              <a:rPr lang="en-US" sz="2600" dirty="0">
                <a:latin typeface="Arial"/>
                <a:cs typeface="Arial"/>
              </a:rPr>
              <a:t> </a:t>
            </a:r>
            <a:endParaRPr lang="en-US" sz="2600" dirty="0" smtClean="0">
              <a:latin typeface="Arial"/>
              <a:cs typeface="Arial"/>
            </a:endParaRPr>
          </a:p>
          <a:p>
            <a:pPr marL="0" indent="0">
              <a:buNone/>
            </a:pPr>
            <a:r>
              <a:rPr lang="en-US" sz="2600" dirty="0">
                <a:latin typeface="Arial"/>
                <a:cs typeface="Arial"/>
              </a:rPr>
              <a:t>c</a:t>
            </a:r>
            <a:r>
              <a:rPr lang="en-US" sz="2600" dirty="0" smtClean="0">
                <a:latin typeface="Arial"/>
                <a:cs typeface="Arial"/>
              </a:rPr>
              <a:t>at can do so many </a:t>
            </a:r>
          </a:p>
          <a:p>
            <a:pPr marL="0" indent="0">
              <a:buNone/>
            </a:pPr>
            <a:r>
              <a:rPr lang="en-US" sz="2600" dirty="0">
                <a:latin typeface="Arial"/>
                <a:cs typeface="Arial"/>
              </a:rPr>
              <a:t>d</a:t>
            </a:r>
            <a:r>
              <a:rPr lang="en-US" sz="2600" dirty="0" smtClean="0">
                <a:latin typeface="Arial"/>
                <a:cs typeface="Arial"/>
              </a:rPr>
              <a:t>ifferent things.</a:t>
            </a:r>
          </a:p>
          <a:p>
            <a:pPr marL="0" indent="0">
              <a:buNone/>
            </a:pPr>
            <a:endParaRPr lang="en-US" sz="2800" dirty="0" smtClean="0">
              <a:latin typeface="Arial"/>
              <a:cs typeface="Arial"/>
            </a:endParaRPr>
          </a:p>
          <a:p>
            <a:pPr marL="0" indent="0">
              <a:buNone/>
            </a:pPr>
            <a:endParaRPr lang="en-US" sz="2800" dirty="0">
              <a:latin typeface="Arial"/>
              <a:cs typeface="Arial"/>
            </a:endParaRPr>
          </a:p>
        </p:txBody>
      </p:sp>
      <p:sp>
        <p:nvSpPr>
          <p:cNvPr id="10" name="TextBox 9"/>
          <p:cNvSpPr txBox="1"/>
          <p:nvPr/>
        </p:nvSpPr>
        <p:spPr>
          <a:xfrm>
            <a:off x="5006631" y="5591413"/>
            <a:ext cx="3613379"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Monica </a:t>
            </a:r>
            <a:r>
              <a:rPr lang="en-US" sz="1200" dirty="0" err="1">
                <a:latin typeface="Arial" panose="020B0604020202020204" pitchFamily="34" charset="0"/>
                <a:cs typeface="Arial" panose="020B0604020202020204" pitchFamily="34" charset="0"/>
              </a:rPr>
              <a:t>Aissa</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Martinez, </a:t>
            </a:r>
            <a:r>
              <a:rPr lang="en-US" sz="1200" i="1" dirty="0" err="1" smtClean="0">
                <a:latin typeface="Arial" panose="020B0604020202020204" pitchFamily="34" charset="0"/>
                <a:cs typeface="Arial" panose="020B0604020202020204" pitchFamily="34" charset="0"/>
              </a:rPr>
              <a:t>Gato</a:t>
            </a:r>
            <a:r>
              <a:rPr lang="en-US" sz="1200" dirty="0" smtClean="0">
                <a:latin typeface="Arial" panose="020B0604020202020204" pitchFamily="34" charset="0"/>
                <a:cs typeface="Arial" panose="020B0604020202020204" pitchFamily="34" charset="0"/>
              </a:rPr>
              <a:t>, 2013,</a:t>
            </a:r>
            <a:r>
              <a:rPr lang="en-US" sz="1200" i="1"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11” </a:t>
            </a:r>
            <a:r>
              <a:rPr lang="en-US" sz="1200" dirty="0">
                <a:latin typeface="Arial" panose="020B0604020202020204" pitchFamily="34" charset="0"/>
                <a:cs typeface="Arial" panose="020B0604020202020204" pitchFamily="34" charset="0"/>
              </a:rPr>
              <a:t>x </a:t>
            </a:r>
            <a:r>
              <a:rPr lang="en-US" sz="1200" dirty="0" smtClean="0">
                <a:latin typeface="Arial" panose="020B0604020202020204" pitchFamily="34" charset="0"/>
                <a:cs typeface="Arial" panose="020B0604020202020204" pitchFamily="34" charset="0"/>
              </a:rPr>
              <a:t>12”, mixed media (</a:t>
            </a:r>
            <a:r>
              <a:rPr lang="en-US" sz="1200" dirty="0">
                <a:latin typeface="Arial" panose="020B0604020202020204" pitchFamily="34" charset="0"/>
                <a:cs typeface="Arial" panose="020B0604020202020204" pitchFamily="34" charset="0"/>
              </a:rPr>
              <a:t>Photograph by Monica </a:t>
            </a:r>
            <a:r>
              <a:rPr lang="en-US" sz="1200" dirty="0" err="1">
                <a:latin typeface="Arial" panose="020B0604020202020204" pitchFamily="34" charset="0"/>
                <a:cs typeface="Arial" panose="020B0604020202020204" pitchFamily="34" charset="0"/>
              </a:rPr>
              <a:t>Aissa</a:t>
            </a:r>
            <a:r>
              <a:rPr lang="en-US" sz="1200" dirty="0">
                <a:latin typeface="Arial" panose="020B0604020202020204" pitchFamily="34" charset="0"/>
                <a:cs typeface="Arial" panose="020B0604020202020204" pitchFamily="34" charset="0"/>
              </a:rPr>
              <a:t> Martinez</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pic>
        <p:nvPicPr>
          <p:cNvPr id="4" name="Picture 3" descr="gat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3796" y="1691270"/>
            <a:ext cx="4166214" cy="3699598"/>
          </a:xfrm>
          <a:prstGeom prst="rect">
            <a:avLst/>
          </a:prstGeom>
        </p:spPr>
      </p:pic>
    </p:spTree>
    <p:extLst>
      <p:ext uri="{BB962C8B-B14F-4D97-AF65-F5344CB8AC3E}">
        <p14:creationId xmlns:p14="http://schemas.microsoft.com/office/powerpoint/2010/main" val="1675040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9067"/>
            <a:ext cx="8368676" cy="2046461"/>
          </a:xfrm>
        </p:spPr>
        <p:txBody>
          <a:bodyPr>
            <a:normAutofit/>
          </a:bodyPr>
          <a:lstStyle/>
          <a:p>
            <a:pPr marL="0" indent="0">
              <a:buNone/>
            </a:pPr>
            <a:r>
              <a:rPr lang="en-US" sz="2400" dirty="0" smtClean="0">
                <a:latin typeface="Arial"/>
                <a:cs typeface="Arial"/>
              </a:rPr>
              <a:t>Your body’s </a:t>
            </a:r>
            <a:r>
              <a:rPr lang="en-US" sz="2400" dirty="0" smtClean="0">
                <a:solidFill>
                  <a:srgbClr val="66FF33"/>
                </a:solidFill>
                <a:latin typeface="Arial"/>
                <a:cs typeface="Arial"/>
              </a:rPr>
              <a:t>systems</a:t>
            </a:r>
            <a:r>
              <a:rPr lang="en-US" sz="2400" dirty="0" smtClean="0">
                <a:latin typeface="Arial"/>
                <a:cs typeface="Arial"/>
              </a:rPr>
              <a:t> keep working throughout your life. Bones of the skull protect our eyes. Muscles move them, and nerves tell our brains what we see. What systems in your body do you use everyday? For example, what </a:t>
            </a:r>
            <a:r>
              <a:rPr lang="en-US" sz="2400" dirty="0" smtClean="0">
                <a:solidFill>
                  <a:srgbClr val="66FF33"/>
                </a:solidFill>
                <a:latin typeface="Arial"/>
                <a:cs typeface="Arial"/>
              </a:rPr>
              <a:t>systems</a:t>
            </a:r>
            <a:r>
              <a:rPr lang="en-US" sz="2400" dirty="0" smtClean="0">
                <a:latin typeface="Arial"/>
                <a:cs typeface="Arial"/>
              </a:rPr>
              <a:t> do you use to read, run, think, and play?</a:t>
            </a:r>
          </a:p>
        </p:txBody>
      </p:sp>
      <p:sp>
        <p:nvSpPr>
          <p:cNvPr id="8" name="TextBox 7"/>
          <p:cNvSpPr txBox="1"/>
          <p:nvPr/>
        </p:nvSpPr>
        <p:spPr>
          <a:xfrm>
            <a:off x="913241" y="6577408"/>
            <a:ext cx="184666" cy="369332"/>
          </a:xfrm>
          <a:prstGeom prst="rect">
            <a:avLst/>
          </a:prstGeom>
          <a:noFill/>
        </p:spPr>
        <p:txBody>
          <a:bodyPr wrap="none" rtlCol="0">
            <a:spAutoFit/>
          </a:bodyPr>
          <a:lstStyle/>
          <a:p>
            <a:endParaRPr lang="en-US" dirty="0"/>
          </a:p>
        </p:txBody>
      </p:sp>
      <p:pic>
        <p:nvPicPr>
          <p:cNvPr id="4" name="Picture 3" descr="Screen Shot 2016-05-01 at 2.41.05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342" y="2385430"/>
            <a:ext cx="5314774" cy="4015370"/>
          </a:xfrm>
          <a:prstGeom prst="rect">
            <a:avLst/>
          </a:prstGeom>
        </p:spPr>
      </p:pic>
      <p:sp>
        <p:nvSpPr>
          <p:cNvPr id="5" name="TextBox 4"/>
          <p:cNvSpPr txBox="1"/>
          <p:nvPr/>
        </p:nvSpPr>
        <p:spPr>
          <a:xfrm>
            <a:off x="6045958" y="4146023"/>
            <a:ext cx="2242620" cy="101566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Monica </a:t>
            </a:r>
            <a:r>
              <a:rPr lang="en-US" sz="1200" dirty="0" err="1">
                <a:latin typeface="Arial" panose="020B0604020202020204" pitchFamily="34" charset="0"/>
                <a:cs typeface="Arial" panose="020B0604020202020204" pitchFamily="34" charset="0"/>
              </a:rPr>
              <a:t>Aissa</a:t>
            </a:r>
            <a:r>
              <a:rPr lang="en-US" sz="1200" dirty="0">
                <a:latin typeface="Arial" panose="020B0604020202020204" pitchFamily="34" charset="0"/>
                <a:cs typeface="Arial" panose="020B0604020202020204" pitchFamily="34" charset="0"/>
              </a:rPr>
              <a:t> Martinez</a:t>
            </a:r>
            <a:r>
              <a:rPr lang="en-US" sz="1200" dirty="0" smtClean="0">
                <a:latin typeface="Arial" panose="020B0604020202020204" pitchFamily="34" charset="0"/>
                <a:cs typeface="Arial" panose="020B0604020202020204" pitchFamily="34" charset="0"/>
              </a:rPr>
              <a:t>, detail of  </a:t>
            </a:r>
            <a:r>
              <a:rPr lang="en-US" sz="1200" i="1" dirty="0" smtClean="0">
                <a:latin typeface="Arial" panose="020B0604020202020204" pitchFamily="34" charset="0"/>
                <a:cs typeface="Arial" panose="020B0604020202020204" pitchFamily="34" charset="0"/>
              </a:rPr>
              <a:t>A patrilineal Study</a:t>
            </a:r>
            <a:r>
              <a:rPr lang="en-US" sz="1200" dirty="0" smtClean="0">
                <a:latin typeface="Arial" panose="020B0604020202020204" pitchFamily="34" charset="0"/>
                <a:cs typeface="Arial" panose="020B0604020202020204" pitchFamily="34" charset="0"/>
              </a:rPr>
              <a:t>, 2016, mixed media, 39” x 45” , </a:t>
            </a:r>
            <a:r>
              <a:rPr lang="en-US" sz="1200" dirty="0">
                <a:latin typeface="Arial" panose="020B0604020202020204" pitchFamily="34" charset="0"/>
                <a:cs typeface="Arial" panose="020B0604020202020204" pitchFamily="34" charset="0"/>
              </a:rPr>
              <a:t>mixed media </a:t>
            </a:r>
            <a:r>
              <a:rPr lang="en-US" sz="1200" dirty="0" smtClean="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Photograph by Monica </a:t>
            </a:r>
            <a:r>
              <a:rPr lang="en-US" sz="1200" dirty="0" err="1">
                <a:latin typeface="Arial" panose="020B0604020202020204" pitchFamily="34" charset="0"/>
                <a:cs typeface="Arial" panose="020B0604020202020204" pitchFamily="34" charset="0"/>
              </a:rPr>
              <a:t>Aissa</a:t>
            </a:r>
            <a:r>
              <a:rPr lang="en-US" sz="1200" dirty="0">
                <a:latin typeface="Arial" panose="020B0604020202020204" pitchFamily="34" charset="0"/>
                <a:cs typeface="Arial" panose="020B0604020202020204" pitchFamily="34" charset="0"/>
              </a:rPr>
              <a:t> Martinez</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5695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1130"/>
            <a:ext cx="8368676" cy="1300249"/>
          </a:xfrm>
        </p:spPr>
        <p:txBody>
          <a:bodyPr>
            <a:normAutofit/>
          </a:bodyPr>
          <a:lstStyle/>
          <a:p>
            <a:pPr marL="0" indent="0">
              <a:buNone/>
            </a:pPr>
            <a:r>
              <a:rPr lang="en-US" sz="2400" dirty="0" smtClean="0">
                <a:latin typeface="Arial"/>
                <a:cs typeface="Arial"/>
              </a:rPr>
              <a:t>Monica mixes different art materials in her work. She used both pencil and paint to make this picture of her father. What colors can you find? What different kinds of lines?</a:t>
            </a:r>
          </a:p>
        </p:txBody>
      </p:sp>
      <p:sp>
        <p:nvSpPr>
          <p:cNvPr id="8" name="TextBox 7"/>
          <p:cNvSpPr txBox="1"/>
          <p:nvPr/>
        </p:nvSpPr>
        <p:spPr>
          <a:xfrm>
            <a:off x="913241" y="6577408"/>
            <a:ext cx="184666" cy="369332"/>
          </a:xfrm>
          <a:prstGeom prst="rect">
            <a:avLst/>
          </a:prstGeom>
          <a:noFill/>
        </p:spPr>
        <p:txBody>
          <a:bodyPr wrap="none" rtlCol="0">
            <a:spAutoFit/>
          </a:bodyPr>
          <a:lstStyle/>
          <a:p>
            <a:endParaRPr lang="en-US" dirty="0"/>
          </a:p>
        </p:txBody>
      </p:sp>
      <p:pic>
        <p:nvPicPr>
          <p:cNvPr id="4" name="Picture 3" descr="Screen Shot 2016-05-01 at 2.41.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83" y="1757502"/>
            <a:ext cx="5820748" cy="4397638"/>
          </a:xfrm>
          <a:prstGeom prst="rect">
            <a:avLst/>
          </a:prstGeom>
        </p:spPr>
      </p:pic>
      <p:sp>
        <p:nvSpPr>
          <p:cNvPr id="5" name="TextBox 4"/>
          <p:cNvSpPr txBox="1"/>
          <p:nvPr/>
        </p:nvSpPr>
        <p:spPr>
          <a:xfrm>
            <a:off x="6705402" y="3453177"/>
            <a:ext cx="1987220" cy="120032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Monica </a:t>
            </a:r>
            <a:r>
              <a:rPr lang="en-US" sz="1200" dirty="0" err="1">
                <a:latin typeface="Arial" panose="020B0604020202020204" pitchFamily="34" charset="0"/>
                <a:cs typeface="Arial" panose="020B0604020202020204" pitchFamily="34" charset="0"/>
              </a:rPr>
              <a:t>Aissa</a:t>
            </a:r>
            <a:r>
              <a:rPr lang="en-US" sz="1200" dirty="0">
                <a:latin typeface="Arial" panose="020B0604020202020204" pitchFamily="34" charset="0"/>
                <a:cs typeface="Arial" panose="020B0604020202020204" pitchFamily="34" charset="0"/>
              </a:rPr>
              <a:t> Martinez</a:t>
            </a:r>
            <a:r>
              <a:rPr lang="en-US" sz="1200" dirty="0" smtClean="0">
                <a:latin typeface="Arial" panose="020B0604020202020204" pitchFamily="34" charset="0"/>
                <a:cs typeface="Arial" panose="020B0604020202020204" pitchFamily="34" charset="0"/>
              </a:rPr>
              <a:t>, detail of  </a:t>
            </a:r>
            <a:r>
              <a:rPr lang="en-US" sz="1200" i="1" dirty="0" smtClean="0">
                <a:latin typeface="Arial" panose="020B0604020202020204" pitchFamily="34" charset="0"/>
                <a:cs typeface="Arial" panose="020B0604020202020204" pitchFamily="34" charset="0"/>
              </a:rPr>
              <a:t>A patrilineal Study</a:t>
            </a:r>
            <a:r>
              <a:rPr lang="en-US" sz="1200" dirty="0" smtClean="0">
                <a:latin typeface="Arial" panose="020B0604020202020204" pitchFamily="34" charset="0"/>
                <a:cs typeface="Arial" panose="020B0604020202020204" pitchFamily="34" charset="0"/>
              </a:rPr>
              <a:t>, 2016, mixed media, 39” x 45” , </a:t>
            </a:r>
            <a:r>
              <a:rPr lang="en-US" sz="1200" dirty="0">
                <a:latin typeface="Arial" panose="020B0604020202020204" pitchFamily="34" charset="0"/>
                <a:cs typeface="Arial" panose="020B0604020202020204" pitchFamily="34" charset="0"/>
              </a:rPr>
              <a:t>mixed media </a:t>
            </a:r>
            <a:r>
              <a:rPr lang="en-US" sz="1200" dirty="0" smtClean="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Photograph by Monica </a:t>
            </a:r>
            <a:r>
              <a:rPr lang="en-US" sz="1200" dirty="0" err="1">
                <a:latin typeface="Arial" panose="020B0604020202020204" pitchFamily="34" charset="0"/>
                <a:cs typeface="Arial" panose="020B0604020202020204" pitchFamily="34" charset="0"/>
              </a:rPr>
              <a:t>Aissa</a:t>
            </a:r>
            <a:r>
              <a:rPr lang="en-US" sz="1200" dirty="0">
                <a:latin typeface="Arial" panose="020B0604020202020204" pitchFamily="34" charset="0"/>
                <a:cs typeface="Arial" panose="020B0604020202020204" pitchFamily="34" charset="0"/>
              </a:rPr>
              <a:t> Martinez</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9938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047" y="865489"/>
            <a:ext cx="4051828" cy="5038174"/>
          </a:xfrm>
        </p:spPr>
        <p:txBody>
          <a:bodyPr>
            <a:normAutofit/>
          </a:bodyPr>
          <a:lstStyle/>
          <a:p>
            <a:pPr marL="0" indent="0">
              <a:buNone/>
            </a:pPr>
            <a:r>
              <a:rPr lang="en-US" sz="2400" dirty="0" smtClean="0">
                <a:latin typeface="Arial"/>
                <a:cs typeface="Arial"/>
              </a:rPr>
              <a:t>Different art materials do different things. </a:t>
            </a:r>
          </a:p>
          <a:p>
            <a:pPr marL="0" indent="0">
              <a:buNone/>
            </a:pPr>
            <a:endParaRPr lang="en-US" sz="2400" dirty="0">
              <a:latin typeface="Arial"/>
              <a:cs typeface="Arial"/>
            </a:endParaRPr>
          </a:p>
          <a:p>
            <a:pPr marL="0" indent="0">
              <a:buNone/>
            </a:pPr>
            <a:r>
              <a:rPr lang="en-US" sz="2400" dirty="0" smtClean="0">
                <a:latin typeface="Arial"/>
                <a:cs typeface="Arial"/>
              </a:rPr>
              <a:t>Compare the lines and colors made with markers and crayons. </a:t>
            </a:r>
          </a:p>
          <a:p>
            <a:pPr marL="0" indent="0">
              <a:buNone/>
            </a:pPr>
            <a:endParaRPr lang="en-US" sz="2400" dirty="0">
              <a:latin typeface="Arial"/>
              <a:cs typeface="Arial"/>
            </a:endParaRPr>
          </a:p>
          <a:p>
            <a:pPr marL="0" indent="0">
              <a:buNone/>
            </a:pPr>
            <a:r>
              <a:rPr lang="en-US" sz="2400" dirty="0" smtClean="0">
                <a:latin typeface="Arial"/>
                <a:cs typeface="Arial"/>
              </a:rPr>
              <a:t>You will be making a drawing of </a:t>
            </a:r>
            <a:r>
              <a:rPr lang="en-US" sz="2400" dirty="0" smtClean="0">
                <a:solidFill>
                  <a:srgbClr val="66FF33"/>
                </a:solidFill>
                <a:latin typeface="Arial"/>
                <a:cs typeface="Arial"/>
              </a:rPr>
              <a:t>systems</a:t>
            </a:r>
            <a:r>
              <a:rPr lang="en-US" sz="2400" dirty="0" smtClean="0">
                <a:latin typeface="Arial"/>
                <a:cs typeface="Arial"/>
              </a:rPr>
              <a:t> in your body using:</a:t>
            </a:r>
          </a:p>
          <a:p>
            <a:r>
              <a:rPr lang="en-US" sz="2400" dirty="0" smtClean="0">
                <a:latin typeface="Arial"/>
                <a:cs typeface="Arial"/>
              </a:rPr>
              <a:t>Colored markers</a:t>
            </a:r>
          </a:p>
          <a:p>
            <a:r>
              <a:rPr lang="en-US" sz="2400" dirty="0" smtClean="0">
                <a:latin typeface="Arial"/>
                <a:cs typeface="Arial"/>
              </a:rPr>
              <a:t>Crayons</a:t>
            </a:r>
          </a:p>
          <a:p>
            <a:endParaRPr lang="en-US" sz="2800" dirty="0" smtClean="0">
              <a:latin typeface="Arial"/>
              <a:cs typeface="Arial"/>
            </a:endParaRPr>
          </a:p>
        </p:txBody>
      </p:sp>
      <p:pic>
        <p:nvPicPr>
          <p:cNvPr id="4" name="Picture 3" descr="IMG_114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5369" y="647371"/>
            <a:ext cx="4448952" cy="5357643"/>
          </a:xfrm>
          <a:prstGeom prst="rect">
            <a:avLst/>
          </a:prstGeom>
        </p:spPr>
      </p:pic>
    </p:spTree>
    <p:extLst>
      <p:ext uri="{BB962C8B-B14F-4D97-AF65-F5344CB8AC3E}">
        <p14:creationId xmlns:p14="http://schemas.microsoft.com/office/powerpoint/2010/main" val="350283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186" y="408191"/>
            <a:ext cx="8128612" cy="1188597"/>
          </a:xfrm>
        </p:spPr>
        <p:txBody>
          <a:bodyPr>
            <a:normAutofit/>
          </a:bodyPr>
          <a:lstStyle/>
          <a:p>
            <a:pPr marL="0" indent="0" algn="ctr">
              <a:lnSpc>
                <a:spcPct val="120000"/>
              </a:lnSpc>
              <a:buNone/>
            </a:pPr>
            <a:r>
              <a:rPr lang="en-US" sz="2400" dirty="0" smtClean="0">
                <a:latin typeface="Arial"/>
                <a:cs typeface="Arial"/>
              </a:rPr>
              <a:t>1). First, you will lie on a large piece of paper. </a:t>
            </a:r>
          </a:p>
          <a:p>
            <a:pPr marL="0" indent="0" algn="ctr">
              <a:lnSpc>
                <a:spcPct val="120000"/>
              </a:lnSpc>
              <a:buNone/>
            </a:pPr>
            <a:r>
              <a:rPr lang="en-US" sz="2400" dirty="0" smtClean="0">
                <a:latin typeface="Arial"/>
                <a:cs typeface="Arial"/>
              </a:rPr>
              <a:t>Your teacher will </a:t>
            </a:r>
            <a:r>
              <a:rPr lang="en-US" sz="2400" dirty="0" smtClean="0">
                <a:solidFill>
                  <a:srgbClr val="66FF33"/>
                </a:solidFill>
                <a:latin typeface="Arial"/>
                <a:cs typeface="Arial"/>
              </a:rPr>
              <a:t>trace</a:t>
            </a:r>
            <a:r>
              <a:rPr lang="en-US" sz="2400" dirty="0" smtClean="0">
                <a:latin typeface="Arial"/>
                <a:cs typeface="Arial"/>
              </a:rPr>
              <a:t> around your body.</a:t>
            </a: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smtClean="0">
              <a:latin typeface="Arial"/>
              <a:cs typeface="Arial"/>
            </a:endParaRPr>
          </a:p>
          <a:p>
            <a:pPr marL="0" indent="0">
              <a:buNone/>
            </a:pPr>
            <a:endParaRPr lang="en-US" sz="2800" dirty="0">
              <a:latin typeface="Arial"/>
              <a:cs typeface="Arial"/>
            </a:endParaRPr>
          </a:p>
        </p:txBody>
      </p:sp>
      <p:pic>
        <p:nvPicPr>
          <p:cNvPr id="2" name="Picture 1" descr="IMG_0247(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2298" y="1707758"/>
            <a:ext cx="4133484" cy="4133484"/>
          </a:xfrm>
          <a:prstGeom prst="rect">
            <a:avLst/>
          </a:prstGeom>
        </p:spPr>
      </p:pic>
      <p:pic>
        <p:nvPicPr>
          <p:cNvPr id="12" name="Picture 11" descr="IMG_0241(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6971" y="1707758"/>
            <a:ext cx="4133484" cy="4133484"/>
          </a:xfrm>
          <a:prstGeom prst="rect">
            <a:avLst/>
          </a:prstGeom>
        </p:spPr>
      </p:pic>
    </p:spTree>
    <p:extLst>
      <p:ext uri="{BB962C8B-B14F-4D97-AF65-F5344CB8AC3E}">
        <p14:creationId xmlns:p14="http://schemas.microsoft.com/office/powerpoint/2010/main" val="1928743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22562</TotalTime>
  <Words>627</Words>
  <Application>Microsoft Office PowerPoint</Application>
  <PresentationFormat>On-screen Show (4:3)</PresentationFormat>
  <Paragraphs>107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Dock, Michelle</cp:lastModifiedBy>
  <cp:revision>182</cp:revision>
  <cp:lastPrinted>2016-05-06T21:02:45Z</cp:lastPrinted>
  <dcterms:created xsi:type="dcterms:W3CDTF">2015-05-06T04:15:51Z</dcterms:created>
  <dcterms:modified xsi:type="dcterms:W3CDTF">2016-07-03T18:35:57Z</dcterms:modified>
</cp:coreProperties>
</file>