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0" r:id="rId4"/>
    <p:sldId id="291" r:id="rId5"/>
    <p:sldId id="297" r:id="rId6"/>
    <p:sldId id="261" r:id="rId7"/>
    <p:sldId id="296" r:id="rId8"/>
    <p:sldId id="292" r:id="rId9"/>
    <p:sldId id="290" r:id="rId10"/>
    <p:sldId id="266" r:id="rId11"/>
    <p:sldId id="293" r:id="rId12"/>
    <p:sldId id="300" r:id="rId13"/>
    <p:sldId id="272" r:id="rId14"/>
    <p:sldId id="298" r:id="rId15"/>
    <p:sldId id="301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FF00"/>
    <a:srgbClr val="FF6600"/>
    <a:srgbClr val="FF3300"/>
    <a:srgbClr val="A48C76"/>
    <a:srgbClr val="F9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108" autoAdjust="0"/>
  </p:normalViewPr>
  <p:slideViewPr>
    <p:cSldViewPr snapToGrid="0" snapToObjects="1">
      <p:cViewPr varScale="1">
        <p:scale>
          <a:sx n="89" d="100"/>
          <a:sy n="8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3702-250D-8048-A2E8-811C11CD83B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54EE-80B0-954E-9D22-7EB12B6B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AD07-7A02-B348-BE08-F0FDC87B1D80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1EF69-F0F3-F74A-BF96-2B58C1C3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EF69-F0F3-F74A-BF96-2B58C1C39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EF69-F0F3-F74A-BF96-2B58C1C39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2601" y="3596632"/>
            <a:ext cx="6972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Everywhere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Mary Erickson,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508" y="1664171"/>
            <a:ext cx="5756744" cy="17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9" y="1106240"/>
            <a:ext cx="3213027" cy="32191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All earth’s living things depend on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natural systems </a:t>
            </a:r>
            <a:r>
              <a:rPr lang="en-US" sz="2400" dirty="0" smtClean="0">
                <a:latin typeface="Arial"/>
                <a:cs typeface="Arial"/>
              </a:rPr>
              <a:t>that work together to give them: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Warmth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Air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Water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And much more.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 descr="P104006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9" r="2218"/>
          <a:stretch/>
        </p:blipFill>
        <p:spPr>
          <a:xfrm>
            <a:off x="3988096" y="1148992"/>
            <a:ext cx="4779386" cy="41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52" y="199615"/>
            <a:ext cx="8683771" cy="3006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Each living thing also depends on its own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that work together. For example a tree has: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A trunk and branches </a:t>
            </a:r>
            <a:r>
              <a:rPr lang="en-US" sz="2400" dirty="0" smtClean="0">
                <a:latin typeface="Arial"/>
                <a:cs typeface="Arial"/>
              </a:rPr>
              <a:t>to reach sunlight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Roots </a:t>
            </a:r>
            <a:r>
              <a:rPr lang="en-US" sz="2400" dirty="0" smtClean="0">
                <a:latin typeface="Arial"/>
                <a:cs typeface="Arial"/>
              </a:rPr>
              <a:t>to gather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nutrients</a:t>
            </a:r>
            <a:r>
              <a:rPr lang="en-US" sz="2400" dirty="0" smtClean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(food) from the soil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Seeds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(like flowers and pinecones) </a:t>
            </a:r>
            <a:r>
              <a:rPr lang="en-US" sz="2400" dirty="0" smtClean="0">
                <a:latin typeface="Arial"/>
                <a:cs typeface="Arial"/>
              </a:rPr>
              <a:t>to start new trees</a:t>
            </a:r>
          </a:p>
          <a:p>
            <a:r>
              <a:rPr lang="en-US" sz="2400" dirty="0">
                <a:solidFill>
                  <a:srgbClr val="00FF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eaves or needles</a:t>
            </a:r>
            <a:r>
              <a:rPr lang="en-US" sz="240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to get energy from the sun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 descr="P10501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71" y="3328721"/>
            <a:ext cx="2316119" cy="3088158"/>
          </a:xfrm>
          <a:prstGeom prst="rect">
            <a:avLst/>
          </a:prstGeom>
        </p:spPr>
      </p:pic>
      <p:pic>
        <p:nvPicPr>
          <p:cNvPr id="10" name="Picture 9" descr="IMG_44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9" y="3328721"/>
            <a:ext cx="1323121" cy="3088158"/>
          </a:xfrm>
          <a:prstGeom prst="rect">
            <a:avLst/>
          </a:prstGeom>
        </p:spPr>
      </p:pic>
      <p:pic>
        <p:nvPicPr>
          <p:cNvPr id="11" name="Picture 10" descr="P103074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58"/>
          <a:stretch/>
        </p:blipFill>
        <p:spPr>
          <a:xfrm>
            <a:off x="6436490" y="3328721"/>
            <a:ext cx="2363265" cy="3088158"/>
          </a:xfrm>
          <a:prstGeom prst="rect">
            <a:avLst/>
          </a:prstGeom>
        </p:spPr>
      </p:pic>
      <p:pic>
        <p:nvPicPr>
          <p:cNvPr id="12" name="Picture 11" descr="IMG_1490 (1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680" y="3328721"/>
            <a:ext cx="2039709" cy="30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61" y="979036"/>
            <a:ext cx="3632666" cy="42135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Our lives are filled with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systems within systems. </a:t>
            </a:r>
            <a:endParaRPr lang="en-US" sz="2400" dirty="0">
              <a:solidFill>
                <a:srgbClr val="FF66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two photos show parts from each of these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?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Agricultural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Transportation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Water system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How do these three systems work together?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P10501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534" y="435571"/>
            <a:ext cx="2164789" cy="1623592"/>
          </a:xfrm>
          <a:prstGeom prst="rect">
            <a:avLst/>
          </a:prstGeom>
        </p:spPr>
      </p:pic>
      <p:pic>
        <p:nvPicPr>
          <p:cNvPr id="4" name="Picture 3" descr="P10302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614" y="4844566"/>
            <a:ext cx="2253300" cy="1466493"/>
          </a:xfrm>
          <a:prstGeom prst="rect">
            <a:avLst/>
          </a:prstGeom>
        </p:spPr>
      </p:pic>
      <p:pic>
        <p:nvPicPr>
          <p:cNvPr id="5" name="Picture 4" descr="IMG_42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96" y="495195"/>
            <a:ext cx="2280714" cy="1402639"/>
          </a:xfrm>
          <a:prstGeom prst="rect">
            <a:avLst/>
          </a:prstGeom>
        </p:spPr>
      </p:pic>
      <p:pic>
        <p:nvPicPr>
          <p:cNvPr id="6" name="Picture 5" descr="IMG_4227 (1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227" y="2539312"/>
            <a:ext cx="2176629" cy="1632472"/>
          </a:xfrm>
          <a:prstGeom prst="rect">
            <a:avLst/>
          </a:prstGeom>
        </p:spPr>
      </p:pic>
      <p:pic>
        <p:nvPicPr>
          <p:cNvPr id="7" name="Picture 6" descr="P105028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227" y="4571226"/>
            <a:ext cx="2319778" cy="1739833"/>
          </a:xfrm>
          <a:prstGeom prst="rect">
            <a:avLst/>
          </a:prstGeom>
        </p:spPr>
      </p:pic>
      <p:pic>
        <p:nvPicPr>
          <p:cNvPr id="8" name="Picture 7" descr="P105027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614" y="2402708"/>
            <a:ext cx="1540508" cy="1945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3535" y="2059164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Highway bridge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596" y="1920664"/>
            <a:ext cx="179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Fruit stand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9227" y="4201149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Orchard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614" y="4365606"/>
            <a:ext cx="936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Fire hydrant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9227" y="6373616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Irrigation canal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3295" y="6373616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Car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4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68" y="602517"/>
            <a:ext cx="8266882" cy="1097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Your body has its own electrical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latin typeface="Arial"/>
                <a:cs typeface="Arial"/>
              </a:rPr>
              <a:t>.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Electricity powers our brains and makes our muscles work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0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434" y="1863365"/>
            <a:ext cx="5720012" cy="42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40" y="1140400"/>
            <a:ext cx="3730068" cy="4422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do you know about other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 that act together to make your body work?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FF00"/>
                </a:solidFill>
                <a:latin typeface="Arial"/>
                <a:cs typeface="Arial"/>
              </a:rPr>
              <a:t>Pulmonary [breathing] 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Blood 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Digestive 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Muscular 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Nervous system</a:t>
            </a:r>
          </a:p>
          <a:p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Skeletal </a:t>
            </a:r>
            <a:r>
              <a:rPr lang="en-US" sz="2400" dirty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</a:p>
          <a:p>
            <a:endParaRPr lang="en-US" sz="2800" dirty="0" smtClean="0">
              <a:solidFill>
                <a:srgbClr val="F9D4B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3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709" y="720526"/>
            <a:ext cx="4015369" cy="50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68" y="290546"/>
            <a:ext cx="8355448" cy="414160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Artist </a:t>
            </a:r>
            <a:r>
              <a:rPr lang="en-US" sz="2400" b="1" dirty="0" smtClean="0">
                <a:latin typeface="Arial"/>
                <a:cs typeface="Arial"/>
              </a:rPr>
              <a:t>Monica </a:t>
            </a:r>
            <a:r>
              <a:rPr lang="en-US" sz="2400" b="1" dirty="0" err="1" smtClean="0">
                <a:latin typeface="Arial"/>
                <a:cs typeface="Arial"/>
              </a:rPr>
              <a:t>Aissa</a:t>
            </a:r>
            <a:r>
              <a:rPr lang="en-US" sz="2400" b="1" dirty="0" smtClean="0">
                <a:latin typeface="Arial"/>
                <a:cs typeface="Arial"/>
              </a:rPr>
              <a:t> Martinez</a:t>
            </a:r>
            <a:r>
              <a:rPr lang="en-US" sz="2400" dirty="0" smtClean="0">
                <a:latin typeface="Arial"/>
                <a:cs typeface="Arial"/>
              </a:rPr>
              <a:t> got her idea from the systems in a house fly, as well as the systems in a neighborhood. </a:t>
            </a:r>
          </a:p>
          <a:p>
            <a:pPr marL="0" indent="0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systems in your own body would you like to learn more about and then show in your own art?</a:t>
            </a:r>
          </a:p>
          <a:p>
            <a:r>
              <a:rPr lang="en-US" sz="2400" dirty="0" smtClean="0">
                <a:latin typeface="Arial"/>
                <a:cs typeface="Arial"/>
              </a:rPr>
              <a:t>Bones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Heart</a:t>
            </a:r>
          </a:p>
          <a:p>
            <a:r>
              <a:rPr lang="en-US" sz="2400" dirty="0" smtClean="0">
                <a:latin typeface="Arial"/>
                <a:cs typeface="Arial"/>
              </a:rPr>
              <a:t>Muscles</a:t>
            </a:r>
          </a:p>
          <a:p>
            <a:r>
              <a:rPr lang="en-US" sz="2400" dirty="0" smtClean="0">
                <a:latin typeface="Arial"/>
                <a:cs typeface="Arial"/>
              </a:rPr>
              <a:t>Lungs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Brain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6-05-01 at 2.34.0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774" y="2437314"/>
            <a:ext cx="3822398" cy="3845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733" y="5462012"/>
            <a:ext cx="371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Martinez,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Anatomy of a House Fly: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Mosa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2015, 8” x 8”, mixed media (Photograph by Monica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138" y="1036044"/>
            <a:ext cx="4241029" cy="4557932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You are invited to visit the STEAM exhibition at the Tempe Center for the Arts. 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The show features visual art and interactive science displays that explore creative connections between the disciplines of science, technology, engineering, “the arts” and mathematics. 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463" y="267855"/>
            <a:ext cx="2412195" cy="627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952" y="6246036"/>
            <a:ext cx="371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Martinez,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 Body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9" y="515977"/>
            <a:ext cx="7919411" cy="314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is a set of parts that work together,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uch as the electrical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latin typeface="Arial"/>
                <a:cs typeface="Arial"/>
              </a:rPr>
              <a:t> you use everyday.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How do you use the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electrical 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latin typeface="Arial"/>
                <a:cs typeface="Arial"/>
              </a:rPr>
              <a:t>?</a:t>
            </a:r>
          </a:p>
          <a:p>
            <a:r>
              <a:rPr lang="en-US" sz="2400" dirty="0" smtClean="0">
                <a:latin typeface="Arial"/>
                <a:cs typeface="Arial"/>
              </a:rPr>
              <a:t>By plugging into an outlet?</a:t>
            </a:r>
          </a:p>
          <a:p>
            <a:r>
              <a:rPr lang="en-US" sz="2400" dirty="0" smtClean="0">
                <a:latin typeface="Arial"/>
                <a:cs typeface="Arial"/>
              </a:rPr>
              <a:t>By using electricity stored in batteries?</a:t>
            </a:r>
          </a:p>
          <a:p>
            <a:r>
              <a:rPr lang="en-US" sz="2400" dirty="0" smtClean="0">
                <a:latin typeface="Arial"/>
                <a:cs typeface="Arial"/>
              </a:rPr>
              <a:t>By flipping a switch?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P105026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7" t="5287" r="7802" b="6263"/>
          <a:stretch/>
        </p:blipFill>
        <p:spPr>
          <a:xfrm>
            <a:off x="344245" y="3846859"/>
            <a:ext cx="1369605" cy="2106061"/>
          </a:xfrm>
          <a:prstGeom prst="rect">
            <a:avLst/>
          </a:prstGeom>
        </p:spPr>
      </p:pic>
      <p:pic>
        <p:nvPicPr>
          <p:cNvPr id="4" name="Picture 3" descr="Batteri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8" r="1670"/>
          <a:stretch/>
        </p:blipFill>
        <p:spPr>
          <a:xfrm>
            <a:off x="2140772" y="3718859"/>
            <a:ext cx="4260028" cy="2356337"/>
          </a:xfrm>
          <a:prstGeom prst="rect">
            <a:avLst/>
          </a:prstGeom>
        </p:spPr>
      </p:pic>
      <p:pic>
        <p:nvPicPr>
          <p:cNvPr id="5" name="Picture 4" descr="Switch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1" t="8377" r="10706" b="7164"/>
          <a:stretch/>
        </p:blipFill>
        <p:spPr>
          <a:xfrm>
            <a:off x="6626710" y="3841134"/>
            <a:ext cx="2111786" cy="21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290286"/>
            <a:ext cx="8268692" cy="145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All that electricity is delivered through a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of cables and wires underground or above ground on poles and towers. </a:t>
            </a:r>
            <a:r>
              <a:rPr lang="en-US" sz="2400" dirty="0" smtClean="0">
                <a:latin typeface="Arial"/>
                <a:cs typeface="Arial"/>
              </a:rPr>
              <a:t>Where </a:t>
            </a:r>
            <a:r>
              <a:rPr lang="en-US" sz="2400" dirty="0" smtClean="0">
                <a:latin typeface="Arial"/>
                <a:cs typeface="Arial"/>
              </a:rPr>
              <a:t>do you think all that electricity comes from?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IMG_09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459" y="2088913"/>
            <a:ext cx="2927323" cy="3903096"/>
          </a:xfrm>
          <a:prstGeom prst="rect">
            <a:avLst/>
          </a:prstGeom>
        </p:spPr>
      </p:pic>
      <p:pic>
        <p:nvPicPr>
          <p:cNvPr id="2" name="Picture 1" descr="P10502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706" y="1742739"/>
            <a:ext cx="1790833" cy="4808668"/>
          </a:xfrm>
          <a:prstGeom prst="rect">
            <a:avLst/>
          </a:prstGeom>
        </p:spPr>
      </p:pic>
      <p:pic>
        <p:nvPicPr>
          <p:cNvPr id="5" name="Picture 4" descr="photo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31" y="2833951"/>
            <a:ext cx="2413019" cy="24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20" y="361284"/>
            <a:ext cx="8305915" cy="2630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Electricity is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generated</a:t>
            </a:r>
            <a:r>
              <a:rPr lang="en-US" sz="2400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in</a:t>
            </a:r>
            <a:r>
              <a:rPr lang="en-US" sz="2400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 variety of ways, including:</a:t>
            </a:r>
          </a:p>
          <a:p>
            <a:r>
              <a:rPr lang="en-US" sz="2400" dirty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ams or wind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turbines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Coal, oil, gas, or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nuclear</a:t>
            </a:r>
            <a:r>
              <a:rPr lang="en-US" sz="2400" dirty="0" smtClean="0">
                <a:latin typeface="Arial"/>
                <a:cs typeface="Arial"/>
              </a:rPr>
              <a:t> power plants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Solar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panels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How would your life be different if all these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did not work together to bring you electricity?</a:t>
            </a:r>
          </a:p>
        </p:txBody>
      </p:sp>
      <p:pic>
        <p:nvPicPr>
          <p:cNvPr id="12" name="Picture 11" descr="P10406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490" y="3174176"/>
            <a:ext cx="2137577" cy="2850103"/>
          </a:xfrm>
          <a:prstGeom prst="rect">
            <a:avLst/>
          </a:prstGeom>
        </p:spPr>
      </p:pic>
      <p:pic>
        <p:nvPicPr>
          <p:cNvPr id="13" name="Picture 12" descr="IMG_3276_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72" y="3174178"/>
            <a:ext cx="1604152" cy="2850103"/>
          </a:xfrm>
          <a:prstGeom prst="rect">
            <a:avLst/>
          </a:prstGeom>
        </p:spPr>
      </p:pic>
      <p:pic>
        <p:nvPicPr>
          <p:cNvPr id="4" name="Picture 3" descr="P1050235 (1)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71"/>
          <a:stretch/>
        </p:blipFill>
        <p:spPr>
          <a:xfrm>
            <a:off x="6551409" y="3174175"/>
            <a:ext cx="2140897" cy="2850103"/>
          </a:xfrm>
          <a:prstGeom prst="rect">
            <a:avLst/>
          </a:prstGeom>
        </p:spPr>
      </p:pic>
      <p:pic>
        <p:nvPicPr>
          <p:cNvPr id="6" name="Picture 5" descr="P10101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64" y="3174177"/>
            <a:ext cx="1862529" cy="28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20" y="361284"/>
            <a:ext cx="8305915" cy="4135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electrical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latin typeface="Arial"/>
                <a:cs typeface="Arial"/>
              </a:rPr>
              <a:t> gets its power from nature: </a:t>
            </a:r>
          </a:p>
          <a:p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rom flowing water </a:t>
            </a:r>
          </a:p>
          <a:p>
            <a:r>
              <a:rPr lang="en-US" sz="2400" dirty="0" smtClean="0">
                <a:latin typeface="Arial"/>
                <a:cs typeface="Arial"/>
              </a:rPr>
              <a:t>from wind </a:t>
            </a:r>
          </a:p>
          <a:p>
            <a:r>
              <a:rPr lang="en-US" sz="2400" dirty="0" smtClean="0">
                <a:latin typeface="Arial"/>
                <a:cs typeface="Arial"/>
              </a:rPr>
              <a:t>from the sun</a:t>
            </a:r>
          </a:p>
          <a:p>
            <a:r>
              <a:rPr lang="en-US" sz="2400" dirty="0" smtClean="0">
                <a:latin typeface="Arial"/>
                <a:cs typeface="Arial"/>
              </a:rPr>
              <a:t>or from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resources</a:t>
            </a:r>
            <a:r>
              <a:rPr lang="en-US" sz="2400" dirty="0" smtClean="0">
                <a:latin typeface="Arial"/>
                <a:cs typeface="Arial"/>
              </a:rPr>
              <a:t> in the earth itself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earth gets its power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rom a much larger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ystem</a:t>
            </a:r>
            <a:r>
              <a:rPr lang="en-US" sz="2400" dirty="0" smtClean="0">
                <a:latin typeface="Arial"/>
                <a:cs typeface="Arial"/>
              </a:rPr>
              <a:t> – the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universe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 descr="P10207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72" y="2898325"/>
            <a:ext cx="4569563" cy="34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00" y="-5071001"/>
            <a:ext cx="8368676" cy="645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Cities require some of their police officers to wear uniforms, so they can be quickly identified.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4699" y="3903345"/>
            <a:ext cx="7374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On a dark, cloudless night away from city lights, you can see a tiny part of the universe.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Big Dipper </a:t>
            </a:r>
            <a:r>
              <a:rPr lang="en-US" sz="2400" dirty="0" smtClean="0">
                <a:latin typeface="Arial"/>
                <a:cs typeface="Arial"/>
              </a:rPr>
              <a:t>is a group of seven stars; this is a tiny fraction of the billions of stars in our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Milky Way galaxy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Universe has billions of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systems of stars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also </a:t>
            </a:r>
            <a:r>
              <a:rPr lang="en-US" sz="2400" dirty="0" smtClean="0">
                <a:latin typeface="Arial"/>
                <a:cs typeface="Arial"/>
              </a:rPr>
              <a:t>known as galaxies.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creen Shot 2016-05-07 at 1.53.34 PM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97" y="239151"/>
            <a:ext cx="6902807" cy="359029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2" name="Oval 1"/>
          <p:cNvSpPr/>
          <p:nvPr/>
        </p:nvSpPr>
        <p:spPr>
          <a:xfrm>
            <a:off x="1376979" y="527125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1" y="527125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3459" y="1122381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4956" y="1883689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0259" y="3191435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2951" y="2160493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54588" y="3593054"/>
            <a:ext cx="150607" cy="1290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00" y="-5071001"/>
            <a:ext cx="8368676" cy="6450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Cities require some of their police officers to wear uniforms, so they can be quickly identified.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P1000879 (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33" y="1196527"/>
            <a:ext cx="2638219" cy="2741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537866" y="421458"/>
            <a:ext cx="80677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We call our star the sun. It is the center of the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solar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system</a:t>
            </a:r>
            <a:r>
              <a:rPr lang="en-US" sz="2400" dirty="0" smtClean="0">
                <a:latin typeface="Arial"/>
                <a:cs typeface="Arial"/>
              </a:rPr>
              <a:t>. The sun seems to rise in the sky as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earth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rotates </a:t>
            </a:r>
            <a:r>
              <a:rPr lang="en-US" sz="2400" dirty="0" smtClean="0">
                <a:latin typeface="Arial"/>
                <a:cs typeface="Arial"/>
              </a:rPr>
              <a:t>in its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orbit</a:t>
            </a:r>
            <a:r>
              <a:rPr lang="en-US" sz="2400" dirty="0" smtClean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around the sun.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Sometimes the earth is between the </a:t>
            </a:r>
          </a:p>
          <a:p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un and the moon, casting a shadow </a:t>
            </a:r>
          </a:p>
          <a:p>
            <a:r>
              <a:rPr lang="en-US" sz="2400" dirty="0" smtClean="0">
                <a:latin typeface="Arial"/>
                <a:cs typeface="Arial"/>
              </a:rPr>
              <a:t>on the moon. </a:t>
            </a:r>
            <a:r>
              <a:rPr lang="en-US" sz="2400" dirty="0" smtClean="0">
                <a:latin typeface="Arial"/>
                <a:cs typeface="Arial"/>
              </a:rPr>
              <a:t>This </a:t>
            </a:r>
            <a:r>
              <a:rPr lang="en-US" sz="2400" dirty="0" smtClean="0">
                <a:latin typeface="Arial"/>
                <a:cs typeface="Arial"/>
              </a:rPr>
              <a:t>is called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lunar eclipse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IMG_40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50" y="4138765"/>
            <a:ext cx="8122202" cy="17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34" y="220388"/>
            <a:ext cx="8092943" cy="221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There is a lot we don’t know about the universe, but scientists are using technology to further their research and make new </a:t>
            </a:r>
            <a:r>
              <a:rPr lang="en-US" sz="2200" dirty="0" smtClean="0">
                <a:latin typeface="Arial"/>
                <a:cs typeface="Arial"/>
              </a:rPr>
              <a:t>discoveries. These </a:t>
            </a:r>
            <a:r>
              <a:rPr lang="en-US" sz="2200" dirty="0" smtClean="0">
                <a:latin typeface="Arial"/>
                <a:cs typeface="Arial"/>
              </a:rPr>
              <a:t>are 27 huge radio </a:t>
            </a:r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antennae</a:t>
            </a:r>
            <a:r>
              <a:rPr lang="en-US" sz="2200" dirty="0" smtClean="0">
                <a:solidFill>
                  <a:srgbClr val="F9D4B1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in New Mexico. They work together as a </a:t>
            </a:r>
            <a:r>
              <a:rPr lang="en-US" sz="2200" dirty="0" smtClean="0">
                <a:solidFill>
                  <a:srgbClr val="00FF00"/>
                </a:solidFill>
                <a:latin typeface="Arial"/>
                <a:cs typeface="Arial"/>
              </a:rPr>
              <a:t>system </a:t>
            </a:r>
            <a:r>
              <a:rPr lang="en-US" sz="2200" dirty="0" smtClean="0">
                <a:latin typeface="Arial"/>
                <a:cs typeface="Arial"/>
              </a:rPr>
              <a:t>to make a huge </a:t>
            </a:r>
            <a:r>
              <a:rPr lang="en-US" sz="2200" dirty="0" smtClean="0">
                <a:solidFill>
                  <a:srgbClr val="FF6600"/>
                </a:solidFill>
                <a:latin typeface="Arial"/>
                <a:cs typeface="Arial"/>
              </a:rPr>
              <a:t>telescope</a:t>
            </a:r>
            <a:r>
              <a:rPr lang="en-US" sz="2200" dirty="0" smtClean="0">
                <a:latin typeface="Arial"/>
                <a:cs typeface="Arial"/>
              </a:rPr>
              <a:t>.  Scientists move the antennae around on railroad tracks to explore the universe. 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 descr="IMG_09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25" y="5113625"/>
            <a:ext cx="8155626" cy="1217026"/>
          </a:xfrm>
          <a:prstGeom prst="rect">
            <a:avLst/>
          </a:prstGeom>
        </p:spPr>
      </p:pic>
      <p:pic>
        <p:nvPicPr>
          <p:cNvPr id="7" name="Picture 6" descr="CIMG06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02" y="2431227"/>
            <a:ext cx="5432970" cy="24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73" y="561065"/>
            <a:ext cx="8311625" cy="2332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Scientists also </a:t>
            </a:r>
            <a:r>
              <a:rPr lang="en-US" sz="2400" b="1" dirty="0" smtClean="0">
                <a:latin typeface="Arial"/>
                <a:cs typeface="Arial"/>
              </a:rPr>
              <a:t>study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Arial"/>
                <a:cs typeface="Arial"/>
              </a:rPr>
              <a:t>natural systems </a:t>
            </a:r>
            <a:r>
              <a:rPr lang="en-US" sz="2400" dirty="0" smtClean="0">
                <a:latin typeface="Arial"/>
                <a:cs typeface="Arial"/>
              </a:rPr>
              <a:t>closer to home such as:</a:t>
            </a:r>
          </a:p>
          <a:p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Volcanoes</a:t>
            </a:r>
            <a:r>
              <a:rPr lang="en-US" sz="2400" dirty="0">
                <a:latin typeface="Arial"/>
                <a:cs typeface="Arial"/>
              </a:rPr>
              <a:t> and </a:t>
            </a:r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earthquakes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Climate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weather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Rainforests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n-US" sz="2400" dirty="0" smtClean="0">
                <a:solidFill>
                  <a:srgbClr val="FF6600"/>
                </a:solidFill>
                <a:latin typeface="Arial"/>
                <a:cs typeface="Arial"/>
              </a:rPr>
              <a:t>deserts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IMG_66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3" y="2893813"/>
            <a:ext cx="4479298" cy="3359474"/>
          </a:xfrm>
          <a:prstGeom prst="rect">
            <a:avLst/>
          </a:prstGeom>
        </p:spPr>
      </p:pic>
      <p:pic>
        <p:nvPicPr>
          <p:cNvPr id="7" name="Picture 6" descr="P10302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868" y="1275899"/>
            <a:ext cx="3701927" cy="49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21751</TotalTime>
  <Words>634</Words>
  <Application>Microsoft Office PowerPoint</Application>
  <PresentationFormat>On-screen Show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Dock, Michelle</cp:lastModifiedBy>
  <cp:revision>197</cp:revision>
  <cp:lastPrinted>2016-05-16T21:46:39Z</cp:lastPrinted>
  <dcterms:created xsi:type="dcterms:W3CDTF">2015-05-06T04:15:51Z</dcterms:created>
  <dcterms:modified xsi:type="dcterms:W3CDTF">2016-07-01T20:16:14Z</dcterms:modified>
</cp:coreProperties>
</file>