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70" r:id="rId7"/>
    <p:sldId id="261" r:id="rId8"/>
    <p:sldId id="263" r:id="rId9"/>
    <p:sldId id="265" r:id="rId10"/>
    <p:sldId id="266" r:id="rId11"/>
    <p:sldId id="268" r:id="rId12"/>
    <p:sldId id="267" r:id="rId13"/>
    <p:sldId id="269" r:id="rId14"/>
    <p:sldId id="271" r:id="rId15"/>
    <p:sldId id="264" r:id="rId16"/>
    <p:sldId id="26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8" y="-3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DE4468-623B-48B4-BBC3-47D93D1C2792}" type="datetimeFigureOut">
              <a:rPr lang="en-US" smtClean="0"/>
              <a:t>07/03/2016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4F85ED-C8A5-4877-A08E-0BEE3B620384}" type="slidenum">
              <a:rPr lang="en-US" smtClean="0"/>
              <a:t>‹#›</a:t>
            </a:fld>
            <a:endParaRPr lang="en-US"/>
          </a:p>
        </p:txBody>
      </p:sp>
    </p:spTree>
    <p:extLst>
      <p:ext uri="{BB962C8B-B14F-4D97-AF65-F5344CB8AC3E}">
        <p14:creationId xmlns:p14="http://schemas.microsoft.com/office/powerpoint/2010/main" val="1779939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F85ED-C8A5-4877-A08E-0BEE3B620384}" type="slidenum">
              <a:rPr lang="en-US" smtClean="0"/>
              <a:t>9</a:t>
            </a:fld>
            <a:endParaRPr lang="en-US"/>
          </a:p>
        </p:txBody>
      </p:sp>
    </p:spTree>
    <p:extLst>
      <p:ext uri="{BB962C8B-B14F-4D97-AF65-F5344CB8AC3E}">
        <p14:creationId xmlns:p14="http://schemas.microsoft.com/office/powerpoint/2010/main" val="88112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8A1A20-9B37-4F2A-BD35-B93B0E52B7F9}" type="datetimeFigureOut">
              <a:rPr lang="en-US" smtClean="0"/>
              <a:t>07/03/2016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5B489-28AD-4302-B206-42F78C885E62}" type="slidenum">
              <a:rPr lang="en-US" smtClean="0"/>
              <a:t>‹#›</a:t>
            </a:fld>
            <a:endParaRPr lang="en-US"/>
          </a:p>
        </p:txBody>
      </p:sp>
    </p:spTree>
    <p:extLst>
      <p:ext uri="{BB962C8B-B14F-4D97-AF65-F5344CB8AC3E}">
        <p14:creationId xmlns:p14="http://schemas.microsoft.com/office/powerpoint/2010/main" val="309131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A1A20-9B37-4F2A-BD35-B93B0E52B7F9}" type="datetimeFigureOut">
              <a:rPr lang="en-US" smtClean="0"/>
              <a:t>07/03/2016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5B489-28AD-4302-B206-42F78C885E62}" type="slidenum">
              <a:rPr lang="en-US" smtClean="0"/>
              <a:t>‹#›</a:t>
            </a:fld>
            <a:endParaRPr lang="en-US"/>
          </a:p>
        </p:txBody>
      </p:sp>
    </p:spTree>
    <p:extLst>
      <p:ext uri="{BB962C8B-B14F-4D97-AF65-F5344CB8AC3E}">
        <p14:creationId xmlns:p14="http://schemas.microsoft.com/office/powerpoint/2010/main" val="100517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A1A20-9B37-4F2A-BD35-B93B0E52B7F9}" type="datetimeFigureOut">
              <a:rPr lang="en-US" smtClean="0"/>
              <a:t>07/03/2016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5B489-28AD-4302-B206-42F78C885E62}" type="slidenum">
              <a:rPr lang="en-US" smtClean="0"/>
              <a:t>‹#›</a:t>
            </a:fld>
            <a:endParaRPr lang="en-US"/>
          </a:p>
        </p:txBody>
      </p:sp>
    </p:spTree>
    <p:extLst>
      <p:ext uri="{BB962C8B-B14F-4D97-AF65-F5344CB8AC3E}">
        <p14:creationId xmlns:p14="http://schemas.microsoft.com/office/powerpoint/2010/main" val="4140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A1A20-9B37-4F2A-BD35-B93B0E52B7F9}" type="datetimeFigureOut">
              <a:rPr lang="en-US" smtClean="0"/>
              <a:t>07/03/2016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5B489-28AD-4302-B206-42F78C885E62}" type="slidenum">
              <a:rPr lang="en-US" smtClean="0"/>
              <a:t>‹#›</a:t>
            </a:fld>
            <a:endParaRPr lang="en-US"/>
          </a:p>
        </p:txBody>
      </p:sp>
    </p:spTree>
    <p:extLst>
      <p:ext uri="{BB962C8B-B14F-4D97-AF65-F5344CB8AC3E}">
        <p14:creationId xmlns:p14="http://schemas.microsoft.com/office/powerpoint/2010/main" val="192260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A1A20-9B37-4F2A-BD35-B93B0E52B7F9}" type="datetimeFigureOut">
              <a:rPr lang="en-US" smtClean="0"/>
              <a:t>07/03/2016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5B489-28AD-4302-B206-42F78C885E62}" type="slidenum">
              <a:rPr lang="en-US" smtClean="0"/>
              <a:t>‹#›</a:t>
            </a:fld>
            <a:endParaRPr lang="en-US"/>
          </a:p>
        </p:txBody>
      </p:sp>
    </p:spTree>
    <p:extLst>
      <p:ext uri="{BB962C8B-B14F-4D97-AF65-F5344CB8AC3E}">
        <p14:creationId xmlns:p14="http://schemas.microsoft.com/office/powerpoint/2010/main" val="201704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8A1A20-9B37-4F2A-BD35-B93B0E52B7F9}" type="datetimeFigureOut">
              <a:rPr lang="en-US" smtClean="0"/>
              <a:t>07/03/2016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5B489-28AD-4302-B206-42F78C885E62}" type="slidenum">
              <a:rPr lang="en-US" smtClean="0"/>
              <a:t>‹#›</a:t>
            </a:fld>
            <a:endParaRPr lang="en-US"/>
          </a:p>
        </p:txBody>
      </p:sp>
    </p:spTree>
    <p:extLst>
      <p:ext uri="{BB962C8B-B14F-4D97-AF65-F5344CB8AC3E}">
        <p14:creationId xmlns:p14="http://schemas.microsoft.com/office/powerpoint/2010/main" val="226878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8A1A20-9B37-4F2A-BD35-B93B0E52B7F9}" type="datetimeFigureOut">
              <a:rPr lang="en-US" smtClean="0"/>
              <a:t>07/03/2016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35B489-28AD-4302-B206-42F78C885E62}" type="slidenum">
              <a:rPr lang="en-US" smtClean="0"/>
              <a:t>‹#›</a:t>
            </a:fld>
            <a:endParaRPr lang="en-US"/>
          </a:p>
        </p:txBody>
      </p:sp>
    </p:spTree>
    <p:extLst>
      <p:ext uri="{BB962C8B-B14F-4D97-AF65-F5344CB8AC3E}">
        <p14:creationId xmlns:p14="http://schemas.microsoft.com/office/powerpoint/2010/main" val="153490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8A1A20-9B37-4F2A-BD35-B93B0E52B7F9}" type="datetimeFigureOut">
              <a:rPr lang="en-US" smtClean="0"/>
              <a:t>07/03/2016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35B489-28AD-4302-B206-42F78C885E62}" type="slidenum">
              <a:rPr lang="en-US" smtClean="0"/>
              <a:t>‹#›</a:t>
            </a:fld>
            <a:endParaRPr lang="en-US"/>
          </a:p>
        </p:txBody>
      </p:sp>
    </p:spTree>
    <p:extLst>
      <p:ext uri="{BB962C8B-B14F-4D97-AF65-F5344CB8AC3E}">
        <p14:creationId xmlns:p14="http://schemas.microsoft.com/office/powerpoint/2010/main" val="65308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A1A20-9B37-4F2A-BD35-B93B0E52B7F9}" type="datetimeFigureOut">
              <a:rPr lang="en-US" smtClean="0"/>
              <a:t>07/03/2016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35B489-28AD-4302-B206-42F78C885E62}" type="slidenum">
              <a:rPr lang="en-US" smtClean="0"/>
              <a:t>‹#›</a:t>
            </a:fld>
            <a:endParaRPr lang="en-US"/>
          </a:p>
        </p:txBody>
      </p:sp>
    </p:spTree>
    <p:extLst>
      <p:ext uri="{BB962C8B-B14F-4D97-AF65-F5344CB8AC3E}">
        <p14:creationId xmlns:p14="http://schemas.microsoft.com/office/powerpoint/2010/main" val="3467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A1A20-9B37-4F2A-BD35-B93B0E52B7F9}" type="datetimeFigureOut">
              <a:rPr lang="en-US" smtClean="0"/>
              <a:t>07/03/2016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5B489-28AD-4302-B206-42F78C885E62}" type="slidenum">
              <a:rPr lang="en-US" smtClean="0"/>
              <a:t>‹#›</a:t>
            </a:fld>
            <a:endParaRPr lang="en-US"/>
          </a:p>
        </p:txBody>
      </p:sp>
    </p:spTree>
    <p:extLst>
      <p:ext uri="{BB962C8B-B14F-4D97-AF65-F5344CB8AC3E}">
        <p14:creationId xmlns:p14="http://schemas.microsoft.com/office/powerpoint/2010/main" val="49670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A1A20-9B37-4F2A-BD35-B93B0E52B7F9}" type="datetimeFigureOut">
              <a:rPr lang="en-US" smtClean="0"/>
              <a:t>07/03/2016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5B489-28AD-4302-B206-42F78C885E62}" type="slidenum">
              <a:rPr lang="en-US" smtClean="0"/>
              <a:t>‹#›</a:t>
            </a:fld>
            <a:endParaRPr lang="en-US"/>
          </a:p>
        </p:txBody>
      </p:sp>
    </p:spTree>
    <p:extLst>
      <p:ext uri="{BB962C8B-B14F-4D97-AF65-F5344CB8AC3E}">
        <p14:creationId xmlns:p14="http://schemas.microsoft.com/office/powerpoint/2010/main" val="103263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A1A20-9B37-4F2A-BD35-B93B0E52B7F9}" type="datetimeFigureOut">
              <a:rPr lang="en-US" smtClean="0"/>
              <a:t>07/03/2016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5B489-28AD-4302-B206-42F78C885E62}" type="slidenum">
              <a:rPr lang="en-US" smtClean="0"/>
              <a:t>‹#›</a:t>
            </a:fld>
            <a:endParaRPr lang="en-US"/>
          </a:p>
        </p:txBody>
      </p:sp>
    </p:spTree>
    <p:extLst>
      <p:ext uri="{BB962C8B-B14F-4D97-AF65-F5344CB8AC3E}">
        <p14:creationId xmlns:p14="http://schemas.microsoft.com/office/powerpoint/2010/main" val="3412548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443" y="609600"/>
            <a:ext cx="8510957" cy="2514600"/>
          </a:xfrm>
          <a:prstGeom prst="rect">
            <a:avLst/>
          </a:prstGeom>
        </p:spPr>
      </p:pic>
      <p:sp>
        <p:nvSpPr>
          <p:cNvPr id="5" name="TextBox 4"/>
          <p:cNvSpPr txBox="1"/>
          <p:nvPr/>
        </p:nvSpPr>
        <p:spPr>
          <a:xfrm>
            <a:off x="1752600" y="3810000"/>
            <a:ext cx="6172200" cy="707886"/>
          </a:xfrm>
          <a:prstGeom prst="rect">
            <a:avLst/>
          </a:prstGeom>
          <a:noFill/>
        </p:spPr>
        <p:txBody>
          <a:bodyPr wrap="square" rtlCol="0">
            <a:spAutoFit/>
          </a:bodyPr>
          <a:lstStyle/>
          <a:p>
            <a:pPr algn="ctr"/>
            <a:r>
              <a:rPr lang="en-US" sz="4000" dirty="0" smtClean="0">
                <a:solidFill>
                  <a:schemeClr val="bg1"/>
                </a:solidFill>
                <a:latin typeface="Arial" panose="020B0604020202020204" pitchFamily="34" charset="0"/>
                <a:cs typeface="Arial" panose="020B0604020202020204" pitchFamily="34" charset="0"/>
              </a:rPr>
              <a:t>Exhibition Preview</a:t>
            </a:r>
            <a:endParaRPr lang="en-US" sz="40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5590638"/>
            <a:ext cx="1143000" cy="47625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5483947"/>
            <a:ext cx="3611842" cy="68825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5304198"/>
            <a:ext cx="1047750" cy="1047750"/>
          </a:xfrm>
          <a:prstGeom prst="rect">
            <a:avLst/>
          </a:prstGeom>
        </p:spPr>
      </p:pic>
    </p:spTree>
    <p:extLst>
      <p:ext uri="{BB962C8B-B14F-4D97-AF65-F5344CB8AC3E}">
        <p14:creationId xmlns:p14="http://schemas.microsoft.com/office/powerpoint/2010/main" val="920470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2690" y="228600"/>
            <a:ext cx="6477000" cy="5004954"/>
          </a:xfrm>
          <a:prstGeom prst="rect">
            <a:avLst/>
          </a:prstGeom>
          <a:ln>
            <a:solidFill>
              <a:schemeClr val="bg1">
                <a:lumMod val="85000"/>
              </a:schemeClr>
            </a:solidFill>
          </a:ln>
        </p:spPr>
      </p:pic>
      <p:sp>
        <p:nvSpPr>
          <p:cNvPr id="3" name="Rectangle 2"/>
          <p:cNvSpPr/>
          <p:nvPr/>
        </p:nvSpPr>
        <p:spPr>
          <a:xfrm>
            <a:off x="273755" y="5401270"/>
            <a:ext cx="8839200" cy="923330"/>
          </a:xfrm>
          <a:prstGeom prst="rect">
            <a:avLst/>
          </a:prstGeom>
        </p:spPr>
        <p:txBody>
          <a:bodyPr wrap="square">
            <a:spAutoFit/>
          </a:bodyPr>
          <a:lstStyle/>
          <a:p>
            <a:r>
              <a:rPr lang="en-US" dirty="0" smtClean="0">
                <a:solidFill>
                  <a:schemeClr val="bg1"/>
                </a:solidFill>
                <a:latin typeface="Arial" panose="020B0604020202020204" pitchFamily="34" charset="0"/>
                <a:cs typeface="Arial" panose="020B0604020202020204" pitchFamily="34" charset="0"/>
              </a:rPr>
              <a:t>Display by Dr</a:t>
            </a:r>
            <a:r>
              <a:rPr lang="en-US" dirty="0">
                <a:solidFill>
                  <a:schemeClr val="bg1"/>
                </a:solidFill>
                <a:latin typeface="Arial" panose="020B0604020202020204" pitchFamily="34" charset="0"/>
                <a:cs typeface="Arial" panose="020B0604020202020204" pitchFamily="34" charset="0"/>
              </a:rPr>
              <a:t>. Anthony B. </a:t>
            </a:r>
            <a:r>
              <a:rPr lang="en-US" dirty="0" err="1">
                <a:solidFill>
                  <a:schemeClr val="bg1"/>
                </a:solidFill>
                <a:latin typeface="Arial" panose="020B0604020202020204" pitchFamily="34" charset="0"/>
                <a:cs typeface="Arial" panose="020B0604020202020204" pitchFamily="34" charset="0"/>
              </a:rPr>
              <a:t>Falsetti</a:t>
            </a:r>
            <a:r>
              <a:rPr lang="en-US" dirty="0">
                <a:solidFill>
                  <a:schemeClr val="bg1"/>
                </a:solidFill>
                <a:latin typeface="Arial" panose="020B0604020202020204" pitchFamily="34" charset="0"/>
                <a:cs typeface="Arial" panose="020B0604020202020204" pitchFamily="34" charset="0"/>
              </a:rPr>
              <a:t> is a professor at Arizona State </a:t>
            </a:r>
            <a:r>
              <a:rPr lang="en-US" dirty="0" smtClean="0">
                <a:solidFill>
                  <a:schemeClr val="bg1"/>
                </a:solidFill>
                <a:latin typeface="Arial" panose="020B0604020202020204" pitchFamily="34" charset="0"/>
                <a:cs typeface="Arial" panose="020B0604020202020204" pitchFamily="34" charset="0"/>
              </a:rPr>
              <a:t>University </a:t>
            </a:r>
            <a:r>
              <a:rPr lang="en-US" dirty="0">
                <a:solidFill>
                  <a:schemeClr val="bg1"/>
                </a:solidFill>
                <a:latin typeface="Arial" panose="020B0604020202020204" pitchFamily="34" charset="0"/>
                <a:cs typeface="Arial" panose="020B0604020202020204" pitchFamily="34" charset="0"/>
              </a:rPr>
              <a:t>in the School of Mathematics &amp; Natural Sciences/Forensic Science </a:t>
            </a:r>
            <a:r>
              <a:rPr lang="en-US" dirty="0" smtClean="0">
                <a:solidFill>
                  <a:schemeClr val="bg1"/>
                </a:solidFill>
                <a:latin typeface="Arial" panose="020B0604020202020204" pitchFamily="34" charset="0"/>
                <a:cs typeface="Arial" panose="020B0604020202020204" pitchFamily="34" charset="0"/>
              </a:rPr>
              <a:t>Program and his wife </a:t>
            </a:r>
            <a:r>
              <a:rPr lang="en-US" dirty="0" err="1" smtClean="0">
                <a:solidFill>
                  <a:schemeClr val="bg1"/>
                </a:solidFill>
                <a:latin typeface="Arial" panose="020B0604020202020204" pitchFamily="34" charset="0"/>
                <a:cs typeface="Arial" panose="020B0604020202020204" pitchFamily="34" charset="0"/>
              </a:rPr>
              <a:t>Catyana</a:t>
            </a:r>
            <a:r>
              <a:rPr lang="en-US" dirty="0" smtClean="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Skory</a:t>
            </a:r>
            <a:r>
              <a:rPr lang="en-US" dirty="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Falsetti</a:t>
            </a:r>
            <a:r>
              <a:rPr lang="en-US" dirty="0" smtClean="0">
                <a:solidFill>
                  <a:schemeClr val="bg1"/>
                </a:solidFill>
                <a:latin typeface="Arial" panose="020B0604020202020204" pitchFamily="34" charset="0"/>
                <a:cs typeface="Arial" panose="020B0604020202020204" pitchFamily="34" charset="0"/>
              </a:rPr>
              <a:t> is a forensic artist who also teaches at ASU. </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8149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6841" y="228600"/>
            <a:ext cx="3417543" cy="3124199"/>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76801" y="228600"/>
            <a:ext cx="2674710" cy="3124199"/>
          </a:xfrm>
          <a:prstGeom prst="rect">
            <a:avLst/>
          </a:prstGeom>
        </p:spPr>
      </p:pic>
      <p:sp>
        <p:nvSpPr>
          <p:cNvPr id="5" name="TextBox 4"/>
          <p:cNvSpPr txBox="1"/>
          <p:nvPr/>
        </p:nvSpPr>
        <p:spPr>
          <a:xfrm>
            <a:off x="282696" y="3429000"/>
            <a:ext cx="8556504" cy="3139321"/>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Gene Cooper </a:t>
            </a:r>
            <a:r>
              <a:rPr lang="en-US" dirty="0">
                <a:solidFill>
                  <a:schemeClr val="bg1"/>
                </a:solidFill>
                <a:latin typeface="Arial" panose="020B0604020202020204" pitchFamily="34" charset="0"/>
                <a:cs typeface="Arial" panose="020B0604020202020204" pitchFamily="34" charset="0"/>
              </a:rPr>
              <a:t>is a creative innovator and developer with a passion for developing scientific tools, exhibits and educational </a:t>
            </a:r>
            <a:r>
              <a:rPr lang="en-US" dirty="0" smtClean="0">
                <a:solidFill>
                  <a:schemeClr val="bg1"/>
                </a:solidFill>
                <a:latin typeface="Arial" panose="020B0604020202020204" pitchFamily="34" charset="0"/>
                <a:cs typeface="Arial" panose="020B0604020202020204" pitchFamily="34" charset="0"/>
              </a:rPr>
              <a:t>programs</a:t>
            </a:r>
            <a:r>
              <a:rPr lang="en-US" dirty="0">
                <a:solidFill>
                  <a:schemeClr val="bg1"/>
                </a:solidFill>
                <a:latin typeface="Arial" panose="020B0604020202020204" pitchFamily="34" charset="0"/>
                <a:cs typeface="Arial" panose="020B0604020202020204" pitchFamily="34" charset="0"/>
              </a:rPr>
              <a:t>. He seeks to  provide new ways of exploring the world both literally and figuratively. Cooper is a graduate of </a:t>
            </a:r>
            <a:r>
              <a:rPr lang="en-US" dirty="0" smtClean="0">
                <a:solidFill>
                  <a:schemeClr val="bg1"/>
                </a:solidFill>
                <a:latin typeface="Arial" panose="020B0604020202020204" pitchFamily="34" charset="0"/>
                <a:cs typeface="Arial" panose="020B0604020202020204" pitchFamily="34" charset="0"/>
              </a:rPr>
              <a:t>ASU and </a:t>
            </a:r>
            <a:r>
              <a:rPr lang="en-US" dirty="0">
                <a:solidFill>
                  <a:schemeClr val="bg1"/>
                </a:solidFill>
                <a:latin typeface="Arial" panose="020B0604020202020204" pitchFamily="34" charset="0"/>
                <a:cs typeface="Arial" panose="020B0604020202020204" pitchFamily="34" charset="0"/>
              </a:rPr>
              <a:t>is the founder of a California company called </a:t>
            </a:r>
            <a:r>
              <a:rPr lang="en-US" dirty="0" err="1" smtClean="0">
                <a:solidFill>
                  <a:schemeClr val="bg1"/>
                </a:solidFill>
                <a:latin typeface="Arial" panose="020B0604020202020204" pitchFamily="34" charset="0"/>
                <a:cs typeface="Arial" panose="020B0604020202020204" pitchFamily="34" charset="0"/>
              </a:rPr>
              <a:t>GIGAmacro</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which </a:t>
            </a:r>
            <a:r>
              <a:rPr lang="en-US" dirty="0">
                <a:solidFill>
                  <a:schemeClr val="bg1"/>
                </a:solidFill>
                <a:latin typeface="Arial" panose="020B0604020202020204" pitchFamily="34" charset="0"/>
                <a:cs typeface="Arial" panose="020B0604020202020204" pitchFamily="34" charset="0"/>
              </a:rPr>
              <a:t>builds robotic camera devices capable of capturing </a:t>
            </a:r>
            <a:r>
              <a:rPr lang="en-US" dirty="0" err="1" smtClean="0">
                <a:solidFill>
                  <a:schemeClr val="bg1"/>
                </a:solidFill>
                <a:latin typeface="Arial" panose="020B0604020202020204" pitchFamily="34" charset="0"/>
                <a:cs typeface="Arial" panose="020B0604020202020204" pitchFamily="34" charset="0"/>
              </a:rPr>
              <a:t>gigapixel</a:t>
            </a:r>
            <a:r>
              <a:rPr lang="en-US" dirty="0" smtClean="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photographs with microscopic detail for use in laboratories, museums and schools. The core technology is a robotic camera system that takes </a:t>
            </a:r>
            <a:r>
              <a:rPr lang="en-US" dirty="0" smtClean="0">
                <a:solidFill>
                  <a:schemeClr val="bg1"/>
                </a:solidFill>
                <a:latin typeface="Arial" panose="020B0604020202020204" pitchFamily="34" charset="0"/>
                <a:cs typeface="Arial" panose="020B0604020202020204" pitchFamily="34" charset="0"/>
              </a:rPr>
              <a:t>thousands </a:t>
            </a:r>
            <a:r>
              <a:rPr lang="en-US" dirty="0">
                <a:solidFill>
                  <a:schemeClr val="bg1"/>
                </a:solidFill>
                <a:latin typeface="Arial" panose="020B0604020202020204" pitchFamily="34" charset="0"/>
                <a:cs typeface="Arial" panose="020B0604020202020204" pitchFamily="34" charset="0"/>
              </a:rPr>
              <a:t>of digital images (of any small object) and automatically combines them into an ultra-high-resolution photograph or printable 3D model. </a:t>
            </a:r>
            <a:r>
              <a:rPr lang="en-US" dirty="0" smtClean="0">
                <a:solidFill>
                  <a:schemeClr val="bg1"/>
                </a:solidFill>
                <a:latin typeface="Arial" panose="020B0604020202020204" pitchFamily="34" charset="0"/>
                <a:cs typeface="Arial" panose="020B0604020202020204" pitchFamily="34" charset="0"/>
              </a:rPr>
              <a:t>The </a:t>
            </a:r>
            <a:r>
              <a:rPr lang="en-US" dirty="0">
                <a:solidFill>
                  <a:schemeClr val="bg1"/>
                </a:solidFill>
                <a:latin typeface="Arial" panose="020B0604020202020204" pitchFamily="34" charset="0"/>
                <a:cs typeface="Arial" panose="020B0604020202020204" pitchFamily="34" charset="0"/>
              </a:rPr>
              <a:t>concept is to provide access to objects that are not portable, are too small to </a:t>
            </a:r>
            <a:r>
              <a:rPr lang="en-US" dirty="0" smtClean="0">
                <a:solidFill>
                  <a:schemeClr val="bg1"/>
                </a:solidFill>
                <a:latin typeface="Arial" panose="020B0604020202020204" pitchFamily="34" charset="0"/>
                <a:cs typeface="Arial" panose="020B0604020202020204" pitchFamily="34" charset="0"/>
              </a:rPr>
              <a:t>examine </a:t>
            </a:r>
            <a:r>
              <a:rPr lang="en-US" dirty="0">
                <a:solidFill>
                  <a:schemeClr val="bg1"/>
                </a:solidFill>
                <a:latin typeface="Arial" panose="020B0604020202020204" pitchFamily="34" charset="0"/>
                <a:cs typeface="Arial" panose="020B0604020202020204" pitchFamily="34" charset="0"/>
              </a:rPr>
              <a:t>with conventional means, or must not be damaged during examination. </a:t>
            </a:r>
          </a:p>
        </p:txBody>
      </p:sp>
    </p:spTree>
    <p:extLst>
      <p:ext uri="{BB962C8B-B14F-4D97-AF65-F5344CB8AC3E}">
        <p14:creationId xmlns:p14="http://schemas.microsoft.com/office/powerpoint/2010/main" val="539437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142875" y="1438275"/>
            <a:ext cx="4800600" cy="3600450"/>
          </a:xfrm>
          <a:prstGeom prst="rect">
            <a:avLst/>
          </a:prstGeom>
        </p:spPr>
      </p:pic>
      <p:sp>
        <p:nvSpPr>
          <p:cNvPr id="4" name="TextBox 3"/>
          <p:cNvSpPr txBox="1"/>
          <p:nvPr/>
        </p:nvSpPr>
        <p:spPr>
          <a:xfrm>
            <a:off x="4267200" y="437629"/>
            <a:ext cx="4648200" cy="5963171"/>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Frank Gonzales </a:t>
            </a:r>
            <a:r>
              <a:rPr lang="en-US" dirty="0">
                <a:solidFill>
                  <a:schemeClr val="bg1"/>
                </a:solidFill>
                <a:latin typeface="Arial" panose="020B0604020202020204" pitchFamily="34" charset="0"/>
                <a:cs typeface="Arial" panose="020B0604020202020204" pitchFamily="34" charset="0"/>
              </a:rPr>
              <a:t>was born in Mesa and grew up in Tempe. </a:t>
            </a:r>
            <a:r>
              <a:rPr lang="en-US" dirty="0" smtClean="0">
                <a:solidFill>
                  <a:schemeClr val="bg1"/>
                </a:solidFill>
                <a:latin typeface="Arial" panose="020B0604020202020204" pitchFamily="34" charset="0"/>
                <a:cs typeface="Arial" panose="020B0604020202020204" pitchFamily="34" charset="0"/>
              </a:rPr>
              <a:t>He </a:t>
            </a:r>
            <a:r>
              <a:rPr lang="en-US" dirty="0">
                <a:solidFill>
                  <a:schemeClr val="bg1"/>
                </a:solidFill>
                <a:latin typeface="Arial" panose="020B0604020202020204" pitchFamily="34" charset="0"/>
                <a:cs typeface="Arial" panose="020B0604020202020204" pitchFamily="34" charset="0"/>
              </a:rPr>
              <a:t>received </a:t>
            </a:r>
            <a:r>
              <a:rPr lang="en-US" dirty="0" smtClean="0">
                <a:solidFill>
                  <a:schemeClr val="bg1"/>
                </a:solidFill>
                <a:latin typeface="Arial" panose="020B0604020202020204" pitchFamily="34" charset="0"/>
                <a:cs typeface="Arial" panose="020B0604020202020204" pitchFamily="34" charset="0"/>
              </a:rPr>
              <a:t>his Bachelor </a:t>
            </a:r>
            <a:r>
              <a:rPr lang="en-US" dirty="0">
                <a:solidFill>
                  <a:schemeClr val="bg1"/>
                </a:solidFill>
                <a:latin typeface="Arial" panose="020B0604020202020204" pitchFamily="34" charset="0"/>
                <a:cs typeface="Arial" panose="020B0604020202020204" pitchFamily="34" charset="0"/>
              </a:rPr>
              <a:t>of Fine Arts from Laguna College of Art and Design in </a:t>
            </a:r>
            <a:r>
              <a:rPr lang="en-US" dirty="0" smtClean="0">
                <a:solidFill>
                  <a:schemeClr val="bg1"/>
                </a:solidFill>
                <a:latin typeface="Arial" panose="020B0604020202020204" pitchFamily="34" charset="0"/>
                <a:cs typeface="Arial" panose="020B0604020202020204" pitchFamily="34" charset="0"/>
              </a:rPr>
              <a:t>CA </a:t>
            </a:r>
            <a:r>
              <a:rPr lang="en-US" dirty="0">
                <a:solidFill>
                  <a:schemeClr val="bg1"/>
                </a:solidFill>
                <a:latin typeface="Arial" panose="020B0604020202020204" pitchFamily="34" charset="0"/>
                <a:cs typeface="Arial" panose="020B0604020202020204" pitchFamily="34" charset="0"/>
              </a:rPr>
              <a:t>in 2003. </a:t>
            </a:r>
            <a:r>
              <a:rPr lang="en-US" dirty="0" smtClean="0">
                <a:solidFill>
                  <a:schemeClr val="bg1"/>
                </a:solidFill>
                <a:latin typeface="Arial" panose="020B0604020202020204" pitchFamily="34" charset="0"/>
                <a:cs typeface="Arial" panose="020B0604020202020204" pitchFamily="34" charset="0"/>
              </a:rPr>
              <a:t>His </a:t>
            </a:r>
            <a:r>
              <a:rPr lang="en-US" dirty="0">
                <a:solidFill>
                  <a:schemeClr val="bg1"/>
                </a:solidFill>
                <a:latin typeface="Arial" panose="020B0604020202020204" pitchFamily="34" charset="0"/>
                <a:cs typeface="Arial" panose="020B0604020202020204" pitchFamily="34" charset="0"/>
              </a:rPr>
              <a:t>work explores several of the sciences including ornithology, geology and </a:t>
            </a:r>
            <a:r>
              <a:rPr lang="en-US" dirty="0" smtClean="0">
                <a:solidFill>
                  <a:schemeClr val="bg1"/>
                </a:solidFill>
                <a:latin typeface="Arial" panose="020B0604020202020204" pitchFamily="34" charset="0"/>
                <a:cs typeface="Arial" panose="020B0604020202020204" pitchFamily="34" charset="0"/>
              </a:rPr>
              <a:t>botany.  </a:t>
            </a: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
            </a:r>
            <a:br>
              <a:rPr lang="en-US" sz="1050"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Gonzales says “</a:t>
            </a:r>
            <a:r>
              <a:rPr lang="en-US" i="1" dirty="0">
                <a:solidFill>
                  <a:schemeClr val="bg1"/>
                </a:solidFill>
                <a:latin typeface="Arial" panose="020B0604020202020204" pitchFamily="34" charset="0"/>
                <a:cs typeface="Arial" panose="020B0604020202020204" pitchFamily="34" charset="0"/>
              </a:rPr>
              <a:t>In my work, I take references from various sources including </a:t>
            </a:r>
            <a:r>
              <a:rPr lang="en-US" i="1" dirty="0" smtClean="0">
                <a:solidFill>
                  <a:schemeClr val="bg1"/>
                </a:solidFill>
                <a:latin typeface="Arial" panose="020B0604020202020204" pitchFamily="34" charset="0"/>
                <a:cs typeface="Arial" panose="020B0604020202020204" pitchFamily="34" charset="0"/>
              </a:rPr>
              <a:t>nature</a:t>
            </a:r>
            <a:r>
              <a:rPr lang="en-US" i="1" dirty="0">
                <a:solidFill>
                  <a:schemeClr val="bg1"/>
                </a:solidFill>
                <a:latin typeface="Arial" panose="020B0604020202020204" pitchFamily="34" charset="0"/>
                <a:cs typeface="Arial" panose="020B0604020202020204" pitchFamily="34" charset="0"/>
              </a:rPr>
              <a:t>, books, the internet and photos to comprise and create my own images. By creating my </a:t>
            </a:r>
            <a:r>
              <a:rPr lang="en-US" i="1" dirty="0" smtClean="0">
                <a:solidFill>
                  <a:schemeClr val="bg1"/>
                </a:solidFill>
                <a:latin typeface="Arial" panose="020B0604020202020204" pitchFamily="34" charset="0"/>
                <a:cs typeface="Arial" panose="020B0604020202020204" pitchFamily="34" charset="0"/>
              </a:rPr>
              <a:t>paintings through </a:t>
            </a:r>
            <a:r>
              <a:rPr lang="en-US" i="1" dirty="0">
                <a:solidFill>
                  <a:schemeClr val="bg1"/>
                </a:solidFill>
                <a:latin typeface="Arial" panose="020B0604020202020204" pitchFamily="34" charset="0"/>
                <a:cs typeface="Arial" panose="020B0604020202020204" pitchFamily="34" charset="0"/>
              </a:rPr>
              <a:t>reference or made-up elements, there becomes a play between artificiality and realism. I like to combine elements that may </a:t>
            </a:r>
            <a:r>
              <a:rPr lang="en-US" i="1" dirty="0" smtClean="0">
                <a:solidFill>
                  <a:schemeClr val="bg1"/>
                </a:solidFill>
                <a:latin typeface="Arial" panose="020B0604020202020204" pitchFamily="34" charset="0"/>
                <a:cs typeface="Arial" panose="020B0604020202020204" pitchFamily="34" charset="0"/>
              </a:rPr>
              <a:t>seem believable</a:t>
            </a:r>
            <a:r>
              <a:rPr lang="en-US" i="1" dirty="0">
                <a:solidFill>
                  <a:schemeClr val="bg1"/>
                </a:solidFill>
                <a:latin typeface="Arial" panose="020B0604020202020204" pitchFamily="34" charset="0"/>
                <a:cs typeface="Arial" panose="020B0604020202020204" pitchFamily="34" charset="0"/>
              </a:rPr>
              <a:t>, but wouldn’t normally thrive or be seen together in real life. </a:t>
            </a:r>
            <a:r>
              <a:rPr lang="en-US" i="1" dirty="0" smtClean="0">
                <a:solidFill>
                  <a:schemeClr val="bg1"/>
                </a:solidFill>
                <a:latin typeface="Arial" panose="020B0604020202020204" pitchFamily="34" charset="0"/>
                <a:cs typeface="Arial" panose="020B0604020202020204" pitchFamily="34" charset="0"/>
              </a:rPr>
              <a:t>My </a:t>
            </a:r>
            <a:r>
              <a:rPr lang="en-US" i="1" dirty="0">
                <a:solidFill>
                  <a:schemeClr val="bg1"/>
                </a:solidFill>
                <a:latin typeface="Arial" panose="020B0604020202020204" pitchFamily="34" charset="0"/>
                <a:cs typeface="Arial" panose="020B0604020202020204" pitchFamily="34" charset="0"/>
              </a:rPr>
              <a:t>various marks and color glitches mimic this uncertainty resulting in a visual </a:t>
            </a:r>
            <a:br>
              <a:rPr lang="en-US" i="1" dirty="0">
                <a:solidFill>
                  <a:schemeClr val="bg1"/>
                </a:solidFill>
                <a:latin typeface="Arial" panose="020B0604020202020204" pitchFamily="34" charset="0"/>
                <a:cs typeface="Arial" panose="020B0604020202020204" pitchFamily="34" charset="0"/>
              </a:rPr>
            </a:br>
            <a:r>
              <a:rPr lang="en-US" i="1" dirty="0">
                <a:solidFill>
                  <a:schemeClr val="bg1"/>
                </a:solidFill>
                <a:latin typeface="Arial" panose="020B0604020202020204" pitchFamily="34" charset="0"/>
                <a:cs typeface="Arial" panose="020B0604020202020204" pitchFamily="34" charset="0"/>
              </a:rPr>
              <a:t>stillness and movement</a:t>
            </a:r>
            <a:r>
              <a:rPr lang="en-US" dirty="0" smtClean="0">
                <a:solidFill>
                  <a:schemeClr val="bg1"/>
                </a:solidFill>
                <a:latin typeface="Arial" panose="020B0604020202020204" pitchFamily="34" charset="0"/>
                <a:cs typeface="Arial" panose="020B0604020202020204" pitchFamily="34" charset="0"/>
              </a:rPr>
              <a:t>.”</a:t>
            </a:r>
            <a:br>
              <a:rPr lang="en-US" dirty="0" smtClean="0">
                <a:solidFill>
                  <a:schemeClr val="bg1"/>
                </a:solidFill>
                <a:latin typeface="Arial" panose="020B0604020202020204" pitchFamily="34" charset="0"/>
                <a:cs typeface="Arial" panose="020B0604020202020204" pitchFamily="34" charset="0"/>
              </a:rPr>
            </a:br>
            <a:endParaRPr lang="en-US" sz="1100"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www.frankgonzales.net</a:t>
            </a:r>
            <a:endParaRPr lang="en-US"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57200" y="5867400"/>
            <a:ext cx="3600450" cy="461665"/>
          </a:xfrm>
          <a:prstGeom prst="rect">
            <a:avLst/>
          </a:prstGeom>
          <a:noFill/>
        </p:spPr>
        <p:txBody>
          <a:bodyPr wrap="square" rtlCol="0">
            <a:spAutoFit/>
          </a:bodyPr>
          <a:lstStyle/>
          <a:p>
            <a:pPr algn="ctr"/>
            <a:r>
              <a:rPr lang="en-US" sz="1200" i="1" dirty="0">
                <a:solidFill>
                  <a:schemeClr val="bg1"/>
                </a:solidFill>
                <a:latin typeface="Arial" panose="020B0604020202020204" pitchFamily="34" charset="0"/>
                <a:cs typeface="Arial" panose="020B0604020202020204" pitchFamily="34" charset="0"/>
              </a:rPr>
              <a:t>Specimen</a:t>
            </a: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acrylic on canvas</a:t>
            </a:r>
          </a:p>
        </p:txBody>
      </p:sp>
    </p:spTree>
    <p:extLst>
      <p:ext uri="{BB962C8B-B14F-4D97-AF65-F5344CB8AC3E}">
        <p14:creationId xmlns:p14="http://schemas.microsoft.com/office/powerpoint/2010/main" val="2925003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457200" y="304801"/>
            <a:ext cx="4148109" cy="2748440"/>
          </a:xfrm>
          <a:prstGeom prst="rect">
            <a:avLst/>
          </a:prstGeom>
          <a:ln>
            <a:solidFill>
              <a:schemeClr val="bg1">
                <a:lumMod val="85000"/>
              </a:schemeClr>
            </a:solidFill>
          </a:ln>
        </p:spPr>
      </p:pic>
      <p:pic>
        <p:nvPicPr>
          <p:cNvPr id="5" name="Picture 4"/>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4953001" y="304800"/>
            <a:ext cx="3733800" cy="2769978"/>
          </a:xfrm>
          <a:prstGeom prst="rect">
            <a:avLst/>
          </a:prstGeom>
          <a:ln>
            <a:solidFill>
              <a:schemeClr val="bg1">
                <a:lumMod val="85000"/>
              </a:schemeClr>
            </a:solidFill>
          </a:ln>
        </p:spPr>
      </p:pic>
      <p:sp>
        <p:nvSpPr>
          <p:cNvPr id="6" name="TextBox 5"/>
          <p:cNvSpPr txBox="1"/>
          <p:nvPr/>
        </p:nvSpPr>
        <p:spPr>
          <a:xfrm>
            <a:off x="457200" y="3276600"/>
            <a:ext cx="8296219" cy="3293209"/>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The Art of </a:t>
            </a:r>
            <a:r>
              <a:rPr lang="en-US" dirty="0" smtClean="0">
                <a:solidFill>
                  <a:schemeClr val="bg1"/>
                </a:solidFill>
                <a:latin typeface="Arial" panose="020B0604020202020204" pitchFamily="34" charset="0"/>
                <a:cs typeface="Arial" panose="020B0604020202020204" pitchFamily="34" charset="0"/>
              </a:rPr>
              <a:t>Engineering by Laurie Lundquist: </a:t>
            </a:r>
            <a:r>
              <a:rPr lang="en-US" i="1" dirty="0" smtClean="0">
                <a:solidFill>
                  <a:schemeClr val="bg1"/>
                </a:solidFill>
                <a:latin typeface="Arial" panose="020B0604020202020204" pitchFamily="34" charset="0"/>
                <a:cs typeface="Arial" panose="020B0604020202020204" pitchFamily="34" charset="0"/>
              </a:rPr>
              <a:t>“</a:t>
            </a:r>
            <a:r>
              <a:rPr lang="en-US" i="1" dirty="0">
                <a:solidFill>
                  <a:schemeClr val="bg1"/>
                </a:solidFill>
                <a:latin typeface="Arial" panose="020B0604020202020204" pitchFamily="34" charset="0"/>
                <a:cs typeface="Arial" panose="020B0604020202020204" pitchFamily="34" charset="0"/>
              </a:rPr>
              <a:t>The intersection of art, engineering and architecture is exciting terrain. </a:t>
            </a:r>
            <a:r>
              <a:rPr lang="en-US" i="1" dirty="0" smtClean="0">
                <a:solidFill>
                  <a:schemeClr val="bg1"/>
                </a:solidFill>
                <a:latin typeface="Arial" panose="020B0604020202020204" pitchFamily="34" charset="0"/>
                <a:cs typeface="Arial" panose="020B0604020202020204" pitchFamily="34" charset="0"/>
              </a:rPr>
              <a:t>It </a:t>
            </a:r>
            <a:r>
              <a:rPr lang="en-US" i="1" dirty="0">
                <a:solidFill>
                  <a:schemeClr val="bg1"/>
                </a:solidFill>
                <a:latin typeface="Arial" panose="020B0604020202020204" pitchFamily="34" charset="0"/>
                <a:cs typeface="Arial" panose="020B0604020202020204" pitchFamily="34" charset="0"/>
              </a:rPr>
              <a:t>has filled our landscape with great buildings, bridges and infrastructure. Designers combine an understanding of STEAM principals to create </a:t>
            </a:r>
            <a:r>
              <a:rPr lang="en-US" i="1" dirty="0" smtClean="0">
                <a:solidFill>
                  <a:schemeClr val="bg1"/>
                </a:solidFill>
                <a:latin typeface="Arial" panose="020B0604020202020204" pitchFamily="34" charset="0"/>
                <a:cs typeface="Arial" panose="020B0604020202020204" pitchFamily="34" charset="0"/>
              </a:rPr>
              <a:t>concepts </a:t>
            </a:r>
            <a:r>
              <a:rPr lang="en-US" i="1" dirty="0">
                <a:solidFill>
                  <a:schemeClr val="bg1"/>
                </a:solidFill>
                <a:latin typeface="Arial" panose="020B0604020202020204" pitchFamily="34" charset="0"/>
                <a:cs typeface="Arial" panose="020B0604020202020204" pitchFamily="34" charset="0"/>
              </a:rPr>
              <a:t>that are both beautiful and functional. </a:t>
            </a:r>
            <a:br>
              <a:rPr lang="en-US" i="1" dirty="0">
                <a:solidFill>
                  <a:schemeClr val="bg1"/>
                </a:solidFill>
                <a:latin typeface="Arial" panose="020B0604020202020204" pitchFamily="34" charset="0"/>
                <a:cs typeface="Arial" panose="020B0604020202020204" pitchFamily="34" charset="0"/>
              </a:rPr>
            </a:br>
            <a:r>
              <a:rPr lang="en-US" i="1" dirty="0" smtClean="0">
                <a:solidFill>
                  <a:schemeClr val="bg1"/>
                </a:solidFill>
                <a:latin typeface="Arial" panose="020B0604020202020204" pitchFamily="34" charset="0"/>
                <a:cs typeface="Arial" panose="020B0604020202020204" pitchFamily="34" charset="0"/>
              </a:rPr>
              <a:t>As </a:t>
            </a:r>
            <a:r>
              <a:rPr lang="en-US" i="1" dirty="0">
                <a:solidFill>
                  <a:schemeClr val="bg1"/>
                </a:solidFill>
                <a:latin typeface="Arial" panose="020B0604020202020204" pitchFamily="34" charset="0"/>
                <a:cs typeface="Arial" panose="020B0604020202020204" pitchFamily="34" charset="0"/>
              </a:rPr>
              <a:t>an artist I have had the pleasure of collaborating on many design </a:t>
            </a:r>
            <a:r>
              <a:rPr lang="en-US" i="1" dirty="0" smtClean="0">
                <a:solidFill>
                  <a:schemeClr val="bg1"/>
                </a:solidFill>
                <a:latin typeface="Arial" panose="020B0604020202020204" pitchFamily="34" charset="0"/>
                <a:cs typeface="Arial" panose="020B0604020202020204" pitchFamily="34" charset="0"/>
              </a:rPr>
              <a:t>team </a:t>
            </a:r>
            <a:r>
              <a:rPr lang="en-US" i="1" dirty="0">
                <a:solidFill>
                  <a:schemeClr val="bg1"/>
                </a:solidFill>
                <a:latin typeface="Arial" panose="020B0604020202020204" pitchFamily="34" charset="0"/>
                <a:cs typeface="Arial" panose="020B0604020202020204" pitchFamily="34" charset="0"/>
              </a:rPr>
              <a:t>efforts, including the Tempe Town Lake Heron Pedestrian Bridge visible outside the Tempe Center for the </a:t>
            </a:r>
            <a:r>
              <a:rPr lang="en-US" i="1" dirty="0" smtClean="0">
                <a:solidFill>
                  <a:schemeClr val="bg1"/>
                </a:solidFill>
                <a:latin typeface="Arial" panose="020B0604020202020204" pitchFamily="34" charset="0"/>
                <a:cs typeface="Arial" panose="020B0604020202020204" pitchFamily="34" charset="0"/>
              </a:rPr>
              <a:t>Arts </a:t>
            </a:r>
            <a:r>
              <a:rPr lang="en-US" dirty="0" smtClean="0">
                <a:solidFill>
                  <a:schemeClr val="bg1"/>
                </a:solidFill>
                <a:latin typeface="Arial" panose="020B0604020202020204" pitchFamily="34" charset="0"/>
                <a:cs typeface="Arial" panose="020B0604020202020204" pitchFamily="34" charset="0"/>
              </a:rPr>
              <a:t>(pictured above).”</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sz="1000" dirty="0" smtClean="0">
                <a:solidFill>
                  <a:schemeClr val="bg1"/>
                </a:solidFill>
                <a:latin typeface="Arial" panose="020B0604020202020204" pitchFamily="34" charset="0"/>
                <a:cs typeface="Arial" panose="020B0604020202020204" pitchFamily="34" charset="0"/>
              </a:rPr>
              <a:t/>
            </a:r>
            <a:br>
              <a:rPr lang="en-US" sz="1000" dirty="0" smtClean="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Lundquist is an environmental artist with  interests in both natural </a:t>
            </a:r>
            <a:r>
              <a:rPr lang="en-US" dirty="0" smtClean="0">
                <a:solidFill>
                  <a:schemeClr val="bg1"/>
                </a:solidFill>
                <a:latin typeface="Arial" panose="020B0604020202020204" pitchFamily="34" charset="0"/>
                <a:cs typeface="Arial" panose="020B0604020202020204" pitchFamily="34" charset="0"/>
              </a:rPr>
              <a:t>and engineered </a:t>
            </a:r>
            <a:r>
              <a:rPr lang="en-US" dirty="0">
                <a:solidFill>
                  <a:schemeClr val="bg1"/>
                </a:solidFill>
                <a:latin typeface="Arial" panose="020B0604020202020204" pitchFamily="34" charset="0"/>
                <a:cs typeface="Arial" panose="020B0604020202020204" pitchFamily="34" charset="0"/>
              </a:rPr>
              <a:t>systems at work in the urban landscape. </a:t>
            </a:r>
            <a:r>
              <a:rPr lang="en-US" dirty="0" smtClean="0">
                <a:solidFill>
                  <a:schemeClr val="bg1"/>
                </a:solidFill>
                <a:latin typeface="Arial" panose="020B0604020202020204" pitchFamily="34" charset="0"/>
                <a:cs typeface="Arial" panose="020B0604020202020204" pitchFamily="34" charset="0"/>
              </a:rPr>
              <a:t>She </a:t>
            </a:r>
            <a:r>
              <a:rPr lang="en-US" dirty="0">
                <a:solidFill>
                  <a:schemeClr val="bg1"/>
                </a:solidFill>
                <a:latin typeface="Arial" panose="020B0604020202020204" pitchFamily="34" charset="0"/>
                <a:cs typeface="Arial" panose="020B0604020202020204" pitchFamily="34" charset="0"/>
              </a:rPr>
              <a:t>loves the collaborative process and has worked as a design team artist on many large scale public art and construction projects both locally and nationally. </a:t>
            </a:r>
            <a:r>
              <a:rPr lang="en-US" dirty="0" smtClean="0">
                <a:solidFill>
                  <a:schemeClr val="bg1"/>
                </a:solidFill>
                <a:latin typeface="Arial" panose="020B0604020202020204" pitchFamily="34" charset="0"/>
                <a:cs typeface="Arial" panose="020B0604020202020204" pitchFamily="34" charset="0"/>
              </a:rPr>
              <a:t>www.laurielundquist.com</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602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7000" y="304800"/>
            <a:ext cx="2257172" cy="586740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304800"/>
            <a:ext cx="2258060" cy="5867400"/>
          </a:xfrm>
          <a:prstGeom prst="rect">
            <a:avLst/>
          </a:prstGeom>
        </p:spPr>
      </p:pic>
      <p:sp>
        <p:nvSpPr>
          <p:cNvPr id="4" name="TextBox 3"/>
          <p:cNvSpPr txBox="1"/>
          <p:nvPr/>
        </p:nvSpPr>
        <p:spPr>
          <a:xfrm>
            <a:off x="5029200" y="533400"/>
            <a:ext cx="3886200" cy="5678478"/>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Monica </a:t>
            </a:r>
            <a:r>
              <a:rPr lang="en-US" dirty="0" err="1">
                <a:solidFill>
                  <a:schemeClr val="bg1"/>
                </a:solidFill>
                <a:latin typeface="Arial" panose="020B0604020202020204" pitchFamily="34" charset="0"/>
                <a:cs typeface="Arial" panose="020B0604020202020204" pitchFamily="34" charset="0"/>
              </a:rPr>
              <a:t>Aissa</a:t>
            </a:r>
            <a:r>
              <a:rPr lang="en-US" dirty="0">
                <a:solidFill>
                  <a:schemeClr val="bg1"/>
                </a:solidFill>
                <a:latin typeface="Arial" panose="020B0604020202020204" pitchFamily="34" charset="0"/>
                <a:cs typeface="Arial" panose="020B0604020202020204" pitchFamily="34" charset="0"/>
              </a:rPr>
              <a:t> Martinez </a:t>
            </a:r>
            <a:r>
              <a:rPr lang="en-US" dirty="0" smtClean="0">
                <a:solidFill>
                  <a:schemeClr val="bg1"/>
                </a:solidFill>
                <a:latin typeface="Arial" panose="020B0604020202020204" pitchFamily="34" charset="0"/>
                <a:cs typeface="Arial" panose="020B0604020202020204" pitchFamily="34" charset="0"/>
              </a:rPr>
              <a:t>works </a:t>
            </a:r>
            <a:r>
              <a:rPr lang="en-US" dirty="0">
                <a:solidFill>
                  <a:schemeClr val="bg1"/>
                </a:solidFill>
                <a:latin typeface="Arial" panose="020B0604020202020204" pitchFamily="34" charset="0"/>
                <a:cs typeface="Arial" panose="020B0604020202020204" pitchFamily="34" charset="0"/>
              </a:rPr>
              <a:t>in </a:t>
            </a:r>
            <a:r>
              <a:rPr lang="en-US" dirty="0" smtClean="0">
                <a:solidFill>
                  <a:schemeClr val="bg1"/>
                </a:solidFill>
                <a:latin typeface="Arial" panose="020B0604020202020204" pitchFamily="34" charset="0"/>
                <a:cs typeface="Arial" panose="020B0604020202020204" pitchFamily="34" charset="0"/>
              </a:rPr>
              <a:t>Phoenix and enjoys researching </a:t>
            </a:r>
            <a:r>
              <a:rPr lang="en-US" dirty="0">
                <a:solidFill>
                  <a:schemeClr val="bg1"/>
                </a:solidFill>
                <a:latin typeface="Arial" panose="020B0604020202020204" pitchFamily="34" charset="0"/>
                <a:cs typeface="Arial" panose="020B0604020202020204" pitchFamily="34" charset="0"/>
              </a:rPr>
              <a:t>disciplines such as human anatomy, art history and entomology (study of insects). She is also dedicated to the health of the mind, body and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spirit and practices Yoga and Yogic philosophy.</a:t>
            </a:r>
            <a:br>
              <a:rPr lang="en-US" dirty="0">
                <a:solidFill>
                  <a:schemeClr val="bg1"/>
                </a:solidFill>
                <a:latin typeface="Arial" panose="020B0604020202020204" pitchFamily="34" charset="0"/>
                <a:cs typeface="Arial" panose="020B0604020202020204" pitchFamily="34" charset="0"/>
              </a:rPr>
            </a:br>
            <a:endParaRPr lang="en-US" sz="1050"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Martinez </a:t>
            </a:r>
            <a:r>
              <a:rPr lang="en-US" dirty="0" smtClean="0">
                <a:solidFill>
                  <a:schemeClr val="bg1"/>
                </a:solidFill>
                <a:latin typeface="Arial" panose="020B0604020202020204" pitchFamily="34" charset="0"/>
                <a:cs typeface="Arial" panose="020B0604020202020204" pitchFamily="34" charset="0"/>
              </a:rPr>
              <a:t>says “</a:t>
            </a:r>
            <a:r>
              <a:rPr lang="en-US" i="1" dirty="0" smtClean="0">
                <a:solidFill>
                  <a:schemeClr val="bg1"/>
                </a:solidFill>
                <a:latin typeface="Arial" panose="020B0604020202020204" pitchFamily="34" charset="0"/>
                <a:cs typeface="Arial" panose="020B0604020202020204" pitchFamily="34" charset="0"/>
              </a:rPr>
              <a:t>The </a:t>
            </a:r>
            <a:r>
              <a:rPr lang="en-US" i="1" dirty="0">
                <a:solidFill>
                  <a:schemeClr val="bg1"/>
                </a:solidFill>
                <a:latin typeface="Arial" panose="020B0604020202020204" pitchFamily="34" charset="0"/>
                <a:cs typeface="Arial" panose="020B0604020202020204" pitchFamily="34" charset="0"/>
              </a:rPr>
              <a:t>body is like a landscape of intricate </a:t>
            </a:r>
            <a:r>
              <a:rPr lang="en-US" i="1" dirty="0" smtClean="0">
                <a:solidFill>
                  <a:schemeClr val="bg1"/>
                </a:solidFill>
                <a:latin typeface="Arial" panose="020B0604020202020204" pitchFamily="34" charset="0"/>
                <a:cs typeface="Arial" panose="020B0604020202020204" pitchFamily="34" charset="0"/>
              </a:rPr>
              <a:t>structures</a:t>
            </a:r>
            <a:r>
              <a:rPr lang="en-US" i="1" dirty="0">
                <a:solidFill>
                  <a:schemeClr val="bg1"/>
                </a:solidFill>
                <a:latin typeface="Arial" panose="020B0604020202020204" pitchFamily="34" charset="0"/>
                <a:cs typeface="Arial" panose="020B0604020202020204" pitchFamily="34" charset="0"/>
              </a:rPr>
              <a:t>, complex and full of variety. I find it beautiful and poetic. I find myself searching deep within its nooks and </a:t>
            </a:r>
            <a:r>
              <a:rPr lang="en-US" i="1" dirty="0" smtClean="0">
                <a:solidFill>
                  <a:schemeClr val="bg1"/>
                </a:solidFill>
                <a:latin typeface="Arial" panose="020B0604020202020204" pitchFamily="34" charset="0"/>
                <a:cs typeface="Arial" panose="020B0604020202020204" pitchFamily="34" charset="0"/>
              </a:rPr>
              <a:t>crannies….I </a:t>
            </a:r>
            <a:r>
              <a:rPr lang="en-US" i="1" dirty="0">
                <a:solidFill>
                  <a:schemeClr val="bg1"/>
                </a:solidFill>
                <a:latin typeface="Arial" panose="020B0604020202020204" pitchFamily="34" charset="0"/>
                <a:cs typeface="Arial" panose="020B0604020202020204" pitchFamily="34" charset="0"/>
              </a:rPr>
              <a:t>use line, shape, color and space to represent complex connections between body, mind and connecting spirit…. In my studio, art and science connect.”</a:t>
            </a:r>
            <a:br>
              <a:rPr lang="en-US" i="1" dirty="0">
                <a:solidFill>
                  <a:schemeClr val="bg1"/>
                </a:solidFill>
                <a:latin typeface="Arial" panose="020B0604020202020204" pitchFamily="34" charset="0"/>
                <a:cs typeface="Arial" panose="020B0604020202020204" pitchFamily="34" charset="0"/>
              </a:rPr>
            </a:br>
            <a:endParaRPr lang="en-US" sz="1050"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www.monicaaissamartinez.com</a:t>
            </a:r>
            <a:endParaRPr lang="en-US"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228600" y="6172200"/>
            <a:ext cx="4572000" cy="461665"/>
          </a:xfrm>
          <a:prstGeom prst="rect">
            <a:avLst/>
          </a:prstGeom>
          <a:noFill/>
        </p:spPr>
        <p:txBody>
          <a:bodyPr wrap="square" rtlCol="0">
            <a:spAutoFit/>
          </a:bodyPr>
          <a:lstStyle/>
          <a:p>
            <a:pPr algn="ctr"/>
            <a:r>
              <a:rPr lang="en-US" sz="1200" i="1" dirty="0" smtClean="0">
                <a:solidFill>
                  <a:schemeClr val="bg1"/>
                </a:solidFill>
                <a:latin typeface="Arial" panose="020B0604020202020204" pitchFamily="34" charset="0"/>
                <a:cs typeface="Arial" panose="020B0604020202020204" pitchFamily="34" charset="0"/>
              </a:rPr>
              <a:t>Front Body </a:t>
            </a:r>
            <a:r>
              <a:rPr lang="en-US" sz="1200" dirty="0" smtClean="0">
                <a:solidFill>
                  <a:schemeClr val="bg1"/>
                </a:solidFill>
                <a:latin typeface="Arial" panose="020B0604020202020204" pitchFamily="34" charset="0"/>
                <a:cs typeface="Arial" panose="020B0604020202020204" pitchFamily="34" charset="0"/>
              </a:rPr>
              <a:t>and </a:t>
            </a:r>
            <a:r>
              <a:rPr lang="en-US" sz="1200" i="1" dirty="0" smtClean="0">
                <a:solidFill>
                  <a:schemeClr val="bg1"/>
                </a:solidFill>
                <a:latin typeface="Arial" panose="020B0604020202020204" pitchFamily="34" charset="0"/>
                <a:cs typeface="Arial" panose="020B0604020202020204" pitchFamily="34" charset="0"/>
              </a:rPr>
              <a:t>Back </a:t>
            </a:r>
            <a:r>
              <a:rPr lang="en-US" sz="1200" i="1" dirty="0">
                <a:solidFill>
                  <a:schemeClr val="bg1"/>
                </a:solidFill>
                <a:latin typeface="Arial" panose="020B0604020202020204" pitchFamily="34" charset="0"/>
                <a:cs typeface="Arial" panose="020B0604020202020204" pitchFamily="34" charset="0"/>
              </a:rPr>
              <a:t>Body</a:t>
            </a: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mixed media on canvas</a:t>
            </a:r>
          </a:p>
        </p:txBody>
      </p:sp>
    </p:spTree>
    <p:extLst>
      <p:ext uri="{BB962C8B-B14F-4D97-AF65-F5344CB8AC3E}">
        <p14:creationId xmlns:p14="http://schemas.microsoft.com/office/powerpoint/2010/main" val="2012252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0" y="381000"/>
            <a:ext cx="2895600" cy="2513627"/>
          </a:xfrm>
          <a:prstGeom prst="rect">
            <a:avLst/>
          </a:prstGeom>
        </p:spPr>
      </p:pic>
      <p:sp>
        <p:nvSpPr>
          <p:cNvPr id="3" name="Rectangle 2"/>
          <p:cNvSpPr/>
          <p:nvPr/>
        </p:nvSpPr>
        <p:spPr>
          <a:xfrm>
            <a:off x="304801" y="3060680"/>
            <a:ext cx="8556977" cy="3416320"/>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PRISM lab is a 3D modeling and prototyping facility at </a:t>
            </a:r>
            <a:r>
              <a:rPr lang="en-US" dirty="0" smtClean="0">
                <a:solidFill>
                  <a:schemeClr val="bg1"/>
                </a:solidFill>
                <a:latin typeface="Arial" panose="020B0604020202020204" pitchFamily="34" charset="0"/>
                <a:cs typeface="Arial" panose="020B0604020202020204" pitchFamily="34" charset="0"/>
              </a:rPr>
              <a:t>Arizona State University. </a:t>
            </a:r>
            <a:r>
              <a:rPr lang="en-US" dirty="0">
                <a:solidFill>
                  <a:schemeClr val="bg1"/>
                </a:solidFill>
                <a:latin typeface="Arial" panose="020B0604020202020204" pitchFamily="34" charset="0"/>
                <a:cs typeface="Arial" panose="020B0604020202020204" pitchFamily="34" charset="0"/>
              </a:rPr>
              <a:t>It is a place where STEAM concepts play a critical role everyday. </a:t>
            </a:r>
            <a:r>
              <a:rPr lang="en-US" dirty="0" smtClean="0">
                <a:solidFill>
                  <a:schemeClr val="bg1"/>
                </a:solidFill>
                <a:latin typeface="Arial" panose="020B0604020202020204" pitchFamily="34" charset="0"/>
                <a:cs typeface="Arial" panose="020B0604020202020204" pitchFamily="34" charset="0"/>
              </a:rPr>
              <a:t>Professor Dan Collins </a:t>
            </a:r>
            <a:r>
              <a:rPr lang="en-US" dirty="0">
                <a:solidFill>
                  <a:schemeClr val="bg1"/>
                </a:solidFill>
                <a:latin typeface="Arial" panose="020B0604020202020204" pitchFamily="34" charset="0"/>
                <a:cs typeface="Arial" panose="020B0604020202020204" pitchFamily="34" charset="0"/>
              </a:rPr>
              <a:t>and </a:t>
            </a:r>
            <a:r>
              <a:rPr lang="en-US" dirty="0" smtClean="0">
                <a:solidFill>
                  <a:schemeClr val="bg1"/>
                </a:solidFill>
                <a:latin typeface="Arial" panose="020B0604020202020204" pitchFamily="34" charset="0"/>
                <a:cs typeface="Arial" panose="020B0604020202020204" pitchFamily="34" charset="0"/>
              </a:rPr>
              <a:t>graduate student Andrew Noble </a:t>
            </a:r>
            <a:r>
              <a:rPr lang="en-US" dirty="0">
                <a:solidFill>
                  <a:schemeClr val="bg1"/>
                </a:solidFill>
                <a:latin typeface="Arial" panose="020B0604020202020204" pitchFamily="34" charset="0"/>
                <a:cs typeface="Arial" panose="020B0604020202020204" pitchFamily="34" charset="0"/>
              </a:rPr>
              <a:t>describe </a:t>
            </a:r>
            <a:r>
              <a:rPr lang="en-US" dirty="0" smtClean="0">
                <a:solidFill>
                  <a:schemeClr val="bg1"/>
                </a:solidFill>
                <a:latin typeface="Arial" panose="020B0604020202020204" pitchFamily="34" charset="0"/>
                <a:cs typeface="Arial" panose="020B0604020202020204" pitchFamily="34" charset="0"/>
              </a:rPr>
              <a:t>this </a:t>
            </a:r>
            <a:r>
              <a:rPr lang="en-US" dirty="0">
                <a:solidFill>
                  <a:schemeClr val="bg1"/>
                </a:solidFill>
                <a:latin typeface="Arial" panose="020B0604020202020204" pitchFamily="34" charset="0"/>
                <a:cs typeface="Arial" panose="020B0604020202020204" pitchFamily="34" charset="0"/>
              </a:rPr>
              <a:t>3D body scanner as a low cost solution for creating </a:t>
            </a:r>
            <a:r>
              <a:rPr lang="en-US" dirty="0" smtClean="0">
                <a:solidFill>
                  <a:schemeClr val="bg1"/>
                </a:solidFill>
                <a:latin typeface="Arial" panose="020B0604020202020204" pitchFamily="34" charset="0"/>
                <a:cs typeface="Arial" panose="020B0604020202020204" pitchFamily="34" charset="0"/>
              </a:rPr>
              <a:t>colored mesh models </a:t>
            </a:r>
            <a:r>
              <a:rPr lang="en-US" dirty="0">
                <a:solidFill>
                  <a:schemeClr val="bg1"/>
                </a:solidFill>
                <a:latin typeface="Arial" panose="020B0604020202020204" pitchFamily="34" charset="0"/>
                <a:cs typeface="Arial" panose="020B0604020202020204" pitchFamily="34" charset="0"/>
              </a:rPr>
              <a:t>of live </a:t>
            </a:r>
            <a:r>
              <a:rPr lang="en-US" dirty="0" smtClean="0">
                <a:solidFill>
                  <a:schemeClr val="bg1"/>
                </a:solidFill>
                <a:latin typeface="Arial" panose="020B0604020202020204" pitchFamily="34" charset="0"/>
                <a:cs typeface="Arial" panose="020B0604020202020204" pitchFamily="34" charset="0"/>
              </a:rPr>
              <a:t>human </a:t>
            </a:r>
            <a:r>
              <a:rPr lang="en-US" dirty="0">
                <a:solidFill>
                  <a:schemeClr val="bg1"/>
                </a:solidFill>
                <a:latin typeface="Arial" panose="020B0604020202020204" pitchFamily="34" charset="0"/>
                <a:cs typeface="Arial" panose="020B0604020202020204" pitchFamily="34" charset="0"/>
              </a:rPr>
              <a:t>subjects. </a:t>
            </a:r>
            <a:br>
              <a:rPr lang="en-US"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
            </a:r>
            <a:br>
              <a:rPr lang="en-US" sz="1050"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The physical set up includes a turntable upon which subjects are rotated, while </a:t>
            </a:r>
            <a:r>
              <a:rPr lang="en-US" dirty="0" smtClean="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Kinect-type infrared gaming sensor moves up and down a vertical column. </a:t>
            </a:r>
            <a:r>
              <a:rPr lang="en-US" dirty="0" smtClean="0">
                <a:solidFill>
                  <a:schemeClr val="bg1"/>
                </a:solidFill>
                <a:latin typeface="Arial" panose="020B0604020202020204" pitchFamily="34" charset="0"/>
                <a:cs typeface="Arial" panose="020B0604020202020204" pitchFamily="34" charset="0"/>
              </a:rPr>
              <a:t>The </a:t>
            </a:r>
            <a:r>
              <a:rPr lang="en-US" dirty="0">
                <a:solidFill>
                  <a:schemeClr val="bg1"/>
                </a:solidFill>
                <a:latin typeface="Arial" panose="020B0604020202020204" pitchFamily="34" charset="0"/>
                <a:cs typeface="Arial" panose="020B0604020202020204" pitchFamily="34" charset="0"/>
              </a:rPr>
              <a:t>sensor sends range values (3D surface geometry) and RGB data (color </a:t>
            </a:r>
            <a:r>
              <a:rPr lang="en-US" dirty="0" smtClean="0">
                <a:solidFill>
                  <a:schemeClr val="bg1"/>
                </a:solidFill>
                <a:latin typeface="Arial" panose="020B0604020202020204" pitchFamily="34" charset="0"/>
                <a:cs typeface="Arial" panose="020B0604020202020204" pitchFamily="34" charset="0"/>
              </a:rPr>
              <a:t>information</a:t>
            </a:r>
            <a:r>
              <a:rPr lang="en-US" dirty="0">
                <a:solidFill>
                  <a:schemeClr val="bg1"/>
                </a:solidFill>
                <a:latin typeface="Arial" panose="020B0604020202020204" pitchFamily="34" charset="0"/>
                <a:cs typeface="Arial" panose="020B0604020202020204" pitchFamily="34" charset="0"/>
              </a:rPr>
              <a:t>) to a computer.  A piece of software called </a:t>
            </a:r>
            <a:r>
              <a:rPr lang="en-US" dirty="0" err="1">
                <a:solidFill>
                  <a:schemeClr val="bg1"/>
                </a:solidFill>
                <a:latin typeface="Arial" panose="020B0604020202020204" pitchFamily="34" charset="0"/>
                <a:cs typeface="Arial" panose="020B0604020202020204" pitchFamily="34" charset="0"/>
              </a:rPr>
              <a:t>Skanect</a:t>
            </a:r>
            <a:r>
              <a:rPr lang="en-US" dirty="0">
                <a:solidFill>
                  <a:schemeClr val="bg1"/>
                </a:solidFill>
                <a:latin typeface="Arial" panose="020B0604020202020204" pitchFamily="34" charset="0"/>
                <a:cs typeface="Arial" panose="020B0604020202020204" pitchFamily="34" charset="0"/>
              </a:rPr>
              <a:t> is used to process the files and export (share) the resulting 3D files. Collins says that the scanner has potential benefits for various industries, but that ASU’s interest is primarily fine art </a:t>
            </a:r>
            <a:r>
              <a:rPr lang="en-US" dirty="0" smtClean="0">
                <a:solidFill>
                  <a:schemeClr val="bg1"/>
                </a:solidFill>
                <a:latin typeface="Arial" panose="020B0604020202020204" pitchFamily="34" charset="0"/>
                <a:cs typeface="Arial" panose="020B0604020202020204" pitchFamily="34" charset="0"/>
              </a:rPr>
              <a:t>applications.</a:t>
            </a:r>
            <a:r>
              <a:rPr lang="en-US" i="1" dirty="0" smtClean="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prism.asu.edu</a:t>
            </a:r>
            <a:endParaRPr lang="en-US"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381000"/>
            <a:ext cx="1843638" cy="25146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2809875" y="695325"/>
            <a:ext cx="2514600" cy="1885950"/>
          </a:xfrm>
          <a:prstGeom prst="rect">
            <a:avLst/>
          </a:prstGeom>
        </p:spPr>
      </p:pic>
    </p:spTree>
    <p:extLst>
      <p:ext uri="{BB962C8B-B14F-4D97-AF65-F5344CB8AC3E}">
        <p14:creationId xmlns:p14="http://schemas.microsoft.com/office/powerpoint/2010/main" val="2925003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1034" y="304799"/>
            <a:ext cx="5087766" cy="3055203"/>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91200" y="304800"/>
            <a:ext cx="2607577" cy="2483893"/>
          </a:xfrm>
          <a:prstGeom prst="rect">
            <a:avLst/>
          </a:prstGeom>
        </p:spPr>
      </p:pic>
      <p:sp>
        <p:nvSpPr>
          <p:cNvPr id="4" name="TextBox 3"/>
          <p:cNvSpPr txBox="1"/>
          <p:nvPr/>
        </p:nvSpPr>
        <p:spPr>
          <a:xfrm>
            <a:off x="452651" y="4044077"/>
            <a:ext cx="8458200" cy="2585323"/>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Brad Vance is </a:t>
            </a:r>
            <a:r>
              <a:rPr lang="en-US" dirty="0">
                <a:solidFill>
                  <a:schemeClr val="bg1"/>
                </a:solidFill>
                <a:latin typeface="Arial" panose="020B0604020202020204" pitchFamily="34" charset="0"/>
                <a:cs typeface="Arial" panose="020B0604020202020204" pitchFamily="34" charset="0"/>
              </a:rPr>
              <a:t>a geological scientist and artist. </a:t>
            </a:r>
            <a:r>
              <a:rPr lang="en-US" dirty="0" smtClean="0">
                <a:solidFill>
                  <a:schemeClr val="bg1"/>
                </a:solidFill>
                <a:latin typeface="Arial" panose="020B0604020202020204" pitchFamily="34" charset="0"/>
                <a:cs typeface="Arial" panose="020B0604020202020204" pitchFamily="34" charset="0"/>
              </a:rPr>
              <a:t>While </a:t>
            </a:r>
            <a:r>
              <a:rPr lang="en-US" dirty="0">
                <a:solidFill>
                  <a:schemeClr val="bg1"/>
                </a:solidFill>
                <a:latin typeface="Arial" panose="020B0604020202020204" pitchFamily="34" charset="0"/>
                <a:cs typeface="Arial" panose="020B0604020202020204" pitchFamily="34" charset="0"/>
              </a:rPr>
              <a:t>at </a:t>
            </a:r>
            <a:r>
              <a:rPr lang="en-US" dirty="0" smtClean="0">
                <a:solidFill>
                  <a:schemeClr val="bg1"/>
                </a:solidFill>
                <a:latin typeface="Arial" panose="020B0604020202020204" pitchFamily="34" charset="0"/>
                <a:cs typeface="Arial" panose="020B0604020202020204" pitchFamily="34" charset="0"/>
              </a:rPr>
              <a:t>ASU his </a:t>
            </a:r>
            <a:r>
              <a:rPr lang="en-US" dirty="0">
                <a:solidFill>
                  <a:schemeClr val="bg1"/>
                </a:solidFill>
                <a:latin typeface="Arial" panose="020B0604020202020204" pitchFamily="34" charset="0"/>
                <a:cs typeface="Arial" panose="020B0604020202020204" pitchFamily="34" charset="0"/>
              </a:rPr>
              <a:t>research focused on the evolution of mountain ranges and the micro-structures </a:t>
            </a:r>
            <a:r>
              <a:rPr lang="en-US" dirty="0" smtClean="0">
                <a:solidFill>
                  <a:schemeClr val="bg1"/>
                </a:solidFill>
                <a:latin typeface="Arial" panose="020B0604020202020204" pitchFamily="34" charset="0"/>
                <a:cs typeface="Arial" panose="020B0604020202020204" pitchFamily="34" charset="0"/>
              </a:rPr>
              <a:t>of rocks </a:t>
            </a:r>
            <a:r>
              <a:rPr lang="en-US" dirty="0">
                <a:solidFill>
                  <a:schemeClr val="bg1"/>
                </a:solidFill>
                <a:latin typeface="Arial" panose="020B0604020202020204" pitchFamily="34" charset="0"/>
                <a:cs typeface="Arial" panose="020B0604020202020204" pitchFamily="34" charset="0"/>
              </a:rPr>
              <a:t>and minerals </a:t>
            </a:r>
            <a:r>
              <a:rPr lang="en-US" dirty="0" smtClean="0">
                <a:solidFill>
                  <a:schemeClr val="bg1"/>
                </a:solidFill>
                <a:latin typeface="Arial" panose="020B0604020202020204" pitchFamily="34" charset="0"/>
                <a:cs typeface="Arial" panose="020B0604020202020204" pitchFamily="34" charset="0"/>
              </a:rPr>
              <a:t>Later, Vance </a:t>
            </a:r>
            <a:r>
              <a:rPr lang="en-US" dirty="0">
                <a:solidFill>
                  <a:schemeClr val="bg1"/>
                </a:solidFill>
                <a:latin typeface="Arial" panose="020B0604020202020204" pitchFamily="34" charset="0"/>
                <a:cs typeface="Arial" panose="020B0604020202020204" pitchFamily="34" charset="0"/>
              </a:rPr>
              <a:t>launched Planet Red Productions: a multi-faceted company that </a:t>
            </a:r>
            <a:r>
              <a:rPr lang="en-US" dirty="0" smtClean="0">
                <a:solidFill>
                  <a:schemeClr val="bg1"/>
                </a:solidFill>
                <a:latin typeface="Arial" panose="020B0604020202020204" pitchFamily="34" charset="0"/>
                <a:cs typeface="Arial" panose="020B0604020202020204" pitchFamily="34" charset="0"/>
              </a:rPr>
              <a:t>combines earth </a:t>
            </a:r>
            <a:r>
              <a:rPr lang="en-US" dirty="0">
                <a:solidFill>
                  <a:schemeClr val="bg1"/>
                </a:solidFill>
                <a:latin typeface="Arial" panose="020B0604020202020204" pitchFamily="34" charset="0"/>
                <a:cs typeface="Arial" panose="020B0604020202020204" pitchFamily="34" charset="0"/>
              </a:rPr>
              <a:t>science </a:t>
            </a:r>
            <a:r>
              <a:rPr lang="en-US" dirty="0" smtClean="0">
                <a:solidFill>
                  <a:schemeClr val="bg1"/>
                </a:solidFill>
                <a:latin typeface="Arial" panose="020B0604020202020204" pitchFamily="34" charset="0"/>
                <a:cs typeface="Arial" panose="020B0604020202020204" pitchFamily="34" charset="0"/>
              </a:rPr>
              <a:t>and </a:t>
            </a:r>
            <a:r>
              <a:rPr lang="en-US" dirty="0">
                <a:solidFill>
                  <a:schemeClr val="bg1"/>
                </a:solidFill>
                <a:latin typeface="Arial" panose="020B0604020202020204" pitchFamily="34" charset="0"/>
                <a:cs typeface="Arial" panose="020B0604020202020204" pitchFamily="34" charset="0"/>
              </a:rPr>
              <a:t>the arts. </a:t>
            </a:r>
            <a:r>
              <a:rPr lang="en-US" dirty="0" smtClean="0">
                <a:solidFill>
                  <a:schemeClr val="bg1"/>
                </a:solidFill>
                <a:latin typeface="Arial" panose="020B0604020202020204" pitchFamily="34" charset="0"/>
                <a:cs typeface="Arial" panose="020B0604020202020204" pitchFamily="34" charset="0"/>
              </a:rPr>
              <a:t>He uses the </a:t>
            </a:r>
            <a:r>
              <a:rPr lang="en-US" dirty="0">
                <a:solidFill>
                  <a:schemeClr val="bg1"/>
                </a:solidFill>
                <a:latin typeface="Arial" panose="020B0604020202020204" pitchFamily="34" charset="0"/>
                <a:cs typeface="Arial" panose="020B0604020202020204" pitchFamily="34" charset="0"/>
              </a:rPr>
              <a:t>tools of a process called petrography which uses a microscope to magnify and pass light through </a:t>
            </a:r>
            <a:r>
              <a:rPr lang="en-US" dirty="0" smtClean="0">
                <a:solidFill>
                  <a:schemeClr val="bg1"/>
                </a:solidFill>
                <a:latin typeface="Arial" panose="020B0604020202020204" pitchFamily="34" charset="0"/>
                <a:cs typeface="Arial" panose="020B0604020202020204" pitchFamily="34" charset="0"/>
              </a:rPr>
              <a:t>microscopic </a:t>
            </a:r>
            <a:r>
              <a:rPr lang="en-US" dirty="0">
                <a:solidFill>
                  <a:schemeClr val="bg1"/>
                </a:solidFill>
                <a:latin typeface="Arial" panose="020B0604020202020204" pitchFamily="34" charset="0"/>
                <a:cs typeface="Arial" panose="020B0604020202020204" pitchFamily="34" charset="0"/>
              </a:rPr>
              <a:t>thin sections of rocks. </a:t>
            </a:r>
            <a:r>
              <a:rPr lang="en-US" dirty="0" smtClean="0">
                <a:solidFill>
                  <a:schemeClr val="bg1"/>
                </a:solidFill>
                <a:latin typeface="Arial" panose="020B0604020202020204" pitchFamily="34" charset="0"/>
                <a:cs typeface="Arial" panose="020B0604020202020204" pitchFamily="34" charset="0"/>
              </a:rPr>
              <a:t>Vance </a:t>
            </a:r>
            <a:r>
              <a:rPr lang="en-US" dirty="0">
                <a:solidFill>
                  <a:schemeClr val="bg1"/>
                </a:solidFill>
                <a:latin typeface="Arial" panose="020B0604020202020204" pitchFamily="34" charset="0"/>
                <a:cs typeface="Arial" panose="020B0604020202020204" pitchFamily="34" charset="0"/>
              </a:rPr>
              <a:t>says </a:t>
            </a:r>
            <a:r>
              <a:rPr lang="en-US" i="1" dirty="0" smtClean="0">
                <a:solidFill>
                  <a:schemeClr val="bg1"/>
                </a:solidFill>
                <a:latin typeface="Arial" panose="020B0604020202020204" pitchFamily="34" charset="0"/>
                <a:cs typeface="Arial" panose="020B0604020202020204" pitchFamily="34" charset="0"/>
              </a:rPr>
              <a:t>“The </a:t>
            </a:r>
            <a:r>
              <a:rPr lang="en-US" i="1" dirty="0">
                <a:solidFill>
                  <a:schemeClr val="bg1"/>
                </a:solidFill>
                <a:latin typeface="Arial" panose="020B0604020202020204" pitchFamily="34" charset="0"/>
                <a:cs typeface="Arial" panose="020B0604020202020204" pitchFamily="34" charset="0"/>
              </a:rPr>
              <a:t>brilliant colors are a function not of digital enhancement, but of their individual atomic structures </a:t>
            </a:r>
            <a:r>
              <a:rPr lang="en-US" i="1" dirty="0" smtClean="0">
                <a:solidFill>
                  <a:schemeClr val="bg1"/>
                </a:solidFill>
                <a:latin typeface="Arial" panose="020B0604020202020204" pitchFamily="34" charset="0"/>
                <a:cs typeface="Arial" panose="020B0604020202020204" pitchFamily="34" charset="0"/>
              </a:rPr>
              <a:t>and</a:t>
            </a:r>
          </a:p>
          <a:p>
            <a:r>
              <a:rPr lang="en-US" i="1" dirty="0" smtClean="0">
                <a:solidFill>
                  <a:schemeClr val="bg1"/>
                </a:solidFill>
                <a:latin typeface="Arial" panose="020B0604020202020204" pitchFamily="34" charset="0"/>
                <a:cs typeface="Arial" panose="020B0604020202020204" pitchFamily="34" charset="0"/>
              </a:rPr>
              <a:t>the</a:t>
            </a:r>
            <a:r>
              <a:rPr lang="en-US" i="1" dirty="0">
                <a:solidFill>
                  <a:schemeClr val="bg1"/>
                </a:solidFill>
                <a:latin typeface="Arial" panose="020B0604020202020204" pitchFamily="34" charset="0"/>
                <a:cs typeface="Arial" panose="020B0604020202020204" pitchFamily="34" charset="0"/>
              </a:rPr>
              <a:t> wavelengths of light that each mineral allows through</a:t>
            </a:r>
            <a:r>
              <a:rPr lang="en-US" i="1" dirty="0" smtClean="0">
                <a:solidFill>
                  <a:schemeClr val="bg1"/>
                </a:solidFill>
                <a:latin typeface="Arial" panose="020B0604020202020204" pitchFamily="34" charset="0"/>
                <a:cs typeface="Arial" panose="020B0604020202020204" pitchFamily="34" charset="0"/>
              </a:rPr>
              <a:t>.”</a:t>
            </a:r>
          </a:p>
          <a:p>
            <a:r>
              <a:rPr lang="en-US" dirty="0" smtClean="0">
                <a:solidFill>
                  <a:schemeClr val="bg1"/>
                </a:solidFill>
                <a:latin typeface="Arial" panose="020B0604020202020204" pitchFamily="34" charset="0"/>
                <a:cs typeface="Arial" panose="020B0604020202020204" pitchFamily="34" charset="0"/>
              </a:rPr>
              <a:t>www.planetredproductions.net</a:t>
            </a:r>
            <a:endParaRPr lang="en-US"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52651" y="3360003"/>
            <a:ext cx="4852037" cy="646331"/>
          </a:xfrm>
          <a:prstGeom prst="rect">
            <a:avLst/>
          </a:prstGeom>
          <a:noFill/>
        </p:spPr>
        <p:txBody>
          <a:bodyPr wrap="square" rtlCol="0">
            <a:spAutoFit/>
          </a:bodyPr>
          <a:lstStyle/>
          <a:p>
            <a:r>
              <a:rPr lang="en-US" sz="1200" i="1" dirty="0">
                <a:solidFill>
                  <a:schemeClr val="bg1"/>
                </a:solidFill>
                <a:latin typeface="Arial" panose="020B0604020202020204" pitchFamily="34" charset="0"/>
                <a:cs typeface="Arial" panose="020B0604020202020204" pitchFamily="34" charset="0"/>
              </a:rPr>
              <a:t>Fire </a:t>
            </a:r>
            <a:r>
              <a:rPr lang="en-US" sz="1200" i="1" dirty="0" smtClean="0">
                <a:solidFill>
                  <a:schemeClr val="bg1"/>
                </a:solidFill>
                <a:latin typeface="Arial" panose="020B0604020202020204" pitchFamily="34" charset="0"/>
                <a:cs typeface="Arial" panose="020B0604020202020204" pitchFamily="34" charset="0"/>
              </a:rPr>
              <a:t>Woman</a:t>
            </a:r>
            <a:r>
              <a:rPr lang="en-US" sz="1200" dirty="0" smtClean="0">
                <a:solidFill>
                  <a:schemeClr val="bg1"/>
                </a:solidFill>
                <a:latin typeface="Arial" panose="020B0604020202020204" pitchFamily="34" charset="0"/>
                <a:cs typeface="Arial" panose="020B0604020202020204" pitchFamily="34" charset="0"/>
              </a:rPr>
              <a:t>, photo </a:t>
            </a:r>
            <a:r>
              <a:rPr lang="en-US" sz="1200" dirty="0">
                <a:solidFill>
                  <a:schemeClr val="bg1"/>
                </a:solidFill>
                <a:latin typeface="Arial" panose="020B0604020202020204" pitchFamily="34" charset="0"/>
                <a:cs typeface="Arial" panose="020B0604020202020204" pitchFamily="34" charset="0"/>
              </a:rPr>
              <a:t>of pumice in cross-polarized light, </a:t>
            </a:r>
            <a:r>
              <a:rPr lang="en-US" sz="1200" dirty="0" smtClean="0">
                <a:solidFill>
                  <a:schemeClr val="bg1"/>
                </a:solidFill>
                <a:latin typeface="Arial" panose="020B0604020202020204" pitchFamily="34" charset="0"/>
                <a:cs typeface="Arial" panose="020B0604020202020204" pitchFamily="34" charset="0"/>
              </a:rPr>
              <a:t>640x </a:t>
            </a:r>
            <a:r>
              <a:rPr lang="en-US" sz="1200" dirty="0">
                <a:solidFill>
                  <a:schemeClr val="bg1"/>
                </a:solidFill>
                <a:latin typeface="Arial" panose="020B0604020202020204" pitchFamily="34" charset="0"/>
                <a:cs typeface="Arial" panose="020B0604020202020204" pitchFamily="34" charset="0"/>
              </a:rPr>
              <a:t>magnification on acrylic </a:t>
            </a:r>
            <a:r>
              <a:rPr lang="en-US" sz="1200" dirty="0" smtClean="0">
                <a:solidFill>
                  <a:schemeClr val="bg1"/>
                </a:solidFill>
                <a:latin typeface="Arial" panose="020B0604020202020204" pitchFamily="34" charset="0"/>
                <a:cs typeface="Arial" panose="020B0604020202020204" pitchFamily="34" charset="0"/>
              </a:rPr>
              <a:t>, specimen from San </a:t>
            </a:r>
            <a:r>
              <a:rPr lang="en-US" sz="1200" dirty="0">
                <a:solidFill>
                  <a:schemeClr val="bg1"/>
                </a:solidFill>
                <a:latin typeface="Arial" panose="020B0604020202020204" pitchFamily="34" charset="0"/>
                <a:cs typeface="Arial" panose="020B0604020202020204" pitchFamily="34" charset="0"/>
              </a:rPr>
              <a:t>Francisco Volcanic Fields, Northern </a:t>
            </a:r>
            <a:r>
              <a:rPr lang="en-US" sz="1200" dirty="0" smtClean="0">
                <a:solidFill>
                  <a:schemeClr val="bg1"/>
                </a:solidFill>
                <a:latin typeface="Arial" panose="020B0604020202020204" pitchFamily="34" charset="0"/>
                <a:cs typeface="Arial" panose="020B0604020202020204" pitchFamily="34" charset="0"/>
              </a:rPr>
              <a:t> AZ</a:t>
            </a:r>
            <a:endParaRPr lang="en-US" sz="1200" i="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5715000" y="2819400"/>
            <a:ext cx="3047999" cy="830997"/>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Pumice is </a:t>
            </a:r>
            <a:r>
              <a:rPr lang="en-US" sz="1200" dirty="0">
                <a:solidFill>
                  <a:schemeClr val="bg1"/>
                </a:solidFill>
                <a:latin typeface="Arial" panose="020B0604020202020204" pitchFamily="34" charset="0"/>
                <a:cs typeface="Arial" panose="020B0604020202020204" pitchFamily="34" charset="0"/>
              </a:rPr>
              <a:t>an extrusive volcanic rock </a:t>
            </a:r>
            <a:r>
              <a:rPr lang="en-US" sz="1200" dirty="0" smtClean="0">
                <a:solidFill>
                  <a:schemeClr val="bg1"/>
                </a:solidFill>
                <a:latin typeface="Arial" panose="020B0604020202020204" pitchFamily="34" charset="0"/>
                <a:cs typeface="Arial" panose="020B0604020202020204" pitchFamily="34" charset="0"/>
              </a:rPr>
              <a:t> composed </a:t>
            </a:r>
            <a:r>
              <a:rPr lang="en-US" sz="1200" dirty="0">
                <a:solidFill>
                  <a:schemeClr val="bg1"/>
                </a:solidFill>
                <a:latin typeface="Arial" panose="020B0604020202020204" pitchFamily="34" charset="0"/>
                <a:cs typeface="Arial" panose="020B0604020202020204" pitchFamily="34" charset="0"/>
              </a:rPr>
              <a:t>of polymer-like ropes </a:t>
            </a:r>
            <a:r>
              <a:rPr lang="en-US" sz="1200" dirty="0" smtClean="0">
                <a:solidFill>
                  <a:schemeClr val="bg1"/>
                </a:solidFill>
                <a:latin typeface="Arial" panose="020B0604020202020204" pitchFamily="34" charset="0"/>
                <a:cs typeface="Arial" panose="020B0604020202020204" pitchFamily="34" charset="0"/>
              </a:rPr>
              <a:t>of </a:t>
            </a:r>
            <a:r>
              <a:rPr lang="en-US" sz="1200" dirty="0">
                <a:solidFill>
                  <a:schemeClr val="bg1"/>
                </a:solidFill>
                <a:latin typeface="Arial" panose="020B0604020202020204" pitchFamily="34" charset="0"/>
                <a:cs typeface="Arial" panose="020B0604020202020204" pitchFamily="34" charset="0"/>
              </a:rPr>
              <a:t>glass and abundant gas pockets </a:t>
            </a:r>
            <a:r>
              <a:rPr lang="en-US" sz="1200" dirty="0" smtClean="0">
                <a:solidFill>
                  <a:schemeClr val="bg1"/>
                </a:solidFill>
                <a:latin typeface="Arial" panose="020B0604020202020204" pitchFamily="34" charset="0"/>
                <a:cs typeface="Arial" panose="020B0604020202020204" pitchFamily="34" charset="0"/>
              </a:rPr>
              <a:t>that </a:t>
            </a:r>
            <a:r>
              <a:rPr lang="en-US" sz="1200" dirty="0">
                <a:solidFill>
                  <a:schemeClr val="bg1"/>
                </a:solidFill>
                <a:latin typeface="Arial" panose="020B0604020202020204" pitchFamily="34" charset="0"/>
                <a:cs typeface="Arial" panose="020B0604020202020204" pitchFamily="34" charset="0"/>
              </a:rPr>
              <a:t>allow it to float in </a:t>
            </a:r>
            <a:r>
              <a:rPr lang="en-US" sz="1200" dirty="0" smtClean="0">
                <a:solidFill>
                  <a:schemeClr val="bg1"/>
                </a:solidFill>
                <a:latin typeface="Arial" panose="020B0604020202020204" pitchFamily="34" charset="0"/>
                <a:cs typeface="Arial" panose="020B0604020202020204" pitchFamily="34" charset="0"/>
              </a:rPr>
              <a:t>water.</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9437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229600" cy="5663089"/>
          </a:xfrm>
          <a:prstGeom prst="rect">
            <a:avLst/>
          </a:prstGeom>
          <a:noFill/>
        </p:spPr>
        <p:txBody>
          <a:bodyPr wrap="square" rtlCol="0">
            <a:spAutoFit/>
          </a:bodyPr>
          <a:lstStyle/>
          <a:p>
            <a:pPr algn="ctr"/>
            <a:r>
              <a:rPr lang="en-US" sz="2800" b="1" spc="600" dirty="0">
                <a:solidFill>
                  <a:schemeClr val="bg1"/>
                </a:solidFill>
                <a:latin typeface="Arial" panose="020B0604020202020204" pitchFamily="34" charset="0"/>
                <a:cs typeface="Arial" panose="020B0604020202020204" pitchFamily="34" charset="0"/>
              </a:rPr>
              <a:t>STEAM</a:t>
            </a:r>
            <a:r>
              <a:rPr lang="en-US" sz="2800" spc="600"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science | technology | engineering | ARTS | mathematics</a:t>
            </a:r>
            <a:br>
              <a:rPr lang="en-US" sz="2400" dirty="0">
                <a:solidFill>
                  <a:schemeClr val="bg1"/>
                </a:solidFill>
                <a:latin typeface="Arial" panose="020B0604020202020204" pitchFamily="34" charset="0"/>
                <a:cs typeface="Arial" panose="020B0604020202020204" pitchFamily="34" charset="0"/>
              </a:rPr>
            </a:br>
            <a:endParaRPr lang="en-US" sz="2400" dirty="0" smtClean="0">
              <a:solidFill>
                <a:schemeClr val="bg1"/>
              </a:solidFill>
              <a:latin typeface="Arial" panose="020B0604020202020204" pitchFamily="34" charset="0"/>
              <a:cs typeface="Arial" panose="020B0604020202020204" pitchFamily="34" charset="0"/>
            </a:endParaRPr>
          </a:p>
          <a:p>
            <a:pPr algn="ctr"/>
            <a:endParaRPr lang="en-US" sz="2400" dirty="0">
              <a:solidFill>
                <a:schemeClr val="bg1"/>
              </a:solidFill>
              <a:latin typeface="Arial" panose="020B0604020202020204" pitchFamily="34" charset="0"/>
              <a:cs typeface="Arial" panose="020B0604020202020204" pitchFamily="34" charset="0"/>
            </a:endParaRPr>
          </a:p>
          <a:p>
            <a:r>
              <a:rPr lang="en-US" sz="2400" i="1" dirty="0">
                <a:solidFill>
                  <a:schemeClr val="bg1"/>
                </a:solidFill>
                <a:latin typeface="Arial" panose="020B0604020202020204" pitchFamily="34" charset="0"/>
                <a:cs typeface="Arial" panose="020B0604020202020204" pitchFamily="34" charset="0"/>
              </a:rPr>
              <a:t>“</a:t>
            </a:r>
            <a:r>
              <a:rPr lang="en-US" sz="2000" i="1" dirty="0">
                <a:solidFill>
                  <a:schemeClr val="bg1"/>
                </a:solidFill>
                <a:latin typeface="Arial" panose="020B0604020202020204" pitchFamily="34" charset="0"/>
                <a:cs typeface="Arial" panose="020B0604020202020204" pitchFamily="34" charset="0"/>
              </a:rPr>
              <a:t>You may believe that architects and designers are paid to be creative thinkers, but CEOs, lawyers, and doctors are not. </a:t>
            </a:r>
            <a:br>
              <a:rPr lang="en-US" sz="2000" i="1" dirty="0">
                <a:solidFill>
                  <a:schemeClr val="bg1"/>
                </a:solidFill>
                <a:latin typeface="Arial" panose="020B0604020202020204" pitchFamily="34" charset="0"/>
                <a:cs typeface="Arial" panose="020B0604020202020204" pitchFamily="34" charset="0"/>
              </a:rPr>
            </a:br>
            <a:r>
              <a:rPr lang="en-US" sz="2000" i="1" dirty="0">
                <a:solidFill>
                  <a:schemeClr val="bg1"/>
                </a:solidFill>
                <a:latin typeface="Arial" panose="020B0604020202020204" pitchFamily="34" charset="0"/>
                <a:cs typeface="Arial" panose="020B0604020202020204" pitchFamily="34" charset="0"/>
              </a:rPr>
              <a:t/>
            </a:r>
            <a:br>
              <a:rPr lang="en-US" sz="2000" i="1" dirty="0">
                <a:solidFill>
                  <a:schemeClr val="bg1"/>
                </a:solidFill>
                <a:latin typeface="Arial" panose="020B0604020202020204" pitchFamily="34" charset="0"/>
                <a:cs typeface="Arial" panose="020B0604020202020204" pitchFamily="34" charset="0"/>
              </a:rPr>
            </a:br>
            <a:r>
              <a:rPr lang="en-US" sz="2000" i="1" dirty="0">
                <a:solidFill>
                  <a:schemeClr val="bg1"/>
                </a:solidFill>
                <a:latin typeface="Arial" panose="020B0604020202020204" pitchFamily="34" charset="0"/>
                <a:cs typeface="Arial" panose="020B0604020202020204" pitchFamily="34" charset="0"/>
              </a:rPr>
              <a:t>“Or you may feel that being creative is a fixed trait, like having brown eyes- either you’re born with creative genes, or you’re not.</a:t>
            </a:r>
            <a:br>
              <a:rPr lang="en-US" sz="2000" i="1" dirty="0">
                <a:solidFill>
                  <a:schemeClr val="bg1"/>
                </a:solidFill>
                <a:latin typeface="Arial" panose="020B0604020202020204" pitchFamily="34" charset="0"/>
                <a:cs typeface="Arial" panose="020B0604020202020204" pitchFamily="34" charset="0"/>
              </a:rPr>
            </a:br>
            <a:r>
              <a:rPr lang="en-US" sz="2000" i="1" dirty="0">
                <a:solidFill>
                  <a:schemeClr val="bg1"/>
                </a:solidFill>
                <a:latin typeface="Arial" panose="020B0604020202020204" pitchFamily="34" charset="0"/>
                <a:cs typeface="Arial" panose="020B0604020202020204" pitchFamily="34" charset="0"/>
              </a:rPr>
              <a:t/>
            </a:r>
            <a:br>
              <a:rPr lang="en-US" sz="2000" i="1" dirty="0">
                <a:solidFill>
                  <a:schemeClr val="bg1"/>
                </a:solidFill>
                <a:latin typeface="Arial" panose="020B0604020202020204" pitchFamily="34" charset="0"/>
                <a:cs typeface="Arial" panose="020B0604020202020204" pitchFamily="34" charset="0"/>
              </a:rPr>
            </a:br>
            <a:r>
              <a:rPr lang="en-US" sz="2000" i="1" dirty="0">
                <a:solidFill>
                  <a:schemeClr val="bg1"/>
                </a:solidFill>
                <a:latin typeface="Arial" panose="020B0604020202020204" pitchFamily="34" charset="0"/>
                <a:cs typeface="Arial" panose="020B0604020202020204" pitchFamily="34" charset="0"/>
              </a:rPr>
              <a:t>“The creativity myth…. It is a myth that far too many people share.”</a:t>
            </a:r>
            <a:br>
              <a:rPr lang="en-US" sz="2000" i="1" dirty="0">
                <a:solidFill>
                  <a:schemeClr val="bg1"/>
                </a:solidFill>
                <a:latin typeface="Arial" panose="020B0604020202020204" pitchFamily="34" charset="0"/>
                <a:cs typeface="Arial" panose="020B0604020202020204" pitchFamily="34" charset="0"/>
              </a:rPr>
            </a:br>
            <a:endParaRPr lang="en-US" sz="2000" i="1" dirty="0" smtClean="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n-US" sz="1600" dirty="0" smtClean="0">
                <a:solidFill>
                  <a:schemeClr val="bg1"/>
                </a:solidFill>
                <a:latin typeface="Arial" panose="020B0604020202020204" pitchFamily="34" charset="0"/>
                <a:cs typeface="Arial" panose="020B0604020202020204" pitchFamily="34" charset="0"/>
              </a:rPr>
              <a:t>From </a:t>
            </a:r>
            <a:r>
              <a:rPr lang="en-US" sz="1600" i="1" dirty="0">
                <a:solidFill>
                  <a:schemeClr val="bg1"/>
                </a:solidFill>
                <a:latin typeface="Arial" panose="020B0604020202020204" pitchFamily="34" charset="0"/>
                <a:cs typeface="Arial" panose="020B0604020202020204" pitchFamily="34" charset="0"/>
              </a:rPr>
              <a:t>Creative Confidence: Unleashing the creative potential within us all</a:t>
            </a:r>
            <a:br>
              <a:rPr lang="en-US" sz="1600" i="1"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by Tom and David Kelley</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562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689" y="457200"/>
            <a:ext cx="8229600" cy="6209392"/>
          </a:xfrm>
          <a:prstGeom prst="rect">
            <a:avLst/>
          </a:prstGeom>
          <a:noFill/>
        </p:spPr>
        <p:txBody>
          <a:bodyPr wrap="square" rtlCol="0">
            <a:spAutoFit/>
          </a:bodyPr>
          <a:lstStyle/>
          <a:p>
            <a:pPr>
              <a:lnSpc>
                <a:spcPct val="150000"/>
              </a:lnSpc>
            </a:pPr>
            <a:r>
              <a:rPr lang="en-US" sz="2200" dirty="0" smtClean="0">
                <a:solidFill>
                  <a:schemeClr val="bg1"/>
                </a:solidFill>
                <a:latin typeface="Arial" panose="020B0604020202020204" pitchFamily="34" charset="0"/>
                <a:cs typeface="Arial" panose="020B0604020202020204" pitchFamily="34" charset="0"/>
              </a:rPr>
              <a:t>Creative problem solving is around us every day. Take for example a store-bought coffee mug. It takes a variety of skills to produce and sell even this most ordinary of objects. It took an artist to design the look, a scientist to formulate the material, an engineer to mechanize the factory, a mathematician to analyze supply and demand and a computer programmer to code the website that advertises the mug.</a:t>
            </a:r>
            <a:br>
              <a:rPr lang="en-US" sz="2200" dirty="0" smtClean="0">
                <a:solidFill>
                  <a:schemeClr val="bg1"/>
                </a:solidFill>
                <a:latin typeface="Arial" panose="020B0604020202020204" pitchFamily="34" charset="0"/>
                <a:cs typeface="Arial" panose="020B0604020202020204" pitchFamily="34" charset="0"/>
              </a:rPr>
            </a:br>
            <a:endParaRPr lang="en-US" sz="800" dirty="0" smtClean="0">
              <a:solidFill>
                <a:schemeClr val="bg1"/>
              </a:solidFill>
              <a:latin typeface="Arial" panose="020B0604020202020204" pitchFamily="34" charset="0"/>
              <a:cs typeface="Arial" panose="020B0604020202020204" pitchFamily="34" charset="0"/>
            </a:endParaRPr>
          </a:p>
          <a:p>
            <a:pPr>
              <a:lnSpc>
                <a:spcPct val="150000"/>
              </a:lnSpc>
            </a:pPr>
            <a:r>
              <a:rPr lang="en-US" sz="2200" dirty="0" smtClean="0">
                <a:solidFill>
                  <a:schemeClr val="bg1"/>
                </a:solidFill>
                <a:latin typeface="Arial" panose="020B0604020202020204" pitchFamily="34" charset="0"/>
                <a:cs typeface="Arial" panose="020B0604020202020204" pitchFamily="34" charset="0"/>
              </a:rPr>
              <a:t>Today’s employers and innovators agree that “to be competitive,” tomorrow’s workforce must be dynamic. The STEAM movement was initially inspired by the popularity of STEM-based education (science, technology, engineering and mathematics). </a:t>
            </a:r>
            <a:endParaRPr lang="en-US" sz="2200" dirty="0" smtClean="0"/>
          </a:p>
          <a:p>
            <a:endParaRPr lang="en-US" dirty="0"/>
          </a:p>
        </p:txBody>
      </p:sp>
    </p:spTree>
    <p:extLst>
      <p:ext uri="{BB962C8B-B14F-4D97-AF65-F5344CB8AC3E}">
        <p14:creationId xmlns:p14="http://schemas.microsoft.com/office/powerpoint/2010/main" val="494112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576" y="381000"/>
            <a:ext cx="8305800" cy="5401479"/>
          </a:xfrm>
          <a:prstGeom prst="rect">
            <a:avLst/>
          </a:prstGeom>
        </p:spPr>
        <p:txBody>
          <a:bodyPr wrap="square">
            <a:spAutoFit/>
          </a:bodyPr>
          <a:lstStyle/>
          <a:p>
            <a:pPr>
              <a:lnSpc>
                <a:spcPct val="150000"/>
              </a:lnSpc>
            </a:pPr>
            <a:r>
              <a:rPr lang="en-US" sz="2200" dirty="0" smtClean="0">
                <a:solidFill>
                  <a:schemeClr val="bg1"/>
                </a:solidFill>
                <a:latin typeface="Arial" panose="020B0604020202020204" pitchFamily="34" charset="0"/>
                <a:cs typeface="Arial" panose="020B0604020202020204" pitchFamily="34" charset="0"/>
              </a:rPr>
              <a:t>“STEAM,” with the inclusion of the arts, celebrates, incorporates and recognizes the importance of creative problem solving across the disciplines.</a:t>
            </a:r>
            <a:br>
              <a:rPr lang="en-US" sz="2200" dirty="0" smtClean="0">
                <a:solidFill>
                  <a:schemeClr val="bg1"/>
                </a:solidFill>
                <a:latin typeface="Arial" panose="020B0604020202020204" pitchFamily="34" charset="0"/>
                <a:cs typeface="Arial" panose="020B0604020202020204" pitchFamily="34" charset="0"/>
              </a:rPr>
            </a:br>
            <a:endParaRPr lang="en-US" sz="1000" dirty="0" smtClean="0">
              <a:solidFill>
                <a:schemeClr val="bg1"/>
              </a:solidFill>
              <a:latin typeface="Arial" panose="020B0604020202020204" pitchFamily="34" charset="0"/>
              <a:cs typeface="Arial" panose="020B0604020202020204" pitchFamily="34" charset="0"/>
            </a:endParaRPr>
          </a:p>
          <a:p>
            <a:pPr>
              <a:lnSpc>
                <a:spcPct val="150000"/>
              </a:lnSpc>
            </a:pPr>
            <a:r>
              <a:rPr lang="en-US" sz="2200" dirty="0" smtClean="0">
                <a:solidFill>
                  <a:schemeClr val="bg1"/>
                </a:solidFill>
                <a:latin typeface="Arial" panose="020B0604020202020204" pitchFamily="34" charset="0"/>
                <a:cs typeface="Arial" panose="020B0604020202020204" pitchFamily="34" charset="0"/>
              </a:rPr>
              <a:t>This exhibition at the Gallery at Tempe Center for the Arts features visual art and scientific displays from local innovators that explore the creative connections between the disciplines of science, technology, engineering, “the arts” and mathematics. Each display is an example of how the arts are an essential partner, not just a decorative feature of a new world powered </a:t>
            </a:r>
            <a:br>
              <a:rPr lang="en-US" sz="2200" dirty="0" smtClean="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by STEAM. </a:t>
            </a:r>
          </a:p>
        </p:txBody>
      </p:sp>
      <p:sp>
        <p:nvSpPr>
          <p:cNvPr id="3" name="TextBox 2"/>
          <p:cNvSpPr txBox="1"/>
          <p:nvPr/>
        </p:nvSpPr>
        <p:spPr>
          <a:xfrm>
            <a:off x="3200400" y="5718945"/>
            <a:ext cx="2743200" cy="584775"/>
          </a:xfrm>
          <a:prstGeom prst="rect">
            <a:avLst/>
          </a:prstGeom>
          <a:no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Exhibition dates: </a:t>
            </a:r>
            <a:br>
              <a:rPr lang="en-US" sz="1600" dirty="0" smtClean="0">
                <a:solidFill>
                  <a:schemeClr val="bg1"/>
                </a:solidFill>
                <a:latin typeface="Arial" panose="020B0604020202020204" pitchFamily="34" charset="0"/>
                <a:cs typeface="Arial" panose="020B0604020202020204" pitchFamily="34" charset="0"/>
              </a:rPr>
            </a:br>
            <a:r>
              <a:rPr lang="en-US" sz="1600" dirty="0" smtClean="0">
                <a:solidFill>
                  <a:schemeClr val="bg1"/>
                </a:solidFill>
                <a:latin typeface="Arial" panose="020B0604020202020204" pitchFamily="34" charset="0"/>
                <a:cs typeface="Arial" panose="020B0604020202020204" pitchFamily="34" charset="0"/>
              </a:rPr>
              <a:t>May 27-Sept. 17, 2016</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772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633515" y="349705"/>
            <a:ext cx="3048000" cy="3079295"/>
          </a:xfrm>
          <a:prstGeom prst="rect">
            <a:avLst/>
          </a:prstGeom>
        </p:spPr>
      </p:pic>
      <p:pic>
        <p:nvPicPr>
          <p:cNvPr id="5" name="Picture 4"/>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269848" y="3657600"/>
            <a:ext cx="3469227" cy="2590800"/>
          </a:xfrm>
          <a:prstGeom prst="rect">
            <a:avLst/>
          </a:prstGeom>
        </p:spPr>
      </p:pic>
      <p:sp>
        <p:nvSpPr>
          <p:cNvPr id="6" name="TextBox 5"/>
          <p:cNvSpPr txBox="1"/>
          <p:nvPr/>
        </p:nvSpPr>
        <p:spPr>
          <a:xfrm>
            <a:off x="3886200" y="291435"/>
            <a:ext cx="5105400" cy="6417141"/>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Alexandra Bowers </a:t>
            </a:r>
            <a:r>
              <a:rPr lang="en-US" sz="2000" dirty="0">
                <a:solidFill>
                  <a:schemeClr val="bg1"/>
                </a:solidFill>
                <a:latin typeface="Arial" panose="020B0604020202020204" pitchFamily="34" charset="0"/>
                <a:cs typeface="Arial" panose="020B0604020202020204" pitchFamily="34" charset="0"/>
              </a:rPr>
              <a:t>received her Bachelor of Fine Arts from Arizona State University. Inspired by the natural  environment, </a:t>
            </a:r>
            <a:r>
              <a:rPr lang="en-US" sz="2000" dirty="0" smtClean="0">
                <a:solidFill>
                  <a:schemeClr val="bg1"/>
                </a:solidFill>
                <a:latin typeface="Arial" panose="020B0604020202020204" pitchFamily="34" charset="0"/>
                <a:cs typeface="Arial" panose="020B0604020202020204" pitchFamily="34" charset="0"/>
              </a:rPr>
              <a:t>she utilizes </a:t>
            </a:r>
            <a:r>
              <a:rPr lang="en-US" sz="2000" dirty="0">
                <a:solidFill>
                  <a:schemeClr val="bg1"/>
                </a:solidFill>
                <a:latin typeface="Arial" panose="020B0604020202020204" pitchFamily="34" charset="0"/>
                <a:cs typeface="Arial" panose="020B0604020202020204" pitchFamily="34" charset="0"/>
              </a:rPr>
              <a:t>data collected while exploring nature to produce wood-burned </a:t>
            </a:r>
            <a:r>
              <a:rPr lang="en-US" sz="2000" dirty="0" smtClean="0">
                <a:solidFill>
                  <a:schemeClr val="bg1"/>
                </a:solidFill>
                <a:latin typeface="Arial" panose="020B0604020202020204" pitchFamily="34" charset="0"/>
                <a:cs typeface="Arial" panose="020B0604020202020204" pitchFamily="34" charset="0"/>
              </a:rPr>
              <a:t>drawing studies </a:t>
            </a:r>
            <a:r>
              <a:rPr lang="en-US" sz="2000" dirty="0">
                <a:solidFill>
                  <a:schemeClr val="bg1"/>
                </a:solidFill>
                <a:latin typeface="Arial" panose="020B0604020202020204" pitchFamily="34" charset="0"/>
                <a:cs typeface="Arial" panose="020B0604020202020204" pitchFamily="34" charset="0"/>
              </a:rPr>
              <a:t>of plants and animals she finds. </a:t>
            </a:r>
            <a:r>
              <a:rPr lang="en-US" sz="2000" dirty="0" smtClean="0">
                <a:solidFill>
                  <a:schemeClr val="bg1"/>
                </a:solidFill>
                <a:latin typeface="Arial" panose="020B0604020202020204" pitchFamily="34" charset="0"/>
                <a:cs typeface="Arial" panose="020B0604020202020204" pitchFamily="34" charset="0"/>
              </a:rPr>
              <a:t>She created </a:t>
            </a:r>
            <a:r>
              <a:rPr lang="en-US" sz="2000" dirty="0">
                <a:solidFill>
                  <a:schemeClr val="bg1"/>
                </a:solidFill>
                <a:latin typeface="Arial" panose="020B0604020202020204" pitchFamily="34" charset="0"/>
                <a:cs typeface="Arial" panose="020B0604020202020204" pitchFamily="34" charset="0"/>
              </a:rPr>
              <a:t>more than 100 wood-burned portraits of moths from all over North </a:t>
            </a:r>
            <a:r>
              <a:rPr lang="en-US" sz="2000" dirty="0" smtClean="0">
                <a:solidFill>
                  <a:schemeClr val="bg1"/>
                </a:solidFill>
                <a:latin typeface="Arial" panose="020B0604020202020204" pitchFamily="34" charset="0"/>
                <a:cs typeface="Arial" panose="020B0604020202020204" pitchFamily="34" charset="0"/>
              </a:rPr>
              <a:t>America</a:t>
            </a:r>
            <a:r>
              <a:rPr lang="en-US" sz="2000" dirty="0">
                <a:solidFill>
                  <a:schemeClr val="bg1"/>
                </a:solidFill>
                <a:latin typeface="Arial" panose="020B0604020202020204" pitchFamily="34" charset="0"/>
                <a:cs typeface="Arial" panose="020B0604020202020204" pitchFamily="34" charset="0"/>
              </a:rPr>
              <a:t>. During her research for the project, she actually studied specimens </a:t>
            </a:r>
            <a:r>
              <a:rPr lang="en-US" sz="2000" dirty="0" smtClean="0">
                <a:solidFill>
                  <a:schemeClr val="bg1"/>
                </a:solidFill>
                <a:latin typeface="Arial" panose="020B0604020202020204" pitchFamily="34" charset="0"/>
                <a:cs typeface="Arial" panose="020B0604020202020204" pitchFamily="34" charset="0"/>
              </a:rPr>
              <a:t>from the </a:t>
            </a:r>
            <a:r>
              <a:rPr lang="en-US" sz="2000" dirty="0">
                <a:solidFill>
                  <a:schemeClr val="bg1"/>
                </a:solidFill>
                <a:latin typeface="Arial" panose="020B0604020202020204" pitchFamily="34" charset="0"/>
                <a:cs typeface="Arial" panose="020B0604020202020204" pitchFamily="34" charset="0"/>
              </a:rPr>
              <a:t>Insect Collection at ASU</a:t>
            </a:r>
            <a:r>
              <a:rPr lang="en-US" sz="2000" dirty="0" smtClean="0">
                <a:solidFill>
                  <a:schemeClr val="bg1"/>
                </a:solidFill>
                <a:latin typeface="Arial" panose="020B0604020202020204" pitchFamily="34" charset="0"/>
                <a:cs typeface="Arial" panose="020B0604020202020204" pitchFamily="34" charset="0"/>
              </a:rPr>
              <a:t>.</a:t>
            </a:r>
            <a:br>
              <a:rPr lang="en-US" sz="2000" dirty="0" smtClean="0">
                <a:solidFill>
                  <a:schemeClr val="bg1"/>
                </a:solidFill>
                <a:latin typeface="Arial" panose="020B0604020202020204" pitchFamily="34" charset="0"/>
                <a:cs typeface="Arial" panose="020B0604020202020204" pitchFamily="34" charset="0"/>
              </a:rPr>
            </a:br>
            <a:endParaRPr lang="en-US" sz="1050" dirty="0">
              <a:solidFill>
                <a:schemeClr val="bg1"/>
              </a:solidFill>
              <a:latin typeface="Arial" panose="020B0604020202020204" pitchFamily="34" charset="0"/>
              <a:cs typeface="Arial" panose="020B0604020202020204" pitchFamily="34" charset="0"/>
            </a:endParaRPr>
          </a:p>
          <a:p>
            <a:r>
              <a:rPr lang="en-US" sz="2000" i="1" dirty="0">
                <a:solidFill>
                  <a:schemeClr val="bg1"/>
                </a:solidFill>
                <a:latin typeface="Arial" panose="020B0604020202020204" pitchFamily="34" charset="0"/>
                <a:cs typeface="Arial" panose="020B0604020202020204" pitchFamily="34" charset="0"/>
              </a:rPr>
              <a:t>“Many people think of moths as a </a:t>
            </a:r>
            <a:r>
              <a:rPr lang="en-US" sz="2000" i="1" dirty="0" smtClean="0">
                <a:solidFill>
                  <a:schemeClr val="bg1"/>
                </a:solidFill>
                <a:latin typeface="Arial" panose="020B0604020202020204" pitchFamily="34" charset="0"/>
                <a:cs typeface="Arial" panose="020B0604020202020204" pitchFamily="34" charset="0"/>
              </a:rPr>
              <a:t>nuisance…. </a:t>
            </a:r>
            <a:r>
              <a:rPr lang="en-US" sz="2000" i="1" dirty="0">
                <a:solidFill>
                  <a:schemeClr val="bg1"/>
                </a:solidFill>
                <a:latin typeface="Arial" panose="020B0604020202020204" pitchFamily="34" charset="0"/>
                <a:cs typeface="Arial" panose="020B0604020202020204" pitchFamily="34" charset="0"/>
              </a:rPr>
              <a:t>But despite their bad rep, </a:t>
            </a:r>
            <a:r>
              <a:rPr lang="en-US" sz="2000" i="1" dirty="0" smtClean="0">
                <a:solidFill>
                  <a:schemeClr val="bg1"/>
                </a:solidFill>
                <a:latin typeface="Arial" panose="020B0604020202020204" pitchFamily="34" charset="0"/>
                <a:cs typeface="Arial" panose="020B0604020202020204" pitchFamily="34" charset="0"/>
              </a:rPr>
              <a:t>these extraordinary </a:t>
            </a:r>
            <a:r>
              <a:rPr lang="en-US" sz="2000" i="1" dirty="0">
                <a:solidFill>
                  <a:schemeClr val="bg1"/>
                </a:solidFill>
                <a:latin typeface="Arial" panose="020B0604020202020204" pitchFamily="34" charset="0"/>
                <a:cs typeface="Arial" panose="020B0604020202020204" pitchFamily="34" charset="0"/>
              </a:rPr>
              <a:t>creatures are pollinators and assist in sustaining ecosystems by providing a source of nourishment to animals higher up on the food chain. </a:t>
            </a:r>
            <a:r>
              <a:rPr lang="en-US" sz="2000" i="1" dirty="0" smtClean="0">
                <a:solidFill>
                  <a:schemeClr val="bg1"/>
                </a:solidFill>
                <a:latin typeface="Arial" panose="020B0604020202020204" pitchFamily="34" charset="0"/>
                <a:cs typeface="Arial" panose="020B0604020202020204" pitchFamily="34" charset="0"/>
              </a:rPr>
              <a:t/>
            </a:r>
            <a:br>
              <a:rPr lang="en-US" sz="2000" i="1" dirty="0" smtClean="0">
                <a:solidFill>
                  <a:schemeClr val="bg1"/>
                </a:solidFill>
                <a:latin typeface="Arial" panose="020B0604020202020204" pitchFamily="34" charset="0"/>
                <a:cs typeface="Arial" panose="020B0604020202020204" pitchFamily="34" charset="0"/>
              </a:rPr>
            </a:br>
            <a:r>
              <a:rPr lang="en-US" sz="1100" i="1" dirty="0" smtClean="0">
                <a:solidFill>
                  <a:schemeClr val="bg1"/>
                </a:solidFill>
                <a:latin typeface="Arial" panose="020B0604020202020204" pitchFamily="34" charset="0"/>
                <a:cs typeface="Arial" panose="020B0604020202020204" pitchFamily="34" charset="0"/>
              </a:rPr>
              <a:t/>
            </a:r>
            <a:br>
              <a:rPr lang="en-US" sz="1100" i="1"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www.alexandrabowersart.com</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8149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28800" y="262721"/>
            <a:ext cx="4876800" cy="3389964"/>
          </a:xfrm>
          <a:prstGeom prst="rect">
            <a:avLst/>
          </a:prstGeom>
        </p:spPr>
      </p:pic>
      <p:sp>
        <p:nvSpPr>
          <p:cNvPr id="3" name="TextBox 2"/>
          <p:cNvSpPr txBox="1"/>
          <p:nvPr/>
        </p:nvSpPr>
        <p:spPr>
          <a:xfrm>
            <a:off x="241110" y="3810000"/>
            <a:ext cx="8686800" cy="2585323"/>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Madison Creech </a:t>
            </a:r>
            <a:r>
              <a:rPr lang="en-US" dirty="0">
                <a:solidFill>
                  <a:schemeClr val="bg1"/>
                </a:solidFill>
                <a:latin typeface="Arial" panose="020B0604020202020204" pitchFamily="34" charset="0"/>
                <a:cs typeface="Arial" panose="020B0604020202020204" pitchFamily="34" charset="0"/>
              </a:rPr>
              <a:t>and </a:t>
            </a:r>
            <a:r>
              <a:rPr lang="en-US" dirty="0" smtClean="0">
                <a:solidFill>
                  <a:schemeClr val="bg1"/>
                </a:solidFill>
                <a:latin typeface="Arial" panose="020B0604020202020204" pitchFamily="34" charset="0"/>
                <a:cs typeface="Arial" panose="020B0604020202020204" pitchFamily="34" charset="0"/>
              </a:rPr>
              <a:t>Molly Koehn who met and became friends at ASU describe </a:t>
            </a:r>
            <a:r>
              <a:rPr lang="en-US" dirty="0">
                <a:solidFill>
                  <a:schemeClr val="bg1"/>
                </a:solidFill>
                <a:latin typeface="Arial" panose="020B0604020202020204" pitchFamily="34" charset="0"/>
                <a:cs typeface="Arial" panose="020B0604020202020204" pitchFamily="34" charset="0"/>
              </a:rPr>
              <a:t>their piece: </a:t>
            </a:r>
            <a:r>
              <a:rPr lang="en-US" i="1" dirty="0">
                <a:solidFill>
                  <a:schemeClr val="bg1"/>
                </a:solidFill>
                <a:latin typeface="Arial" panose="020B0604020202020204" pitchFamily="34" charset="0"/>
                <a:cs typeface="Arial" panose="020B0604020202020204" pitchFamily="34" charset="0"/>
              </a:rPr>
              <a:t>“Our installation uses a combination of bird imagery, eucalyptus leaves and eco prints. Native to Australia, eucalyptus trees were brought to the United States in the late </a:t>
            </a:r>
            <a:r>
              <a:rPr lang="en-US" i="1" dirty="0" smtClean="0">
                <a:solidFill>
                  <a:schemeClr val="bg1"/>
                </a:solidFill>
                <a:latin typeface="Arial" panose="020B0604020202020204" pitchFamily="34" charset="0"/>
                <a:cs typeface="Arial" panose="020B0604020202020204" pitchFamily="34" charset="0"/>
              </a:rPr>
              <a:t>1800’s.The </a:t>
            </a:r>
            <a:r>
              <a:rPr lang="en-US" i="1" dirty="0">
                <a:solidFill>
                  <a:schemeClr val="bg1"/>
                </a:solidFill>
                <a:latin typeface="Arial" panose="020B0604020202020204" pitchFamily="34" charset="0"/>
                <a:cs typeface="Arial" panose="020B0604020202020204" pitchFamily="34" charset="0"/>
              </a:rPr>
              <a:t>trees flourished in their new environment, but the rapid growing eucalyptus are continually altering the biosphere by replacing native plants and disturbing habitats for many native bird species. It is causing a drop in species diversity. The installation ‘Potentially invasive, probably harmful’ speaks to both the positive and negative effects of eucalyptus trees on birds in North America</a:t>
            </a:r>
            <a:r>
              <a:rPr lang="en-US" i="1" dirty="0" smtClean="0">
                <a:solidFill>
                  <a:schemeClr val="bg1"/>
                </a:solidFill>
                <a:latin typeface="Arial" panose="020B0604020202020204" pitchFamily="34" charset="0"/>
                <a:cs typeface="Arial" panose="020B0604020202020204" pitchFamily="34" charset="0"/>
              </a:rPr>
              <a:t>.”</a:t>
            </a:r>
            <a:r>
              <a:rPr lang="en-US" dirty="0" smtClean="0">
                <a:solidFill>
                  <a:schemeClr val="bg1"/>
                </a:solidFill>
                <a:latin typeface="Arial" panose="020B0604020202020204" pitchFamily="34" charset="0"/>
                <a:cs typeface="Arial" panose="020B0604020202020204" pitchFamily="34" charset="0"/>
              </a:rPr>
              <a:t>			www.creechers.com  </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www.mollykoehn.com</a:t>
            </a:r>
            <a:endParaRPr lang="en-US"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934200" y="2283052"/>
            <a:ext cx="1828800" cy="1292662"/>
          </a:xfrm>
          <a:prstGeom prst="rect">
            <a:avLst/>
          </a:prstGeom>
          <a:noFill/>
        </p:spPr>
        <p:txBody>
          <a:bodyPr wrap="square" rtlCol="0">
            <a:spAutoFit/>
          </a:bodyPr>
          <a:lstStyle/>
          <a:p>
            <a:r>
              <a:rPr lang="en-US" sz="1200" i="1" dirty="0">
                <a:solidFill>
                  <a:schemeClr val="bg1"/>
                </a:solidFill>
                <a:latin typeface="Arial" panose="020B0604020202020204" pitchFamily="34" charset="0"/>
                <a:cs typeface="Arial" panose="020B0604020202020204" pitchFamily="34" charset="0"/>
              </a:rPr>
              <a:t>Sometimes good, sometimes bad, potentially invasive, probably harmful</a:t>
            </a:r>
            <a:br>
              <a:rPr lang="en-US" sz="1200" i="1"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mixed </a:t>
            </a:r>
            <a:r>
              <a:rPr lang="en-US" sz="1200" dirty="0" smtClean="0">
                <a:solidFill>
                  <a:schemeClr val="bg1"/>
                </a:solidFill>
                <a:latin typeface="Arial" panose="020B0604020202020204" pitchFamily="34" charset="0"/>
                <a:cs typeface="Arial" panose="020B0604020202020204" pitchFamily="34" charset="0"/>
              </a:rPr>
              <a:t>media installation</a:t>
            </a: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320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228600"/>
            <a:ext cx="4353740" cy="2902493"/>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156" y="3533001"/>
            <a:ext cx="4359384" cy="2906256"/>
          </a:xfrm>
          <a:prstGeom prst="rect">
            <a:avLst/>
          </a:prstGeom>
        </p:spPr>
      </p:pic>
      <p:sp>
        <p:nvSpPr>
          <p:cNvPr id="5" name="Rectangle 4"/>
          <p:cNvSpPr/>
          <p:nvPr/>
        </p:nvSpPr>
        <p:spPr>
          <a:xfrm>
            <a:off x="4953000" y="765244"/>
            <a:ext cx="3886200" cy="5632311"/>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The Hasbrouck Insect Collection from ASU’s School of Life Sciences contains </a:t>
            </a:r>
            <a:r>
              <a:rPr lang="en-US" dirty="0" smtClean="0">
                <a:solidFill>
                  <a:schemeClr val="bg1"/>
                </a:solidFill>
                <a:latin typeface="Arial" panose="020B0604020202020204" pitchFamily="34" charset="0"/>
                <a:cs typeface="Arial" panose="020B0604020202020204" pitchFamily="34" charset="0"/>
              </a:rPr>
              <a:t>more </a:t>
            </a:r>
            <a:r>
              <a:rPr lang="en-US" dirty="0">
                <a:solidFill>
                  <a:schemeClr val="bg1"/>
                </a:solidFill>
                <a:latin typeface="Arial" panose="020B0604020202020204" pitchFamily="34" charset="0"/>
                <a:cs typeface="Arial" panose="020B0604020202020204" pitchFamily="34" charset="0"/>
              </a:rPr>
              <a:t>than 850,000 insect specimens. Although most specimens in the </a:t>
            </a:r>
            <a:r>
              <a:rPr lang="en-US" dirty="0" smtClean="0">
                <a:solidFill>
                  <a:schemeClr val="bg1"/>
                </a:solidFill>
                <a:latin typeface="Arial" panose="020B0604020202020204" pitchFamily="34" charset="0"/>
                <a:cs typeface="Arial" panose="020B0604020202020204" pitchFamily="34" charset="0"/>
              </a:rPr>
              <a:t>collection </a:t>
            </a:r>
            <a:r>
              <a:rPr lang="en-US" dirty="0">
                <a:solidFill>
                  <a:schemeClr val="bg1"/>
                </a:solidFill>
                <a:latin typeface="Arial" panose="020B0604020202020204" pitchFamily="34" charset="0"/>
                <a:cs typeface="Arial" panose="020B0604020202020204" pitchFamily="34" charset="0"/>
              </a:rPr>
              <a:t>are from Arizona and the southwestern United States, a considerable amount is also available from other North American regions, Mexico and Central America. The images displayed in this exhibition are from the </a:t>
            </a:r>
            <a:r>
              <a:rPr lang="en-US" dirty="0" err="1">
                <a:solidFill>
                  <a:schemeClr val="bg1"/>
                </a:solidFill>
                <a:latin typeface="Arial" panose="020B0604020202020204" pitchFamily="34" charset="0"/>
                <a:cs typeface="Arial" panose="020B0604020202020204" pitchFamily="34" charset="0"/>
              </a:rPr>
              <a:t>Symbiota</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Collections </a:t>
            </a:r>
            <a:r>
              <a:rPr lang="en-US" dirty="0">
                <a:solidFill>
                  <a:schemeClr val="bg1"/>
                </a:solidFill>
                <a:latin typeface="Arial" panose="020B0604020202020204" pitchFamily="34" charset="0"/>
                <a:cs typeface="Arial" panose="020B0604020202020204" pitchFamily="34" charset="0"/>
              </a:rPr>
              <a:t>of Arthropods Network (SCAN), a data portal funded by the </a:t>
            </a:r>
            <a:r>
              <a:rPr lang="en-US" dirty="0" smtClean="0">
                <a:solidFill>
                  <a:schemeClr val="bg1"/>
                </a:solidFill>
                <a:latin typeface="Arial" panose="020B0604020202020204" pitchFamily="34" charset="0"/>
                <a:cs typeface="Arial" panose="020B0604020202020204" pitchFamily="34" charset="0"/>
              </a:rPr>
              <a:t>National </a:t>
            </a:r>
            <a:r>
              <a:rPr lang="en-US" dirty="0">
                <a:solidFill>
                  <a:schemeClr val="bg1"/>
                </a:solidFill>
                <a:latin typeface="Arial" panose="020B0604020202020204" pitchFamily="34" charset="0"/>
                <a:cs typeface="Arial" panose="020B0604020202020204" pitchFamily="34" charset="0"/>
              </a:rPr>
              <a:t>Science Foundation and built to visualize, manipulate and export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species occurrences.</a:t>
            </a:r>
            <a:br>
              <a:rPr lang="en-US" dirty="0">
                <a:solidFill>
                  <a:schemeClr val="bg1"/>
                </a:solidFill>
                <a:latin typeface="Arial" panose="020B0604020202020204" pitchFamily="34" charset="0"/>
                <a:cs typeface="Arial" panose="020B0604020202020204" pitchFamily="34" charset="0"/>
              </a:rPr>
            </a:br>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www.biokic.asu.edu</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a:t>
            </a:r>
          </a:p>
        </p:txBody>
      </p:sp>
      <p:sp>
        <p:nvSpPr>
          <p:cNvPr id="6" name="TextBox 5"/>
          <p:cNvSpPr txBox="1"/>
          <p:nvPr/>
        </p:nvSpPr>
        <p:spPr>
          <a:xfrm>
            <a:off x="304800" y="6428601"/>
            <a:ext cx="4353740" cy="276999"/>
          </a:xfrm>
          <a:prstGeom prst="rect">
            <a:avLst/>
          </a:prstGeom>
          <a:noFill/>
        </p:spPr>
        <p:txBody>
          <a:bodyPr wrap="square" rtlCol="0">
            <a:spAutoFit/>
          </a:bodyPr>
          <a:lstStyle/>
          <a:p>
            <a:r>
              <a:rPr lang="en-US" sz="1200" i="1" dirty="0">
                <a:solidFill>
                  <a:schemeClr val="bg1"/>
                </a:solidFill>
                <a:latin typeface="Arial" panose="020B0604020202020204" pitchFamily="34" charset="0"/>
                <a:cs typeface="Arial" panose="020B0604020202020204" pitchFamily="34" charset="0"/>
              </a:rPr>
              <a:t>Luna </a:t>
            </a:r>
            <a:r>
              <a:rPr lang="en-US" sz="1200" i="1" dirty="0" smtClean="0">
                <a:solidFill>
                  <a:schemeClr val="bg1"/>
                </a:solidFill>
                <a:latin typeface="Arial" panose="020B0604020202020204" pitchFamily="34" charset="0"/>
                <a:cs typeface="Arial" panose="020B0604020202020204" pitchFamily="34" charset="0"/>
              </a:rPr>
              <a:t>Moth</a:t>
            </a:r>
            <a:r>
              <a:rPr lang="en-US" sz="1200" dirty="0" smtClean="0">
                <a:solidFill>
                  <a:schemeClr val="bg1"/>
                </a:solidFill>
                <a:latin typeface="Arial" panose="020B0604020202020204" pitchFamily="34" charset="0"/>
                <a:cs typeface="Arial" panose="020B0604020202020204" pitchFamily="34" charset="0"/>
              </a:rPr>
              <a:t>, Scientific </a:t>
            </a:r>
            <a:r>
              <a:rPr lang="en-US" sz="1200" dirty="0">
                <a:solidFill>
                  <a:schemeClr val="bg1"/>
                </a:solidFill>
                <a:latin typeface="Arial" panose="020B0604020202020204" pitchFamily="34" charset="0"/>
                <a:cs typeface="Arial" panose="020B0604020202020204" pitchFamily="34" charset="0"/>
              </a:rPr>
              <a:t>name: </a:t>
            </a:r>
            <a:r>
              <a:rPr lang="en-US" sz="1200" i="1" dirty="0" err="1">
                <a:solidFill>
                  <a:schemeClr val="bg1"/>
                </a:solidFill>
                <a:latin typeface="Arial" panose="020B0604020202020204" pitchFamily="34" charset="0"/>
                <a:cs typeface="Arial" panose="020B0604020202020204" pitchFamily="34" charset="0"/>
              </a:rPr>
              <a:t>Actias</a:t>
            </a:r>
            <a:r>
              <a:rPr lang="en-US" sz="1200" i="1" dirty="0">
                <a:solidFill>
                  <a:schemeClr val="bg1"/>
                </a:solidFill>
                <a:latin typeface="Arial" panose="020B0604020202020204" pitchFamily="34" charset="0"/>
                <a:cs typeface="Arial" panose="020B0604020202020204" pitchFamily="34" charset="0"/>
              </a:rPr>
              <a:t> </a:t>
            </a:r>
            <a:r>
              <a:rPr lang="en-US" sz="1200" i="1" dirty="0" err="1">
                <a:solidFill>
                  <a:schemeClr val="bg1"/>
                </a:solidFill>
                <a:latin typeface="Arial" panose="020B0604020202020204" pitchFamily="34" charset="0"/>
                <a:cs typeface="Arial" panose="020B0604020202020204" pitchFamily="34" charset="0"/>
              </a:rPr>
              <a:t>luna</a:t>
            </a:r>
            <a:r>
              <a:rPr lang="en-US" sz="1200" dirty="0">
                <a:solidFill>
                  <a:schemeClr val="bg1"/>
                </a:solidFill>
                <a:latin typeface="Arial" panose="020B0604020202020204" pitchFamily="34" charset="0"/>
                <a:cs typeface="Arial" panose="020B0604020202020204" pitchFamily="34" charset="0"/>
              </a:rPr>
              <a:t> (Linnaeus</a:t>
            </a:r>
            <a:r>
              <a:rPr lang="en-US"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99156" y="3119735"/>
            <a:ext cx="4359384" cy="461665"/>
          </a:xfrm>
          <a:prstGeom prst="rect">
            <a:avLst/>
          </a:prstGeom>
          <a:noFill/>
        </p:spPr>
        <p:txBody>
          <a:bodyPr wrap="square" rtlCol="0">
            <a:spAutoFit/>
          </a:bodyPr>
          <a:lstStyle/>
          <a:p>
            <a:r>
              <a:rPr lang="en-US" sz="1200" i="1" dirty="0">
                <a:solidFill>
                  <a:schemeClr val="bg1"/>
                </a:solidFill>
                <a:latin typeface="Arial" panose="020B0604020202020204" pitchFamily="34" charset="0"/>
                <a:cs typeface="Arial" panose="020B0604020202020204" pitchFamily="34" charset="0"/>
              </a:rPr>
              <a:t>African Goliath </a:t>
            </a:r>
            <a:r>
              <a:rPr lang="en-US" sz="1200" i="1" dirty="0" smtClean="0">
                <a:solidFill>
                  <a:schemeClr val="bg1"/>
                </a:solidFill>
                <a:latin typeface="Arial" panose="020B0604020202020204" pitchFamily="34" charset="0"/>
                <a:cs typeface="Arial" panose="020B0604020202020204" pitchFamily="34" charset="0"/>
              </a:rPr>
              <a:t>Beetle</a:t>
            </a:r>
            <a:r>
              <a:rPr lang="en-US" sz="1200" dirty="0" smtClean="0">
                <a:solidFill>
                  <a:schemeClr val="bg1"/>
                </a:solidFill>
                <a:latin typeface="Arial" panose="020B0604020202020204" pitchFamily="34" charset="0"/>
                <a:cs typeface="Arial" panose="020B0604020202020204" pitchFamily="34" charset="0"/>
              </a:rPr>
              <a:t>, Scientific </a:t>
            </a:r>
            <a:r>
              <a:rPr lang="en-US" sz="1200" dirty="0">
                <a:solidFill>
                  <a:schemeClr val="bg1"/>
                </a:solidFill>
                <a:latin typeface="Arial" panose="020B0604020202020204" pitchFamily="34" charset="0"/>
                <a:cs typeface="Arial" panose="020B0604020202020204" pitchFamily="34" charset="0"/>
              </a:rPr>
              <a:t>name: </a:t>
            </a:r>
            <a:r>
              <a:rPr lang="en-US" sz="1200" i="1" dirty="0" err="1">
                <a:solidFill>
                  <a:schemeClr val="bg1"/>
                </a:solidFill>
                <a:latin typeface="Arial" panose="020B0604020202020204" pitchFamily="34" charset="0"/>
                <a:cs typeface="Arial" panose="020B0604020202020204" pitchFamily="34" charset="0"/>
              </a:rPr>
              <a:t>Goliathus</a:t>
            </a:r>
            <a:r>
              <a:rPr lang="en-US" sz="1200" i="1" dirty="0">
                <a:solidFill>
                  <a:schemeClr val="bg1"/>
                </a:solidFill>
                <a:latin typeface="Arial" panose="020B0604020202020204" pitchFamily="34" charset="0"/>
                <a:cs typeface="Arial" panose="020B0604020202020204" pitchFamily="34" charset="0"/>
              </a:rPr>
              <a:t> </a:t>
            </a:r>
            <a:r>
              <a:rPr lang="en-US" sz="1200" i="1" dirty="0" err="1">
                <a:solidFill>
                  <a:schemeClr val="bg1"/>
                </a:solidFill>
                <a:latin typeface="Arial" panose="020B0604020202020204" pitchFamily="34" charset="0"/>
                <a:cs typeface="Arial" panose="020B0604020202020204" pitchFamily="34" charset="0"/>
              </a:rPr>
              <a:t>cacicus</a:t>
            </a:r>
            <a:r>
              <a:rPr lang="en-US" sz="1200" dirty="0">
                <a:solidFill>
                  <a:schemeClr val="bg1"/>
                </a:solidFill>
                <a:latin typeface="Arial" panose="020B0604020202020204" pitchFamily="34" charset="0"/>
                <a:cs typeface="Arial" panose="020B0604020202020204" pitchFamily="34" charset="0"/>
              </a:rPr>
              <a:t> (Olivier</a:t>
            </a:r>
            <a:r>
              <a:rPr lang="en-US"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003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521" y="914400"/>
            <a:ext cx="3072479" cy="4267200"/>
          </a:xfrm>
          <a:prstGeom prst="rect">
            <a:avLst/>
          </a:prstGeom>
        </p:spPr>
      </p:pic>
      <p:sp>
        <p:nvSpPr>
          <p:cNvPr id="3" name="Rectangle 2"/>
          <p:cNvSpPr/>
          <p:nvPr/>
        </p:nvSpPr>
        <p:spPr>
          <a:xfrm>
            <a:off x="3657600" y="477589"/>
            <a:ext cx="5257800" cy="5770811"/>
          </a:xfrm>
          <a:prstGeom prst="rect">
            <a:avLst/>
          </a:prstGeom>
        </p:spPr>
        <p:txBody>
          <a:bodyPr wrap="square">
            <a:spAutoFit/>
          </a:bodyPr>
          <a:lstStyle/>
          <a:p>
            <a:r>
              <a:rPr lang="en-US" dirty="0" smtClean="0">
                <a:solidFill>
                  <a:schemeClr val="bg1"/>
                </a:solidFill>
                <a:latin typeface="Arial" panose="020B0604020202020204" pitchFamily="34" charset="0"/>
                <a:cs typeface="Arial" panose="020B0604020202020204" pitchFamily="34" charset="0"/>
              </a:rPr>
              <a:t>Charles </a:t>
            </a:r>
            <a:r>
              <a:rPr lang="en-US" dirty="0" smtClean="0">
                <a:solidFill>
                  <a:schemeClr val="bg1"/>
                </a:solidFill>
                <a:latin typeface="Arial" panose="020B0604020202020204" pitchFamily="34" charset="0"/>
                <a:cs typeface="Arial" panose="020B0604020202020204" pitchFamily="34" charset="0"/>
              </a:rPr>
              <a:t>Kazilek </a:t>
            </a:r>
            <a:r>
              <a:rPr lang="en-US" dirty="0" smtClean="0">
                <a:solidFill>
                  <a:schemeClr val="bg1"/>
                </a:solidFill>
                <a:latin typeface="Arial" panose="020B0604020202020204" pitchFamily="34" charset="0"/>
                <a:cs typeface="Arial" panose="020B0604020202020204" pitchFamily="34" charset="0"/>
              </a:rPr>
              <a:t>is a artist and a scientist. His background is in zoology and today works </a:t>
            </a:r>
            <a:r>
              <a:rPr lang="en-US" dirty="0">
                <a:solidFill>
                  <a:schemeClr val="bg1"/>
                </a:solidFill>
                <a:latin typeface="Arial" panose="020B0604020202020204" pitchFamily="34" charset="0"/>
                <a:cs typeface="Arial" panose="020B0604020202020204" pitchFamily="34" charset="0"/>
              </a:rPr>
              <a:t>at </a:t>
            </a:r>
            <a:r>
              <a:rPr lang="en-US" dirty="0" smtClean="0">
                <a:solidFill>
                  <a:schemeClr val="bg1"/>
                </a:solidFill>
                <a:latin typeface="Arial" panose="020B0604020202020204" pitchFamily="34" charset="0"/>
                <a:cs typeface="Arial" panose="020B0604020202020204" pitchFamily="34" charset="0"/>
              </a:rPr>
              <a:t>ASU specializing </a:t>
            </a:r>
            <a:r>
              <a:rPr lang="en-US" dirty="0">
                <a:solidFill>
                  <a:schemeClr val="bg1"/>
                </a:solidFill>
                <a:latin typeface="Arial" panose="020B0604020202020204" pitchFamily="34" charset="0"/>
                <a:cs typeface="Arial" panose="020B0604020202020204" pitchFamily="34" charset="0"/>
              </a:rPr>
              <a:t>in </a:t>
            </a:r>
            <a:r>
              <a:rPr lang="en-US" dirty="0" smtClean="0">
                <a:solidFill>
                  <a:schemeClr val="bg1"/>
                </a:solidFill>
                <a:latin typeface="Arial" panose="020B0604020202020204" pitchFamily="34" charset="0"/>
                <a:cs typeface="Arial" panose="020B0604020202020204" pitchFamily="34" charset="0"/>
              </a:rPr>
              <a:t>technology</a:t>
            </a:r>
            <a:r>
              <a:rPr lang="en-US" dirty="0">
                <a:solidFill>
                  <a:schemeClr val="bg1"/>
                </a:solidFill>
                <a:latin typeface="Arial" panose="020B0604020202020204" pitchFamily="34" charset="0"/>
                <a:cs typeface="Arial" panose="020B0604020202020204" pitchFamily="34" charset="0"/>
              </a:rPr>
              <a:t>, communications and biological </a:t>
            </a:r>
            <a:r>
              <a:rPr lang="en-US" dirty="0" smtClean="0">
                <a:solidFill>
                  <a:schemeClr val="bg1"/>
                </a:solidFill>
                <a:latin typeface="Arial" panose="020B0604020202020204" pitchFamily="34" charset="0"/>
                <a:cs typeface="Arial" panose="020B0604020202020204" pitchFamily="34" charset="0"/>
              </a:rPr>
              <a:t>imaging. He </a:t>
            </a:r>
            <a:r>
              <a:rPr lang="en-US" dirty="0">
                <a:solidFill>
                  <a:schemeClr val="bg1"/>
                </a:solidFill>
                <a:latin typeface="Arial" panose="020B0604020202020204" pitchFamily="34" charset="0"/>
                <a:cs typeface="Arial" panose="020B0604020202020204" pitchFamily="34" charset="0"/>
              </a:rPr>
              <a:t>says </a:t>
            </a:r>
            <a:r>
              <a:rPr lang="en-US" i="1" dirty="0" smtClean="0">
                <a:solidFill>
                  <a:schemeClr val="bg1"/>
                </a:solidFill>
                <a:latin typeface="Arial" panose="020B0604020202020204" pitchFamily="34" charset="0"/>
                <a:cs typeface="Arial" panose="020B0604020202020204" pitchFamily="34" charset="0"/>
              </a:rPr>
              <a:t>“It </a:t>
            </a:r>
            <a:r>
              <a:rPr lang="en-US" i="1" dirty="0">
                <a:solidFill>
                  <a:schemeClr val="bg1"/>
                </a:solidFill>
                <a:latin typeface="Arial" panose="020B0604020202020204" pitchFamily="34" charset="0"/>
                <a:cs typeface="Arial" panose="020B0604020202020204" pitchFamily="34" charset="0"/>
              </a:rPr>
              <a:t>takes many steps to create these images printed on canvas. Since the </a:t>
            </a:r>
            <a:r>
              <a:rPr lang="en-US" i="1" dirty="0" smtClean="0">
                <a:solidFill>
                  <a:schemeClr val="bg1"/>
                </a:solidFill>
                <a:latin typeface="Arial" panose="020B0604020202020204" pitchFamily="34" charset="0"/>
                <a:cs typeface="Arial" panose="020B0604020202020204" pitchFamily="34" charset="0"/>
              </a:rPr>
              <a:t>specimen beetles </a:t>
            </a:r>
            <a:r>
              <a:rPr lang="en-US" i="1" dirty="0">
                <a:solidFill>
                  <a:schemeClr val="bg1"/>
                </a:solidFill>
                <a:latin typeface="Arial" panose="020B0604020202020204" pitchFamily="34" charset="0"/>
                <a:cs typeface="Arial" panose="020B0604020202020204" pitchFamily="34" charset="0"/>
              </a:rPr>
              <a:t>were from the ASU collection, they </a:t>
            </a:r>
            <a:r>
              <a:rPr lang="en-US" i="1" dirty="0" smtClean="0">
                <a:solidFill>
                  <a:schemeClr val="bg1"/>
                </a:solidFill>
                <a:latin typeface="Arial" panose="020B0604020202020204" pitchFamily="34" charset="0"/>
                <a:cs typeface="Arial" panose="020B0604020202020204" pitchFamily="34" charset="0"/>
              </a:rPr>
              <a:t>had </a:t>
            </a:r>
            <a:r>
              <a:rPr lang="en-US" i="1" dirty="0">
                <a:solidFill>
                  <a:schemeClr val="bg1"/>
                </a:solidFill>
                <a:latin typeface="Arial" panose="020B0604020202020204" pitchFamily="34" charset="0"/>
                <a:cs typeface="Arial" panose="020B0604020202020204" pitchFamily="34" charset="0"/>
              </a:rPr>
              <a:t>pins through them, the legs </a:t>
            </a:r>
            <a:r>
              <a:rPr lang="en-US" i="1" dirty="0" smtClean="0">
                <a:solidFill>
                  <a:schemeClr val="bg1"/>
                </a:solidFill>
                <a:latin typeface="Arial" panose="020B0604020202020204" pitchFamily="34" charset="0"/>
                <a:cs typeface="Arial" panose="020B0604020202020204" pitchFamily="34" charset="0"/>
              </a:rPr>
              <a:t>were </a:t>
            </a:r>
            <a:r>
              <a:rPr lang="en-US" i="1" dirty="0">
                <a:solidFill>
                  <a:schemeClr val="bg1"/>
                </a:solidFill>
                <a:latin typeface="Arial" panose="020B0604020202020204" pitchFamily="34" charset="0"/>
                <a:cs typeface="Arial" panose="020B0604020202020204" pitchFamily="34" charset="0"/>
              </a:rPr>
              <a:t>tucked underneath their body, and sometimes they can </a:t>
            </a:r>
            <a:r>
              <a:rPr lang="en-US" i="1" dirty="0" smtClean="0">
                <a:solidFill>
                  <a:schemeClr val="bg1"/>
                </a:solidFill>
                <a:latin typeface="Arial" panose="020B0604020202020204" pitchFamily="34" charset="0"/>
                <a:cs typeface="Arial" panose="020B0604020202020204" pitchFamily="34" charset="0"/>
              </a:rPr>
              <a:t>have </a:t>
            </a:r>
            <a:r>
              <a:rPr lang="en-US" i="1" dirty="0">
                <a:solidFill>
                  <a:schemeClr val="bg1"/>
                </a:solidFill>
                <a:latin typeface="Arial" panose="020B0604020202020204" pitchFamily="34" charset="0"/>
                <a:cs typeface="Arial" panose="020B0604020202020204" pitchFamily="34" charset="0"/>
              </a:rPr>
              <a:t>missing parts. </a:t>
            </a:r>
            <a:r>
              <a:rPr lang="en-US" dirty="0">
                <a:solidFill>
                  <a:schemeClr val="bg1"/>
                </a:solidFill>
                <a:latin typeface="Arial" panose="020B0604020202020204" pitchFamily="34" charset="0"/>
                <a:cs typeface="Arial" panose="020B0604020202020204" pitchFamily="34" charset="0"/>
              </a:rPr>
              <a:t>[</a:t>
            </a:r>
            <a:r>
              <a:rPr lang="en-US" dirty="0" smtClean="0">
                <a:solidFill>
                  <a:schemeClr val="bg1"/>
                </a:solidFill>
                <a:latin typeface="Arial" panose="020B0604020202020204" pitchFamily="34" charset="0"/>
                <a:cs typeface="Arial" panose="020B0604020202020204" pitchFamily="34" charset="0"/>
              </a:rPr>
              <a:t>To make these dead specimens look natural ]</a:t>
            </a:r>
            <a:r>
              <a:rPr lang="en-US" i="1" dirty="0" smtClean="0">
                <a:solidFill>
                  <a:schemeClr val="bg1"/>
                </a:solidFill>
                <a:latin typeface="Arial" panose="020B0604020202020204" pitchFamily="34" charset="0"/>
                <a:cs typeface="Arial" panose="020B0604020202020204" pitchFamily="34" charset="0"/>
              </a:rPr>
              <a:t> we soaked </a:t>
            </a:r>
            <a:r>
              <a:rPr lang="en-US" i="1" dirty="0">
                <a:solidFill>
                  <a:schemeClr val="bg1"/>
                </a:solidFill>
                <a:latin typeface="Arial" panose="020B0604020202020204" pitchFamily="34" charset="0"/>
                <a:cs typeface="Arial" panose="020B0604020202020204" pitchFamily="34" charset="0"/>
              </a:rPr>
              <a:t>them in alcohol, which </a:t>
            </a:r>
            <a:r>
              <a:rPr lang="en-US" i="1" dirty="0" smtClean="0">
                <a:solidFill>
                  <a:schemeClr val="bg1"/>
                </a:solidFill>
                <a:latin typeface="Arial" panose="020B0604020202020204" pitchFamily="34" charset="0"/>
                <a:cs typeface="Arial" panose="020B0604020202020204" pitchFamily="34" charset="0"/>
              </a:rPr>
              <a:t>relaxed the </a:t>
            </a:r>
            <a:r>
              <a:rPr lang="en-US" i="1" dirty="0">
                <a:solidFill>
                  <a:schemeClr val="bg1"/>
                </a:solidFill>
                <a:latin typeface="Arial" panose="020B0604020202020204" pitchFamily="34" charset="0"/>
                <a:cs typeface="Arial" panose="020B0604020202020204" pitchFamily="34" charset="0"/>
              </a:rPr>
              <a:t>bodies and </a:t>
            </a:r>
            <a:r>
              <a:rPr lang="en-US" i="1" dirty="0" smtClean="0">
                <a:solidFill>
                  <a:schemeClr val="bg1"/>
                </a:solidFill>
                <a:latin typeface="Arial" panose="020B0604020202020204" pitchFamily="34" charset="0"/>
                <a:cs typeface="Arial" panose="020B0604020202020204" pitchFamily="34" charset="0"/>
              </a:rPr>
              <a:t>allowed </a:t>
            </a:r>
            <a:r>
              <a:rPr lang="en-US" i="1" dirty="0">
                <a:solidFill>
                  <a:schemeClr val="bg1"/>
                </a:solidFill>
                <a:latin typeface="Arial" panose="020B0604020202020204" pitchFamily="34" charset="0"/>
                <a:cs typeface="Arial" panose="020B0604020202020204" pitchFamily="34" charset="0"/>
              </a:rPr>
              <a:t>us to move and position their legs. Then, I </a:t>
            </a:r>
            <a:r>
              <a:rPr lang="en-US" i="1" dirty="0" smtClean="0">
                <a:solidFill>
                  <a:schemeClr val="bg1"/>
                </a:solidFill>
                <a:latin typeface="Arial" panose="020B0604020202020204" pitchFamily="34" charset="0"/>
                <a:cs typeface="Arial" panose="020B0604020202020204" pitchFamily="34" charset="0"/>
              </a:rPr>
              <a:t>photographed </a:t>
            </a:r>
            <a:r>
              <a:rPr lang="en-US" i="1" dirty="0">
                <a:solidFill>
                  <a:schemeClr val="bg1"/>
                </a:solidFill>
                <a:latin typeface="Arial" panose="020B0604020202020204" pitchFamily="34" charset="0"/>
                <a:cs typeface="Arial" panose="020B0604020202020204" pitchFamily="34" charset="0"/>
              </a:rPr>
              <a:t>them on glass to be sure there </a:t>
            </a:r>
            <a:r>
              <a:rPr lang="en-US" i="1" dirty="0" smtClean="0">
                <a:solidFill>
                  <a:schemeClr val="bg1"/>
                </a:solidFill>
                <a:latin typeface="Arial" panose="020B0604020202020204" pitchFamily="34" charset="0"/>
                <a:cs typeface="Arial" panose="020B0604020202020204" pitchFamily="34" charset="0"/>
              </a:rPr>
              <a:t>was </a:t>
            </a:r>
            <a:r>
              <a:rPr lang="en-US" i="1" dirty="0">
                <a:solidFill>
                  <a:schemeClr val="bg1"/>
                </a:solidFill>
                <a:latin typeface="Arial" panose="020B0604020202020204" pitchFamily="34" charset="0"/>
                <a:cs typeface="Arial" panose="020B0604020202020204" pitchFamily="34" charset="0"/>
              </a:rPr>
              <a:t>no background image. Once in digital format, I </a:t>
            </a:r>
            <a:r>
              <a:rPr lang="en-US" i="1" dirty="0" smtClean="0">
                <a:solidFill>
                  <a:schemeClr val="bg1"/>
                </a:solidFill>
                <a:latin typeface="Arial" panose="020B0604020202020204" pitchFamily="34" charset="0"/>
                <a:cs typeface="Arial" panose="020B0604020202020204" pitchFamily="34" charset="0"/>
              </a:rPr>
              <a:t>use Photoshop software to </a:t>
            </a:r>
            <a:r>
              <a:rPr lang="en-US" i="1" dirty="0">
                <a:solidFill>
                  <a:schemeClr val="bg1"/>
                </a:solidFill>
                <a:latin typeface="Arial" panose="020B0604020202020204" pitchFamily="34" charset="0"/>
                <a:cs typeface="Arial" panose="020B0604020202020204" pitchFamily="34" charset="0"/>
              </a:rPr>
              <a:t>create missing segments/parts and clean everything up. Once I have all the parts, I put the beetle back together. These images were created several years ago, so the resolution is not as high as it would be today</a:t>
            </a:r>
            <a:r>
              <a:rPr lang="en-US" i="1" dirty="0" smtClean="0">
                <a:solidFill>
                  <a:schemeClr val="bg1"/>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a:p>
            <a:r>
              <a:rPr lang="en-US" sz="900" dirty="0" smtClean="0">
                <a:solidFill>
                  <a:schemeClr val="bg1"/>
                </a:solidFill>
                <a:latin typeface="Arial" panose="020B0604020202020204" pitchFamily="34" charset="0"/>
                <a:cs typeface="Arial" panose="020B0604020202020204" pitchFamily="34" charset="0"/>
              </a:rPr>
              <a:t/>
            </a:r>
            <a:br>
              <a:rPr lang="en-US" sz="900"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www.kazilek.com</a:t>
            </a:r>
            <a:endParaRPr lang="en-US"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356521" y="5334000"/>
            <a:ext cx="2920079" cy="646331"/>
          </a:xfrm>
          <a:prstGeom prst="rect">
            <a:avLst/>
          </a:prstGeom>
          <a:noFill/>
        </p:spPr>
        <p:txBody>
          <a:bodyPr wrap="square" rtlCol="0">
            <a:spAutoFit/>
          </a:bodyPr>
          <a:lstStyle/>
          <a:p>
            <a:pPr algn="ctr"/>
            <a:r>
              <a:rPr lang="en-US" sz="1200" i="1" dirty="0" err="1">
                <a:solidFill>
                  <a:schemeClr val="bg1"/>
                </a:solidFill>
                <a:latin typeface="Arial" panose="020B0604020202020204" pitchFamily="34" charset="0"/>
                <a:cs typeface="Arial" panose="020B0604020202020204" pitchFamily="34" charset="0"/>
              </a:rPr>
              <a:t>Cicindela</a:t>
            </a:r>
            <a:r>
              <a:rPr lang="en-US" sz="1200" i="1" dirty="0">
                <a:solidFill>
                  <a:schemeClr val="bg1"/>
                </a:solidFill>
                <a:latin typeface="Arial" panose="020B0604020202020204" pitchFamily="34" charset="0"/>
                <a:cs typeface="Arial" panose="020B0604020202020204" pitchFamily="34" charset="0"/>
              </a:rPr>
              <a:t> </a:t>
            </a:r>
            <a:r>
              <a:rPr lang="en-US" sz="1200" i="1" dirty="0" err="1">
                <a:solidFill>
                  <a:schemeClr val="bg1"/>
                </a:solidFill>
                <a:latin typeface="Arial" panose="020B0604020202020204" pitchFamily="34" charset="0"/>
                <a:cs typeface="Arial" panose="020B0604020202020204" pitchFamily="34" charset="0"/>
              </a:rPr>
              <a:t>lenji</a:t>
            </a:r>
            <a:r>
              <a:rPr lang="en-US" sz="1200" i="1" dirty="0">
                <a:solidFill>
                  <a:schemeClr val="bg1"/>
                </a:solidFill>
                <a:latin typeface="Arial" panose="020B0604020202020204" pitchFamily="34" charset="0"/>
                <a:cs typeface="Arial" panose="020B0604020202020204" pitchFamily="34" charset="0"/>
              </a:rPr>
              <a:t> </a:t>
            </a:r>
            <a:r>
              <a:rPr lang="en-US" sz="1200" i="1" dirty="0" err="1">
                <a:solidFill>
                  <a:schemeClr val="bg1"/>
                </a:solidFill>
                <a:latin typeface="Arial" panose="020B0604020202020204" pitchFamily="34" charset="0"/>
                <a:cs typeface="Arial" panose="020B0604020202020204" pitchFamily="34" charset="0"/>
              </a:rPr>
              <a:t>lenji</a:t>
            </a:r>
            <a:r>
              <a:rPr lang="en-US" sz="1200" i="1" dirty="0">
                <a:solidFill>
                  <a:schemeClr val="bg1"/>
                </a:solidFill>
                <a:latin typeface="Arial" panose="020B0604020202020204" pitchFamily="34" charset="0"/>
                <a:cs typeface="Arial" panose="020B0604020202020204" pitchFamily="34" charset="0"/>
              </a:rPr>
              <a:t> </a:t>
            </a:r>
            <a:br>
              <a:rPr lang="en-US" sz="1200" i="1" dirty="0">
                <a:solidFill>
                  <a:schemeClr val="bg1"/>
                </a:solidFill>
                <a:latin typeface="Arial" panose="020B0604020202020204" pitchFamily="34" charset="0"/>
                <a:cs typeface="Arial" panose="020B0604020202020204" pitchFamily="34" charset="0"/>
              </a:rPr>
            </a:br>
            <a:r>
              <a:rPr lang="en-US" sz="1200" i="1" dirty="0">
                <a:solidFill>
                  <a:schemeClr val="bg1"/>
                </a:solidFill>
                <a:latin typeface="Arial" panose="020B0604020202020204" pitchFamily="34" charset="0"/>
                <a:cs typeface="Arial" panose="020B0604020202020204" pitchFamily="34" charset="0"/>
              </a:rPr>
              <a:t>(Blowout Tiger Beetle)</a:t>
            </a: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photo illustration</a:t>
            </a:r>
          </a:p>
        </p:txBody>
      </p:sp>
    </p:spTree>
    <p:extLst>
      <p:ext uri="{BB962C8B-B14F-4D97-AF65-F5344CB8AC3E}">
        <p14:creationId xmlns:p14="http://schemas.microsoft.com/office/powerpoint/2010/main" val="3988149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6" y="304800"/>
            <a:ext cx="3361475" cy="2971800"/>
          </a:xfrm>
          <a:prstGeom prst="rect">
            <a:avLst/>
          </a:prstGeom>
          <a:ln>
            <a:solidFill>
              <a:schemeClr val="bg1">
                <a:lumMod val="85000"/>
              </a:schemeClr>
            </a:solidFill>
          </a:ln>
        </p:spPr>
      </p:pic>
      <p:sp>
        <p:nvSpPr>
          <p:cNvPr id="3" name="TextBox 2"/>
          <p:cNvSpPr txBox="1"/>
          <p:nvPr/>
        </p:nvSpPr>
        <p:spPr>
          <a:xfrm>
            <a:off x="4114800" y="457200"/>
            <a:ext cx="4876800" cy="6070893"/>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Ellen McMahon </a:t>
            </a:r>
            <a:r>
              <a:rPr lang="en-US" dirty="0">
                <a:solidFill>
                  <a:schemeClr val="bg1"/>
                </a:solidFill>
                <a:latin typeface="Arial" panose="020B0604020202020204" pitchFamily="34" charset="0"/>
                <a:cs typeface="Arial" panose="020B0604020202020204" pitchFamily="34" charset="0"/>
              </a:rPr>
              <a:t>is a p</a:t>
            </a:r>
            <a:r>
              <a:rPr lang="en-US" dirty="0" smtClean="0">
                <a:solidFill>
                  <a:schemeClr val="bg1"/>
                </a:solidFill>
                <a:latin typeface="Arial" panose="020B0604020202020204" pitchFamily="34" charset="0"/>
                <a:cs typeface="Arial" panose="020B0604020202020204" pitchFamily="34" charset="0"/>
              </a:rPr>
              <a:t>rofessor of art at </a:t>
            </a:r>
            <a:r>
              <a:rPr lang="en-US" dirty="0">
                <a:solidFill>
                  <a:schemeClr val="bg1"/>
                </a:solidFill>
                <a:latin typeface="Arial" panose="020B0604020202020204" pitchFamily="34" charset="0"/>
                <a:cs typeface="Arial" panose="020B0604020202020204" pitchFamily="34" charset="0"/>
              </a:rPr>
              <a:t>the University of Arizona. </a:t>
            </a:r>
            <a:r>
              <a:rPr lang="en-US" dirty="0" smtClean="0">
                <a:solidFill>
                  <a:schemeClr val="bg1"/>
                </a:solidFill>
                <a:latin typeface="Arial" panose="020B0604020202020204" pitchFamily="34" charset="0"/>
                <a:cs typeface="Arial" panose="020B0604020202020204" pitchFamily="34" charset="0"/>
              </a:rPr>
              <a:t>For </a:t>
            </a:r>
            <a:r>
              <a:rPr lang="en-US" dirty="0">
                <a:solidFill>
                  <a:schemeClr val="bg1"/>
                </a:solidFill>
                <a:latin typeface="Arial" panose="020B0604020202020204" pitchFamily="34" charset="0"/>
                <a:cs typeface="Arial" panose="020B0604020202020204" pitchFamily="34" charset="0"/>
              </a:rPr>
              <a:t>this work, she collaborated with forest mortality researchers from the U of A Laboratory of Tree-Ring Research and architect Beth Weinstein. </a:t>
            </a:r>
            <a:br>
              <a:rPr lang="en-US"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
            </a:r>
            <a:br>
              <a:rPr lang="en-US" sz="1050" dirty="0">
                <a:solidFill>
                  <a:schemeClr val="bg1"/>
                </a:solidFill>
                <a:latin typeface="Arial" panose="020B0604020202020204" pitchFamily="34" charset="0"/>
                <a:cs typeface="Arial" panose="020B0604020202020204" pitchFamily="34" charset="0"/>
              </a:rPr>
            </a:br>
            <a:r>
              <a:rPr lang="en-US" i="1" dirty="0">
                <a:solidFill>
                  <a:schemeClr val="bg1"/>
                </a:solidFill>
                <a:latin typeface="Arial" panose="020B0604020202020204" pitchFamily="34" charset="0"/>
                <a:cs typeface="Arial" panose="020B0604020202020204" pitchFamily="34" charset="0"/>
              </a:rPr>
              <a:t>“In the last decade the Southwestern United States has lost more than 20% of its conifer forests. A group of scientists based at U of A </a:t>
            </a:r>
            <a:r>
              <a:rPr lang="en-US" i="1" dirty="0" smtClean="0">
                <a:solidFill>
                  <a:schemeClr val="bg1"/>
                </a:solidFill>
                <a:latin typeface="Arial" panose="020B0604020202020204" pitchFamily="34" charset="0"/>
                <a:cs typeface="Arial" panose="020B0604020202020204" pitchFamily="34" charset="0"/>
              </a:rPr>
              <a:t>is </a:t>
            </a:r>
            <a:r>
              <a:rPr lang="en-US" i="1" dirty="0">
                <a:solidFill>
                  <a:schemeClr val="bg1"/>
                </a:solidFill>
                <a:latin typeface="Arial" panose="020B0604020202020204" pitchFamily="34" charset="0"/>
                <a:cs typeface="Arial" panose="020B0604020202020204" pitchFamily="34" charset="0"/>
              </a:rPr>
              <a:t>working to understand why trees are dying so they can better predict what will happen in the future. In 2014, I accompanied this team at one of their study sites in New Mexico where they documented Piñon </a:t>
            </a:r>
            <a:r>
              <a:rPr lang="en-US" i="1" dirty="0" smtClean="0">
                <a:solidFill>
                  <a:schemeClr val="bg1"/>
                </a:solidFill>
                <a:latin typeface="Arial" panose="020B0604020202020204" pitchFamily="34" charset="0"/>
                <a:cs typeface="Arial" panose="020B0604020202020204" pitchFamily="34" charset="0"/>
              </a:rPr>
              <a:t>Pines. I </a:t>
            </a:r>
            <a:r>
              <a:rPr lang="en-US" i="1" dirty="0">
                <a:solidFill>
                  <a:schemeClr val="bg1"/>
                </a:solidFill>
                <a:latin typeface="Arial" panose="020B0604020202020204" pitchFamily="34" charset="0"/>
                <a:cs typeface="Arial" panose="020B0604020202020204" pitchFamily="34" charset="0"/>
              </a:rPr>
              <a:t>was struck with the jewel-like beauty of these </a:t>
            </a:r>
            <a:r>
              <a:rPr lang="en-US" i="1" dirty="0" smtClean="0">
                <a:solidFill>
                  <a:schemeClr val="bg1"/>
                </a:solidFill>
                <a:latin typeface="Arial" panose="020B0604020202020204" pitchFamily="34" charset="0"/>
                <a:cs typeface="Arial" panose="020B0604020202020204" pitchFamily="34" charset="0"/>
              </a:rPr>
              <a:t>images…. I </a:t>
            </a:r>
            <a:r>
              <a:rPr lang="en-US" i="1" dirty="0">
                <a:solidFill>
                  <a:schemeClr val="bg1"/>
                </a:solidFill>
                <a:latin typeface="Arial" panose="020B0604020202020204" pitchFamily="34" charset="0"/>
                <a:cs typeface="Arial" panose="020B0604020202020204" pitchFamily="34" charset="0"/>
              </a:rPr>
              <a:t>believe fine art can increase interest and understanding of the scientific </a:t>
            </a:r>
            <a:br>
              <a:rPr lang="en-US" i="1" dirty="0">
                <a:solidFill>
                  <a:schemeClr val="bg1"/>
                </a:solidFill>
                <a:latin typeface="Arial" panose="020B0604020202020204" pitchFamily="34" charset="0"/>
                <a:cs typeface="Arial" panose="020B0604020202020204" pitchFamily="34" charset="0"/>
              </a:rPr>
            </a:br>
            <a:r>
              <a:rPr lang="en-US" i="1" dirty="0">
                <a:solidFill>
                  <a:schemeClr val="bg1"/>
                </a:solidFill>
                <a:latin typeface="Arial" panose="020B0604020202020204" pitchFamily="34" charset="0"/>
                <a:cs typeface="Arial" panose="020B0604020202020204" pitchFamily="34" charset="0"/>
              </a:rPr>
              <a:t>information and create a moving and transcendent experience for visitors and </a:t>
            </a:r>
            <a:br>
              <a:rPr lang="en-US" i="1" dirty="0">
                <a:solidFill>
                  <a:schemeClr val="bg1"/>
                </a:solidFill>
                <a:latin typeface="Arial" panose="020B0604020202020204" pitchFamily="34" charset="0"/>
                <a:cs typeface="Arial" panose="020B0604020202020204" pitchFamily="34" charset="0"/>
              </a:rPr>
            </a:br>
            <a:r>
              <a:rPr lang="en-US" i="1" dirty="0">
                <a:solidFill>
                  <a:schemeClr val="bg1"/>
                </a:solidFill>
                <a:latin typeface="Arial" panose="020B0604020202020204" pitchFamily="34" charset="0"/>
                <a:cs typeface="Arial" panose="020B0604020202020204" pitchFamily="34" charset="0"/>
              </a:rPr>
              <a:t>researchers alike.”</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 </a:t>
            </a:r>
            <a:endParaRPr lang="en-US" sz="1050"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www.ellenmcmahon.com </a:t>
            </a:r>
            <a:endParaRPr lang="en-US"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911540" y="3666712"/>
            <a:ext cx="2500332" cy="2505488"/>
          </a:xfrm>
          <a:prstGeom prst="rect">
            <a:avLst/>
          </a:prstGeom>
        </p:spPr>
      </p:pic>
      <p:sp>
        <p:nvSpPr>
          <p:cNvPr id="5" name="TextBox 4"/>
          <p:cNvSpPr txBox="1"/>
          <p:nvPr/>
        </p:nvSpPr>
        <p:spPr>
          <a:xfrm>
            <a:off x="754109" y="6172200"/>
            <a:ext cx="2815194" cy="461665"/>
          </a:xfrm>
          <a:prstGeom prst="rect">
            <a:avLst/>
          </a:prstGeom>
          <a:noFill/>
        </p:spPr>
        <p:txBody>
          <a:bodyPr wrap="none" rtlCol="0">
            <a:spAutoFit/>
          </a:bodyPr>
          <a:lstStyle/>
          <a:p>
            <a:pPr algn="ctr"/>
            <a:r>
              <a:rPr lang="en-US" sz="1200" i="1" dirty="0">
                <a:solidFill>
                  <a:schemeClr val="bg1"/>
                </a:solidFill>
                <a:latin typeface="Arial" panose="020B0604020202020204" pitchFamily="34" charset="0"/>
                <a:cs typeface="Arial" panose="020B0604020202020204" pitchFamily="34" charset="0"/>
              </a:rPr>
              <a:t>Change Over Time</a:t>
            </a: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archival digital photography installation</a:t>
            </a:r>
          </a:p>
        </p:txBody>
      </p:sp>
      <p:sp>
        <p:nvSpPr>
          <p:cNvPr id="6" name="TextBox 5"/>
          <p:cNvSpPr txBox="1"/>
          <p:nvPr/>
        </p:nvSpPr>
        <p:spPr>
          <a:xfrm>
            <a:off x="2286000" y="3276600"/>
            <a:ext cx="1553841" cy="276999"/>
          </a:xfrm>
          <a:prstGeom prst="rect">
            <a:avLst/>
          </a:prstGeom>
          <a:noFill/>
        </p:spPr>
        <p:txBody>
          <a:bodyPr wrap="square" rtlCol="0">
            <a:spAutoFit/>
          </a:bodyPr>
          <a:lstStyle/>
          <a:p>
            <a:pPr algn="r"/>
            <a:r>
              <a:rPr lang="en-US" sz="1200" dirty="0" smtClean="0">
                <a:solidFill>
                  <a:schemeClr val="bg1"/>
                </a:solidFill>
              </a:rPr>
              <a:t>detail</a:t>
            </a:r>
            <a:endParaRPr lang="en-US" sz="1200" dirty="0">
              <a:solidFill>
                <a:schemeClr val="bg1"/>
              </a:solidFill>
            </a:endParaRPr>
          </a:p>
        </p:txBody>
      </p:sp>
    </p:spTree>
    <p:extLst>
      <p:ext uri="{BB962C8B-B14F-4D97-AF65-F5344CB8AC3E}">
        <p14:creationId xmlns:p14="http://schemas.microsoft.com/office/powerpoint/2010/main" val="539437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1120</Words>
  <Application>Microsoft Office PowerPoint</Application>
  <PresentationFormat>On-screen Show (4:3)</PresentationFormat>
  <Paragraphs>48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Tempe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Dock, Michelle</dc:creator>
  <cp:lastModifiedBy>Dock, Michelle</cp:lastModifiedBy>
  <cp:revision>21</cp:revision>
  <cp:lastPrinted>2016-06-30T23:06:59Z</cp:lastPrinted>
  <dcterms:created xsi:type="dcterms:W3CDTF">2016-06-30T19:54:28Z</dcterms:created>
  <dcterms:modified xsi:type="dcterms:W3CDTF">2016-07-03T18:38:18Z</dcterms:modified>
</cp:coreProperties>
</file>