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3"/>
  </p:handoutMasterIdLst>
  <p:sldIdLst>
    <p:sldId id="257" r:id="rId2"/>
    <p:sldId id="283" r:id="rId3"/>
    <p:sldId id="280" r:id="rId4"/>
    <p:sldId id="279" r:id="rId5"/>
    <p:sldId id="258" r:id="rId6"/>
    <p:sldId id="306" r:id="rId7"/>
    <p:sldId id="301" r:id="rId8"/>
    <p:sldId id="261" r:id="rId9"/>
    <p:sldId id="292" r:id="rId10"/>
    <p:sldId id="302" r:id="rId11"/>
    <p:sldId id="266" r:id="rId12"/>
    <p:sldId id="293" r:id="rId13"/>
    <p:sldId id="290" r:id="rId14"/>
    <p:sldId id="303" r:id="rId15"/>
    <p:sldId id="304" r:id="rId16"/>
    <p:sldId id="305" r:id="rId17"/>
    <p:sldId id="272" r:id="rId18"/>
    <p:sldId id="296" r:id="rId19"/>
    <p:sldId id="268" r:id="rId20"/>
    <p:sldId id="300" r:id="rId21"/>
    <p:sldId id="299"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scona, Veronica" initials="R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A48C76"/>
    <a:srgbClr val="F9D4B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3" d="100"/>
          <a:sy n="123" d="100"/>
        </p:scale>
        <p:origin x="-36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6F3702-250D-8048-A2E8-811C11CD83B4}" type="datetimeFigureOut">
              <a:rPr lang="en-US" smtClean="0"/>
              <a:t>2/17/2016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1C54EE-80B0-954E-9D22-7EB12B6B8B3A}" type="slidenum">
              <a:rPr lang="en-US" smtClean="0"/>
              <a:t>‹#›</a:t>
            </a:fld>
            <a:endParaRPr lang="en-US"/>
          </a:p>
        </p:txBody>
      </p:sp>
    </p:spTree>
    <p:extLst>
      <p:ext uri="{BB962C8B-B14F-4D97-AF65-F5344CB8AC3E}">
        <p14:creationId xmlns:p14="http://schemas.microsoft.com/office/powerpoint/2010/main" val="77986594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EBA01F-62EA-F34D-AB4E-DC62B21A5CF4}" type="datetimeFigureOut">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4ADEB-1345-8842-AEBC-14EA9A326E87}" type="slidenum">
              <a:rPr lang="en-US" smtClean="0"/>
              <a:t>‹#›</a:t>
            </a:fld>
            <a:endParaRPr lang="en-US"/>
          </a:p>
        </p:txBody>
      </p:sp>
    </p:spTree>
    <p:extLst>
      <p:ext uri="{BB962C8B-B14F-4D97-AF65-F5344CB8AC3E}">
        <p14:creationId xmlns:p14="http://schemas.microsoft.com/office/powerpoint/2010/main" val="2047494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EBA01F-62EA-F34D-AB4E-DC62B21A5CF4}" type="datetimeFigureOut">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4ADEB-1345-8842-AEBC-14EA9A326E87}" type="slidenum">
              <a:rPr lang="en-US" smtClean="0"/>
              <a:t>‹#›</a:t>
            </a:fld>
            <a:endParaRPr lang="en-US"/>
          </a:p>
        </p:txBody>
      </p:sp>
    </p:spTree>
    <p:extLst>
      <p:ext uri="{BB962C8B-B14F-4D97-AF65-F5344CB8AC3E}">
        <p14:creationId xmlns:p14="http://schemas.microsoft.com/office/powerpoint/2010/main" val="3029307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EBA01F-62EA-F34D-AB4E-DC62B21A5CF4}" type="datetimeFigureOut">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4ADEB-1345-8842-AEBC-14EA9A326E87}" type="slidenum">
              <a:rPr lang="en-US" smtClean="0"/>
              <a:t>‹#›</a:t>
            </a:fld>
            <a:endParaRPr lang="en-US"/>
          </a:p>
        </p:txBody>
      </p:sp>
    </p:spTree>
    <p:extLst>
      <p:ext uri="{BB962C8B-B14F-4D97-AF65-F5344CB8AC3E}">
        <p14:creationId xmlns:p14="http://schemas.microsoft.com/office/powerpoint/2010/main" val="36060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EBA01F-62EA-F34D-AB4E-DC62B21A5CF4}" type="datetimeFigureOut">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4ADEB-1345-8842-AEBC-14EA9A326E87}" type="slidenum">
              <a:rPr lang="en-US" smtClean="0"/>
              <a:t>‹#›</a:t>
            </a:fld>
            <a:endParaRPr lang="en-US"/>
          </a:p>
        </p:txBody>
      </p:sp>
    </p:spTree>
    <p:extLst>
      <p:ext uri="{BB962C8B-B14F-4D97-AF65-F5344CB8AC3E}">
        <p14:creationId xmlns:p14="http://schemas.microsoft.com/office/powerpoint/2010/main" val="3825244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EBA01F-62EA-F34D-AB4E-DC62B21A5CF4}" type="datetimeFigureOut">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4ADEB-1345-8842-AEBC-14EA9A326E87}" type="slidenum">
              <a:rPr lang="en-US" smtClean="0"/>
              <a:t>‹#›</a:t>
            </a:fld>
            <a:endParaRPr lang="en-US"/>
          </a:p>
        </p:txBody>
      </p:sp>
    </p:spTree>
    <p:extLst>
      <p:ext uri="{BB962C8B-B14F-4D97-AF65-F5344CB8AC3E}">
        <p14:creationId xmlns:p14="http://schemas.microsoft.com/office/powerpoint/2010/main" val="856782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EBA01F-62EA-F34D-AB4E-DC62B21A5CF4}" type="datetimeFigureOut">
              <a:rPr lang="en-US" smtClean="0"/>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4ADEB-1345-8842-AEBC-14EA9A326E87}" type="slidenum">
              <a:rPr lang="en-US" smtClean="0"/>
              <a:t>‹#›</a:t>
            </a:fld>
            <a:endParaRPr lang="en-US"/>
          </a:p>
        </p:txBody>
      </p:sp>
    </p:spTree>
    <p:extLst>
      <p:ext uri="{BB962C8B-B14F-4D97-AF65-F5344CB8AC3E}">
        <p14:creationId xmlns:p14="http://schemas.microsoft.com/office/powerpoint/2010/main" val="3668935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EBA01F-62EA-F34D-AB4E-DC62B21A5CF4}" type="datetimeFigureOut">
              <a:rPr lang="en-US" smtClean="0"/>
              <a:t>2/17/2016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04ADEB-1345-8842-AEBC-14EA9A326E87}" type="slidenum">
              <a:rPr lang="en-US" smtClean="0"/>
              <a:t>‹#›</a:t>
            </a:fld>
            <a:endParaRPr lang="en-US"/>
          </a:p>
        </p:txBody>
      </p:sp>
    </p:spTree>
    <p:extLst>
      <p:ext uri="{BB962C8B-B14F-4D97-AF65-F5344CB8AC3E}">
        <p14:creationId xmlns:p14="http://schemas.microsoft.com/office/powerpoint/2010/main" val="3751998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EBA01F-62EA-F34D-AB4E-DC62B21A5CF4}" type="datetimeFigureOut">
              <a:rPr lang="en-US" smtClean="0"/>
              <a:t>2/17/2016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04ADEB-1345-8842-AEBC-14EA9A326E87}" type="slidenum">
              <a:rPr lang="en-US" smtClean="0"/>
              <a:t>‹#›</a:t>
            </a:fld>
            <a:endParaRPr lang="en-US"/>
          </a:p>
        </p:txBody>
      </p:sp>
    </p:spTree>
    <p:extLst>
      <p:ext uri="{BB962C8B-B14F-4D97-AF65-F5344CB8AC3E}">
        <p14:creationId xmlns:p14="http://schemas.microsoft.com/office/powerpoint/2010/main" val="1287540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BA01F-62EA-F34D-AB4E-DC62B21A5CF4}" type="datetimeFigureOut">
              <a:rPr lang="en-US" smtClean="0"/>
              <a:t>2/17/2016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04ADEB-1345-8842-AEBC-14EA9A326E87}" type="slidenum">
              <a:rPr lang="en-US" smtClean="0"/>
              <a:t>‹#›</a:t>
            </a:fld>
            <a:endParaRPr lang="en-US"/>
          </a:p>
        </p:txBody>
      </p:sp>
    </p:spTree>
    <p:extLst>
      <p:ext uri="{BB962C8B-B14F-4D97-AF65-F5344CB8AC3E}">
        <p14:creationId xmlns:p14="http://schemas.microsoft.com/office/powerpoint/2010/main" val="3309244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EBA01F-62EA-F34D-AB4E-DC62B21A5CF4}" type="datetimeFigureOut">
              <a:rPr lang="en-US" smtClean="0"/>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4ADEB-1345-8842-AEBC-14EA9A326E87}" type="slidenum">
              <a:rPr lang="en-US" smtClean="0"/>
              <a:t>‹#›</a:t>
            </a:fld>
            <a:endParaRPr lang="en-US"/>
          </a:p>
        </p:txBody>
      </p:sp>
    </p:spTree>
    <p:extLst>
      <p:ext uri="{BB962C8B-B14F-4D97-AF65-F5344CB8AC3E}">
        <p14:creationId xmlns:p14="http://schemas.microsoft.com/office/powerpoint/2010/main" val="1305844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EBA01F-62EA-F34D-AB4E-DC62B21A5CF4}" type="datetimeFigureOut">
              <a:rPr lang="en-US" smtClean="0"/>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4ADEB-1345-8842-AEBC-14EA9A326E87}" type="slidenum">
              <a:rPr lang="en-US" smtClean="0"/>
              <a:t>‹#›</a:t>
            </a:fld>
            <a:endParaRPr lang="en-US"/>
          </a:p>
        </p:txBody>
      </p:sp>
    </p:spTree>
    <p:extLst>
      <p:ext uri="{BB962C8B-B14F-4D97-AF65-F5344CB8AC3E}">
        <p14:creationId xmlns:p14="http://schemas.microsoft.com/office/powerpoint/2010/main" val="3571293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EBA01F-62EA-F34D-AB4E-DC62B21A5CF4}" type="datetimeFigureOut">
              <a:rPr lang="en-US" smtClean="0"/>
              <a:t>2/17/2016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04ADEB-1345-8842-AEBC-14EA9A326E87}" type="slidenum">
              <a:rPr lang="en-US" smtClean="0"/>
              <a:t>‹#›</a:t>
            </a:fld>
            <a:endParaRPr lang="en-US"/>
          </a:p>
        </p:txBody>
      </p:sp>
    </p:spTree>
    <p:extLst>
      <p:ext uri="{BB962C8B-B14F-4D97-AF65-F5344CB8AC3E}">
        <p14:creationId xmlns:p14="http://schemas.microsoft.com/office/powerpoint/2010/main" val="281101031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8.jpeg"/><Relationship Id="rId5" Type="http://schemas.microsoft.com/office/2007/relationships/hdphoto" Target="../media/hdphoto4.wdp"/><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20552" y="1637941"/>
            <a:ext cx="3895185" cy="2492990"/>
          </a:xfrm>
          <a:prstGeom prst="rect">
            <a:avLst/>
          </a:prstGeom>
          <a:noFill/>
        </p:spPr>
        <p:txBody>
          <a:bodyPr wrap="square" rtlCol="0">
            <a:spAutoFit/>
          </a:bodyPr>
          <a:lstStyle/>
          <a:p>
            <a:r>
              <a:rPr lang="en-US" sz="4800" dirty="0" smtClean="0">
                <a:latin typeface="Arial" panose="020B0604020202020204" pitchFamily="34" charset="0"/>
                <a:cs typeface="Arial" panose="020B0604020202020204" pitchFamily="34" charset="0"/>
              </a:rPr>
              <a:t>Dressing </a:t>
            </a:r>
            <a:br>
              <a:rPr lang="en-US" sz="4800" dirty="0" smtClean="0">
                <a:latin typeface="Arial" panose="020B0604020202020204" pitchFamily="34" charset="0"/>
                <a:cs typeface="Arial" panose="020B0604020202020204" pitchFamily="34" charset="0"/>
              </a:rPr>
            </a:br>
            <a:r>
              <a:rPr lang="en-US" sz="4800" dirty="0" smtClean="0">
                <a:latin typeface="Arial" panose="020B0604020202020204" pitchFamily="34" charset="0"/>
                <a:cs typeface="Arial" panose="020B0604020202020204" pitchFamily="34" charset="0"/>
              </a:rPr>
              <a:t>a Dream</a:t>
            </a:r>
            <a:br>
              <a:rPr lang="en-US" sz="48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(Lesson 4) </a:t>
            </a:r>
            <a:br>
              <a:rPr lang="en-US" sz="1200" dirty="0" smtClean="0">
                <a:latin typeface="Arial" panose="020B0604020202020204" pitchFamily="34" charset="0"/>
                <a:cs typeface="Arial" panose="020B0604020202020204" pitchFamily="34" charset="0"/>
              </a:rPr>
            </a:br>
            <a:endParaRPr lang="en-US" sz="1200" dirty="0" smtClean="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By Mary Erickson, </a:t>
            </a:r>
            <a:r>
              <a:rPr lang="en-US" dirty="0" smtClean="0">
                <a:latin typeface="Arial" panose="020B0604020202020204" pitchFamily="34" charset="0"/>
                <a:cs typeface="Arial" panose="020B0604020202020204" pitchFamily="34" charset="0"/>
              </a:rPr>
              <a:t>Ph.D., and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Rebecca Akins, Costume Designer</a:t>
            </a:r>
            <a:endParaRPr lang="en-US"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954" y="636608"/>
            <a:ext cx="3966697" cy="5133372"/>
          </a:xfrm>
          <a:prstGeom prst="rect">
            <a:avLst/>
          </a:prstGeom>
        </p:spPr>
      </p:pic>
    </p:spTree>
    <p:extLst>
      <p:ext uri="{BB962C8B-B14F-4D97-AF65-F5344CB8AC3E}">
        <p14:creationId xmlns:p14="http://schemas.microsoft.com/office/powerpoint/2010/main" val="1562879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665" y="1913279"/>
            <a:ext cx="3506117" cy="2311480"/>
          </a:xfrm>
        </p:spPr>
        <p:txBody>
          <a:bodyPr>
            <a:normAutofit/>
          </a:bodyPr>
          <a:lstStyle/>
          <a:p>
            <a:pPr marL="0" indent="0">
              <a:buNone/>
            </a:pPr>
            <a:r>
              <a:rPr lang="en-US" sz="2400" dirty="0" smtClean="0">
                <a:latin typeface="Arial"/>
                <a:cs typeface="Arial"/>
              </a:rPr>
              <a:t>Make sketches to help you think about colors, patterns and textures you might choose for your costume design.</a:t>
            </a: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a:p>
            <a:pPr marL="0" indent="0">
              <a:buNone/>
            </a:pPr>
            <a:endParaRPr lang="en-US" sz="1200" dirty="0">
              <a:latin typeface="Arial"/>
              <a:cs typeface="Arial"/>
            </a:endParaRPr>
          </a:p>
          <a:p>
            <a:pPr marL="0" indent="0">
              <a:buNone/>
            </a:pPr>
            <a:endParaRPr lang="en-US" sz="1200" dirty="0" smtClean="0">
              <a:latin typeface="Arial"/>
              <a:cs typeface="Arial"/>
            </a:endParaRPr>
          </a:p>
          <a:p>
            <a:pPr marL="0" indent="0">
              <a:buNone/>
            </a:pPr>
            <a:endParaRPr lang="en-US" sz="1200" dirty="0" smtClean="0">
              <a:latin typeface="Arial"/>
              <a:cs typeface="Arial"/>
            </a:endParaRPr>
          </a:p>
          <a:p>
            <a:pPr marL="0" indent="0">
              <a:buNone/>
            </a:pPr>
            <a:endParaRPr lang="en-US" sz="1200" dirty="0">
              <a:latin typeface="Arial"/>
              <a:cs typeface="Arial"/>
            </a:endParaRPr>
          </a:p>
          <a:p>
            <a:pPr marL="0" indent="0">
              <a:buNone/>
            </a:pPr>
            <a:endParaRPr lang="en-US" sz="2800" dirty="0" smtClean="0">
              <a:latin typeface="Arial"/>
              <a:cs typeface="Arial"/>
            </a:endParaRPr>
          </a:p>
          <a:p>
            <a:pPr marL="0" indent="0">
              <a:buNone/>
            </a:pPr>
            <a:endParaRPr lang="en-US" sz="1200" dirty="0">
              <a:latin typeface="Arial"/>
              <a:cs typeface="Arial"/>
            </a:endParaRPr>
          </a:p>
          <a:p>
            <a:pPr marL="0" indent="0">
              <a:buNone/>
            </a:pPr>
            <a:endParaRPr lang="en-US" sz="2800" dirty="0">
              <a:latin typeface="Arial"/>
              <a:cs typeface="Arial"/>
            </a:endParaRPr>
          </a:p>
        </p:txBody>
      </p:sp>
      <p:pic>
        <p:nvPicPr>
          <p:cNvPr id="4" name="Picture 3" descr="P105007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82427" y="946611"/>
            <a:ext cx="2767037" cy="4669949"/>
          </a:xfrm>
          <a:prstGeom prst="rect">
            <a:avLst/>
          </a:prstGeom>
        </p:spPr>
      </p:pic>
      <p:pic>
        <p:nvPicPr>
          <p:cNvPr id="5" name="Picture 4" descr="P105007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83735" y="946611"/>
            <a:ext cx="1665926" cy="4669949"/>
          </a:xfrm>
          <a:prstGeom prst="rect">
            <a:avLst/>
          </a:prstGeom>
        </p:spPr>
      </p:pic>
    </p:spTree>
    <p:extLst>
      <p:ext uri="{BB962C8B-B14F-4D97-AF65-F5344CB8AC3E}">
        <p14:creationId xmlns:p14="http://schemas.microsoft.com/office/powerpoint/2010/main" val="12552132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595" y="830692"/>
            <a:ext cx="3981991" cy="2021607"/>
          </a:xfrm>
        </p:spPr>
        <p:txBody>
          <a:bodyPr>
            <a:noAutofit/>
          </a:bodyPr>
          <a:lstStyle/>
          <a:p>
            <a:pPr marL="0" indent="0">
              <a:lnSpc>
                <a:spcPct val="120000"/>
              </a:lnSpc>
              <a:buNone/>
            </a:pPr>
            <a:r>
              <a:rPr lang="en-US" sz="2400" dirty="0" smtClean="0">
                <a:latin typeface="Arial"/>
                <a:cs typeface="Arial"/>
              </a:rPr>
              <a:t>Fabrics that can be used in a costume are available in a huge range of colors, patterns and textures.</a:t>
            </a:r>
          </a:p>
        </p:txBody>
      </p:sp>
      <p:pic>
        <p:nvPicPr>
          <p:cNvPr id="2" name="Picture 1" descr="P1040976.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21734" y="328054"/>
            <a:ext cx="3696319" cy="2772240"/>
          </a:xfrm>
          <a:prstGeom prst="rect">
            <a:avLst/>
          </a:prstGeom>
        </p:spPr>
      </p:pic>
      <p:pic>
        <p:nvPicPr>
          <p:cNvPr id="9" name="Picture 8" descr="P104096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1734" y="3466856"/>
            <a:ext cx="3843567" cy="2882675"/>
          </a:xfrm>
          <a:prstGeom prst="rect">
            <a:avLst/>
          </a:prstGeom>
        </p:spPr>
      </p:pic>
      <p:pic>
        <p:nvPicPr>
          <p:cNvPr id="10" name="Picture 9" descr="P104098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5595" y="3515342"/>
            <a:ext cx="3778918" cy="2834189"/>
          </a:xfrm>
          <a:prstGeom prst="rect">
            <a:avLst/>
          </a:prstGeom>
        </p:spPr>
      </p:pic>
    </p:spTree>
    <p:extLst>
      <p:ext uri="{BB962C8B-B14F-4D97-AF65-F5344CB8AC3E}">
        <p14:creationId xmlns:p14="http://schemas.microsoft.com/office/powerpoint/2010/main" val="1928743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4389" y="385619"/>
            <a:ext cx="7661981" cy="2508861"/>
          </a:xfrm>
        </p:spPr>
        <p:txBody>
          <a:bodyPr>
            <a:normAutofit/>
          </a:bodyPr>
          <a:lstStyle/>
          <a:p>
            <a:pPr marL="0" indent="0">
              <a:buNone/>
            </a:pPr>
            <a:r>
              <a:rPr lang="en-US" sz="2400" dirty="0" smtClean="0">
                <a:latin typeface="Arial"/>
                <a:cs typeface="Arial"/>
              </a:rPr>
              <a:t>Which collection of swatches has warm colors?</a:t>
            </a:r>
          </a:p>
          <a:p>
            <a:pPr marL="0" indent="0">
              <a:buNone/>
            </a:pPr>
            <a:r>
              <a:rPr lang="en-US" sz="2400" dirty="0" smtClean="0">
                <a:latin typeface="Arial"/>
                <a:cs typeface="Arial"/>
              </a:rPr>
              <a:t>Which has cool colors?</a:t>
            </a:r>
          </a:p>
          <a:p>
            <a:pPr marL="0" indent="0">
              <a:buNone/>
            </a:pPr>
            <a:r>
              <a:rPr lang="en-US" sz="2400" dirty="0" smtClean="0">
                <a:latin typeface="Arial"/>
                <a:cs typeface="Arial"/>
              </a:rPr>
              <a:t>Which swatches in each pile are solid colors?</a:t>
            </a:r>
          </a:p>
          <a:p>
            <a:pPr marL="0" indent="0">
              <a:buNone/>
            </a:pPr>
            <a:r>
              <a:rPr lang="en-US" sz="2400" dirty="0" smtClean="0">
                <a:latin typeface="Arial"/>
                <a:cs typeface="Arial"/>
              </a:rPr>
              <a:t>Which have patterns?</a:t>
            </a:r>
          </a:p>
          <a:p>
            <a:pPr marL="0" indent="0">
              <a:buNone/>
            </a:pPr>
            <a:r>
              <a:rPr lang="en-US" sz="2400" dirty="0" smtClean="0">
                <a:latin typeface="Arial"/>
                <a:cs typeface="Arial"/>
              </a:rPr>
              <a:t>Which have smooth, rough, shiny or other textures?</a:t>
            </a:r>
            <a:endParaRPr lang="en-US" sz="2400" dirty="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p:txBody>
      </p:sp>
      <p:pic>
        <p:nvPicPr>
          <p:cNvPr id="4" name="Picture 3" descr="20 Sorted swatche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58795" y="2616688"/>
            <a:ext cx="6215596" cy="3889437"/>
          </a:xfrm>
          <a:prstGeom prst="rect">
            <a:avLst/>
          </a:prstGeom>
        </p:spPr>
      </p:pic>
    </p:spTree>
    <p:extLst>
      <p:ext uri="{BB962C8B-B14F-4D97-AF65-F5344CB8AC3E}">
        <p14:creationId xmlns:p14="http://schemas.microsoft.com/office/powerpoint/2010/main" val="3092337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711" y="338511"/>
            <a:ext cx="8194876" cy="2879251"/>
          </a:xfrm>
        </p:spPr>
        <p:txBody>
          <a:bodyPr>
            <a:normAutofit/>
          </a:bodyPr>
          <a:lstStyle/>
          <a:p>
            <a:pPr marL="0" indent="0">
              <a:buNone/>
            </a:pPr>
            <a:r>
              <a:rPr lang="en-US" sz="2400" dirty="0" smtClean="0">
                <a:latin typeface="Arial"/>
                <a:cs typeface="Arial"/>
              </a:rPr>
              <a:t>Share your preliminary ideas with members of your team so that, although each costume will be distinctive, it will create a unified look with other costumes designed for the same setting.</a:t>
            </a:r>
          </a:p>
          <a:p>
            <a:pPr marL="0" indent="0">
              <a:buNone/>
            </a:pPr>
            <a:endParaRPr lang="en-US" sz="1600" dirty="0" smtClean="0">
              <a:latin typeface="Arial"/>
              <a:cs typeface="Arial"/>
            </a:endParaRPr>
          </a:p>
          <a:p>
            <a:pPr marL="0" indent="0">
              <a:buNone/>
            </a:pPr>
            <a:r>
              <a:rPr lang="en-US" sz="2400" dirty="0" smtClean="0">
                <a:latin typeface="Arial"/>
                <a:cs typeface="Arial"/>
              </a:rPr>
              <a:t>You might agree on a key color, pattern or texture for all characters or for all Athenians, all actors or all fairies.</a:t>
            </a:r>
          </a:p>
          <a:p>
            <a:pPr marL="0" indent="0">
              <a:buNone/>
            </a:pPr>
            <a:endParaRPr lang="en-US" sz="2800" dirty="0">
              <a:latin typeface="Arial"/>
              <a:cs typeface="Arial"/>
            </a:endParaRPr>
          </a:p>
        </p:txBody>
      </p:sp>
      <p:pic>
        <p:nvPicPr>
          <p:cNvPr id="2" name="Picture 1" descr="18 Box o swatches.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9803" y="3217762"/>
            <a:ext cx="3940647" cy="2951544"/>
          </a:xfrm>
          <a:prstGeom prst="rect">
            <a:avLst/>
          </a:prstGeom>
        </p:spPr>
      </p:pic>
      <p:pic>
        <p:nvPicPr>
          <p:cNvPr id="4" name="Picture 3" descr="19 sorting swatches 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0131" y="3217762"/>
            <a:ext cx="3649027" cy="2951544"/>
          </a:xfrm>
          <a:prstGeom prst="rect">
            <a:avLst/>
          </a:prstGeom>
        </p:spPr>
      </p:pic>
    </p:spTree>
    <p:extLst>
      <p:ext uri="{BB962C8B-B14F-4D97-AF65-F5344CB8AC3E}">
        <p14:creationId xmlns:p14="http://schemas.microsoft.com/office/powerpoint/2010/main" val="25353143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5033" y="439354"/>
            <a:ext cx="8033090" cy="1875583"/>
          </a:xfrm>
        </p:spPr>
        <p:txBody>
          <a:bodyPr>
            <a:normAutofit/>
          </a:bodyPr>
          <a:lstStyle/>
          <a:p>
            <a:pPr marL="0" indent="0">
              <a:buNone/>
            </a:pPr>
            <a:r>
              <a:rPr lang="en-US" sz="2400" dirty="0" smtClean="0">
                <a:latin typeface="Arial"/>
                <a:cs typeface="Arial"/>
              </a:rPr>
              <a:t>These colors might all be possibilities for a costume inspired by ancient Greek pottery. </a:t>
            </a:r>
          </a:p>
          <a:p>
            <a:pPr marL="0" indent="0">
              <a:buNone/>
            </a:pPr>
            <a:r>
              <a:rPr lang="en-US" sz="2400" dirty="0" smtClean="0">
                <a:latin typeface="Arial"/>
                <a:cs typeface="Arial"/>
              </a:rPr>
              <a:t>Do some textures seem more appropriate then others? Which?</a:t>
            </a:r>
            <a:endParaRPr lang="en-US" sz="2400" dirty="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a:p>
            <a:pPr marL="0" indent="0">
              <a:buNone/>
            </a:pPr>
            <a:endParaRPr lang="en-US" sz="1200" dirty="0">
              <a:latin typeface="Arial"/>
              <a:cs typeface="Arial"/>
            </a:endParaRPr>
          </a:p>
          <a:p>
            <a:pPr marL="0" indent="0">
              <a:buNone/>
            </a:pPr>
            <a:endParaRPr lang="en-US" sz="1200" dirty="0" smtClean="0">
              <a:latin typeface="Arial"/>
              <a:cs typeface="Arial"/>
            </a:endParaRPr>
          </a:p>
          <a:p>
            <a:pPr marL="0" indent="0">
              <a:buNone/>
            </a:pPr>
            <a:endParaRPr lang="en-US" sz="1200" dirty="0" smtClean="0">
              <a:latin typeface="Arial"/>
              <a:cs typeface="Arial"/>
            </a:endParaRPr>
          </a:p>
          <a:p>
            <a:pPr marL="0" indent="0">
              <a:buNone/>
            </a:pPr>
            <a:endParaRPr lang="en-US" sz="1200" dirty="0">
              <a:latin typeface="Arial"/>
              <a:cs typeface="Arial"/>
            </a:endParaRPr>
          </a:p>
          <a:p>
            <a:pPr marL="0" indent="0">
              <a:buNone/>
            </a:pPr>
            <a:endParaRPr lang="en-US" sz="2800" dirty="0" smtClean="0">
              <a:latin typeface="Arial"/>
              <a:cs typeface="Arial"/>
            </a:endParaRPr>
          </a:p>
          <a:p>
            <a:pPr marL="0" indent="0">
              <a:buNone/>
            </a:pPr>
            <a:endParaRPr lang="en-US" sz="1200" dirty="0">
              <a:latin typeface="Arial"/>
              <a:cs typeface="Arial"/>
            </a:endParaRPr>
          </a:p>
          <a:p>
            <a:pPr marL="0" indent="0">
              <a:buNone/>
            </a:pPr>
            <a:endParaRPr lang="en-US" sz="2800" dirty="0">
              <a:latin typeface="Arial"/>
              <a:cs typeface="Arial"/>
            </a:endParaRPr>
          </a:p>
        </p:txBody>
      </p:sp>
      <p:pic>
        <p:nvPicPr>
          <p:cNvPr id="4" name="Picture 3" descr="P1050068.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93347" y="2314937"/>
            <a:ext cx="5363744" cy="4022808"/>
          </a:xfrm>
          <a:prstGeom prst="rect">
            <a:avLst/>
          </a:prstGeom>
        </p:spPr>
      </p:pic>
    </p:spTree>
    <p:extLst>
      <p:ext uri="{BB962C8B-B14F-4D97-AF65-F5344CB8AC3E}">
        <p14:creationId xmlns:p14="http://schemas.microsoft.com/office/powerpoint/2010/main" val="12552132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5032" y="373236"/>
            <a:ext cx="8272471" cy="1243967"/>
          </a:xfrm>
        </p:spPr>
        <p:txBody>
          <a:bodyPr>
            <a:normAutofit/>
          </a:bodyPr>
          <a:lstStyle/>
          <a:p>
            <a:pPr marL="0" indent="0">
              <a:buNone/>
            </a:pPr>
            <a:r>
              <a:rPr lang="en-US" sz="2400" dirty="0" smtClean="0">
                <a:latin typeface="Arial"/>
                <a:cs typeface="Arial"/>
              </a:rPr>
              <a:t>Which of these patterns do you think would enhance the costume of an Athenian lady? Why?</a:t>
            </a: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a:p>
            <a:pPr marL="0" indent="0">
              <a:buNone/>
            </a:pPr>
            <a:endParaRPr lang="en-US" sz="1200" dirty="0">
              <a:latin typeface="Arial"/>
              <a:cs typeface="Arial"/>
            </a:endParaRPr>
          </a:p>
          <a:p>
            <a:pPr marL="0" indent="0">
              <a:buNone/>
            </a:pPr>
            <a:endParaRPr lang="en-US" sz="1200" dirty="0" smtClean="0">
              <a:latin typeface="Arial"/>
              <a:cs typeface="Arial"/>
            </a:endParaRPr>
          </a:p>
          <a:p>
            <a:pPr marL="0" indent="0">
              <a:buNone/>
            </a:pPr>
            <a:endParaRPr lang="en-US" sz="1200" dirty="0" smtClean="0">
              <a:latin typeface="Arial"/>
              <a:cs typeface="Arial"/>
            </a:endParaRPr>
          </a:p>
          <a:p>
            <a:pPr marL="0" indent="0">
              <a:buNone/>
            </a:pPr>
            <a:endParaRPr lang="en-US" sz="1200" dirty="0">
              <a:latin typeface="Arial"/>
              <a:cs typeface="Arial"/>
            </a:endParaRPr>
          </a:p>
          <a:p>
            <a:pPr marL="0" indent="0">
              <a:buNone/>
            </a:pPr>
            <a:endParaRPr lang="en-US" sz="2800" dirty="0" smtClean="0">
              <a:latin typeface="Arial"/>
              <a:cs typeface="Arial"/>
            </a:endParaRPr>
          </a:p>
          <a:p>
            <a:pPr marL="0" indent="0">
              <a:buNone/>
            </a:pPr>
            <a:endParaRPr lang="en-US" sz="1200" dirty="0">
              <a:latin typeface="Arial"/>
              <a:cs typeface="Arial"/>
            </a:endParaRPr>
          </a:p>
          <a:p>
            <a:pPr marL="0" indent="0">
              <a:buNone/>
            </a:pPr>
            <a:endParaRPr lang="en-US" sz="2800" dirty="0">
              <a:latin typeface="Arial"/>
              <a:cs typeface="Arial"/>
            </a:endParaRPr>
          </a:p>
        </p:txBody>
      </p:sp>
      <p:pic>
        <p:nvPicPr>
          <p:cNvPr id="4" name="Picture 3" descr="P1050069.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63611" y="1547753"/>
            <a:ext cx="6405930" cy="4804447"/>
          </a:xfrm>
          <a:prstGeom prst="rect">
            <a:avLst/>
          </a:prstGeom>
        </p:spPr>
      </p:pic>
    </p:spTree>
    <p:extLst>
      <p:ext uri="{BB962C8B-B14F-4D97-AF65-F5344CB8AC3E}">
        <p14:creationId xmlns:p14="http://schemas.microsoft.com/office/powerpoint/2010/main" val="1255213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9044" y="546707"/>
            <a:ext cx="6667018" cy="1819821"/>
          </a:xfrm>
        </p:spPr>
        <p:txBody>
          <a:bodyPr>
            <a:normAutofit/>
          </a:bodyPr>
          <a:lstStyle/>
          <a:p>
            <a:pPr marL="0" indent="0" algn="ctr">
              <a:buNone/>
            </a:pPr>
            <a:r>
              <a:rPr lang="en-US" sz="2400" dirty="0" smtClean="0">
                <a:latin typeface="Arial"/>
                <a:cs typeface="Arial"/>
              </a:rPr>
              <a:t>Narrow your selection to a few fabrics and perhaps some trim.</a:t>
            </a: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a:p>
            <a:pPr marL="0" indent="0">
              <a:buNone/>
            </a:pPr>
            <a:endParaRPr lang="en-US" sz="1200" dirty="0">
              <a:latin typeface="Arial"/>
              <a:cs typeface="Arial"/>
            </a:endParaRPr>
          </a:p>
          <a:p>
            <a:pPr marL="0" indent="0">
              <a:buNone/>
            </a:pPr>
            <a:endParaRPr lang="en-US" sz="1200" dirty="0" smtClean="0">
              <a:latin typeface="Arial"/>
              <a:cs typeface="Arial"/>
            </a:endParaRPr>
          </a:p>
          <a:p>
            <a:pPr marL="0" indent="0">
              <a:buNone/>
            </a:pPr>
            <a:endParaRPr lang="en-US" sz="1200" dirty="0" smtClean="0">
              <a:latin typeface="Arial"/>
              <a:cs typeface="Arial"/>
            </a:endParaRPr>
          </a:p>
          <a:p>
            <a:pPr marL="0" indent="0">
              <a:buNone/>
            </a:pPr>
            <a:endParaRPr lang="en-US" sz="1200" dirty="0">
              <a:latin typeface="Arial"/>
              <a:cs typeface="Arial"/>
            </a:endParaRPr>
          </a:p>
          <a:p>
            <a:pPr marL="0" indent="0">
              <a:buNone/>
            </a:pPr>
            <a:endParaRPr lang="en-US" sz="2800" dirty="0" smtClean="0">
              <a:latin typeface="Arial"/>
              <a:cs typeface="Arial"/>
            </a:endParaRPr>
          </a:p>
          <a:p>
            <a:pPr marL="0" indent="0">
              <a:buNone/>
            </a:pPr>
            <a:endParaRPr lang="en-US" sz="1200" dirty="0">
              <a:latin typeface="Arial"/>
              <a:cs typeface="Arial"/>
            </a:endParaRPr>
          </a:p>
          <a:p>
            <a:pPr marL="0" indent="0">
              <a:buNone/>
            </a:pPr>
            <a:endParaRPr lang="en-US" sz="2800" dirty="0">
              <a:latin typeface="Arial"/>
              <a:cs typeface="Arial"/>
            </a:endParaRPr>
          </a:p>
        </p:txBody>
      </p:sp>
      <p:pic>
        <p:nvPicPr>
          <p:cNvPr id="4" name="Picture 3" descr="P1050066.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40936" y="1873692"/>
            <a:ext cx="5905545" cy="4429159"/>
          </a:xfrm>
          <a:prstGeom prst="rect">
            <a:avLst/>
          </a:prstGeom>
        </p:spPr>
      </p:pic>
    </p:spTree>
    <p:extLst>
      <p:ext uri="{BB962C8B-B14F-4D97-AF65-F5344CB8AC3E}">
        <p14:creationId xmlns:p14="http://schemas.microsoft.com/office/powerpoint/2010/main" val="12552132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2354" y="452590"/>
            <a:ext cx="7847636" cy="2660999"/>
          </a:xfrm>
        </p:spPr>
        <p:txBody>
          <a:bodyPr>
            <a:normAutofit/>
          </a:bodyPr>
          <a:lstStyle/>
          <a:p>
            <a:pPr marL="0" indent="0">
              <a:buNone/>
            </a:pPr>
            <a:r>
              <a:rPr lang="en-US" sz="2400" dirty="0" smtClean="0">
                <a:latin typeface="Arial"/>
                <a:cs typeface="Arial"/>
              </a:rPr>
              <a:t>Use a male or female template for your costume rendering or draw your own figure dressed in your costume. Begin with a light pencil drawing of your costume idea.</a:t>
            </a: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p:txBody>
      </p:sp>
      <p:pic>
        <p:nvPicPr>
          <p:cNvPr id="2" name="Picture 1" descr="32 Templates.jpg"/>
          <p:cNvPicPr>
            <a:picLocks noChangeAspect="1"/>
          </p:cNvPicPr>
          <p:nvPr/>
        </p:nvPicPr>
        <p:blipFill>
          <a:blip r:embed="rId2" cstate="screen">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1405832" y="1998502"/>
            <a:ext cx="6317284" cy="4737963"/>
          </a:xfrm>
          <a:prstGeom prst="rect">
            <a:avLst/>
          </a:prstGeom>
        </p:spPr>
      </p:pic>
    </p:spTree>
    <p:extLst>
      <p:ext uri="{BB962C8B-B14F-4D97-AF65-F5344CB8AC3E}">
        <p14:creationId xmlns:p14="http://schemas.microsoft.com/office/powerpoint/2010/main" val="9669960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867" y="799831"/>
            <a:ext cx="3951213" cy="3945789"/>
          </a:xfrm>
        </p:spPr>
        <p:txBody>
          <a:bodyPr>
            <a:normAutofit/>
          </a:bodyPr>
          <a:lstStyle/>
          <a:p>
            <a:pPr marL="0" indent="0">
              <a:buNone/>
            </a:pPr>
            <a:r>
              <a:rPr lang="en-US" sz="2400" dirty="0" smtClean="0">
                <a:latin typeface="Arial"/>
                <a:cs typeface="Arial"/>
              </a:rPr>
              <a:t>Use colored pencils (watercolor or other colored medium) to add color</a:t>
            </a:r>
            <a:r>
              <a:rPr lang="en-US" sz="2400" dirty="0">
                <a:latin typeface="Arial"/>
                <a:cs typeface="Arial"/>
              </a:rPr>
              <a:t> </a:t>
            </a:r>
            <a:r>
              <a:rPr lang="en-US" sz="2400" dirty="0" smtClean="0">
                <a:latin typeface="Arial"/>
                <a:cs typeface="Arial"/>
              </a:rPr>
              <a:t>and to suggest pattern and texture for your rendering. </a:t>
            </a:r>
          </a:p>
          <a:p>
            <a:pPr marL="0" indent="0">
              <a:buNone/>
            </a:pPr>
            <a:endParaRPr lang="en-US" sz="2400" dirty="0">
              <a:latin typeface="Arial"/>
              <a:cs typeface="Arial"/>
            </a:endParaRPr>
          </a:p>
          <a:p>
            <a:pPr marL="0" indent="0">
              <a:buNone/>
            </a:pPr>
            <a:r>
              <a:rPr lang="en-US" sz="2400" dirty="0" smtClean="0">
                <a:latin typeface="Arial"/>
                <a:cs typeface="Arial"/>
              </a:rPr>
              <a:t>You might also wish to add accessories or suggest a hair style.</a:t>
            </a: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p:txBody>
      </p:sp>
      <p:pic>
        <p:nvPicPr>
          <p:cNvPr id="2" name="Picture 1" descr="P1050065.jpg"/>
          <p:cNvPicPr>
            <a:picLocks noChangeAspect="1"/>
          </p:cNvPicPr>
          <p:nvPr/>
        </p:nvPicPr>
        <p:blipFill>
          <a:blip r:embed="rId2" cstate="screen">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497967" y="591631"/>
            <a:ext cx="4192199" cy="5387795"/>
          </a:xfrm>
          <a:prstGeom prst="rect">
            <a:avLst/>
          </a:prstGeom>
        </p:spPr>
      </p:pic>
    </p:spTree>
    <p:extLst>
      <p:ext uri="{BB962C8B-B14F-4D97-AF65-F5344CB8AC3E}">
        <p14:creationId xmlns:p14="http://schemas.microsoft.com/office/powerpoint/2010/main" val="38119744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137" y="383031"/>
            <a:ext cx="8266280" cy="1562316"/>
          </a:xfrm>
        </p:spPr>
        <p:txBody>
          <a:bodyPr>
            <a:normAutofit/>
          </a:bodyPr>
          <a:lstStyle/>
          <a:p>
            <a:pPr marL="0" indent="0">
              <a:buNone/>
            </a:pPr>
            <a:r>
              <a:rPr lang="en-US" sz="2400" dirty="0" smtClean="0">
                <a:latin typeface="Arial"/>
                <a:cs typeface="Arial"/>
              </a:rPr>
              <a:t>Take care as you manage your in-process drawings. For example, you can transport or store them in a portfolio.</a:t>
            </a:r>
          </a:p>
          <a:p>
            <a:pPr marL="0" indent="0">
              <a:buNone/>
            </a:pPr>
            <a:endParaRPr lang="en-US" sz="2800" dirty="0">
              <a:latin typeface="Arial"/>
              <a:cs typeface="Arial"/>
            </a:endParaRPr>
          </a:p>
        </p:txBody>
      </p:sp>
      <p:pic>
        <p:nvPicPr>
          <p:cNvPr id="5" name="Picture 4" descr="open portfolio.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1354" y="1806448"/>
            <a:ext cx="5358840" cy="4563945"/>
          </a:xfrm>
          <a:prstGeom prst="rect">
            <a:avLst/>
          </a:prstGeom>
        </p:spPr>
      </p:pic>
    </p:spTree>
    <p:extLst>
      <p:ext uri="{BB962C8B-B14F-4D97-AF65-F5344CB8AC3E}">
        <p14:creationId xmlns:p14="http://schemas.microsoft.com/office/powerpoint/2010/main" val="1928743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1028" y="677130"/>
            <a:ext cx="7886737" cy="1827656"/>
          </a:xfrm>
        </p:spPr>
        <p:txBody>
          <a:bodyPr>
            <a:noAutofit/>
          </a:bodyPr>
          <a:lstStyle/>
          <a:p>
            <a:pPr marL="0" indent="0">
              <a:buNone/>
            </a:pPr>
            <a:r>
              <a:rPr lang="en-US" sz="2200" dirty="0" smtClean="0">
                <a:latin typeface="Arial"/>
                <a:cs typeface="Arial"/>
              </a:rPr>
              <a:t>More than 500 years ago in England, actor and playwright William Shakespeare wrote a play called </a:t>
            </a:r>
            <a:r>
              <a:rPr lang="en-US" sz="2200" i="1" dirty="0" smtClean="0">
                <a:latin typeface="Arial"/>
                <a:cs typeface="Arial"/>
              </a:rPr>
              <a:t>A Midsummer Night’s Dream</a:t>
            </a:r>
            <a:r>
              <a:rPr lang="en-US" sz="2200" dirty="0" smtClean="0">
                <a:latin typeface="Arial"/>
                <a:cs typeface="Arial"/>
              </a:rPr>
              <a:t>.  The play tells the story of four young lovers, six actors and the fairies of the forest who </a:t>
            </a:r>
            <a:r>
              <a:rPr lang="en-US" sz="2200" dirty="0" smtClean="0">
                <a:latin typeface="Arial"/>
                <a:cs typeface="Arial"/>
              </a:rPr>
              <a:t>control </a:t>
            </a:r>
            <a:r>
              <a:rPr lang="en-US" sz="2200" dirty="0" smtClean="0">
                <a:latin typeface="Arial"/>
                <a:cs typeface="Arial"/>
              </a:rPr>
              <a:t>them.</a:t>
            </a:r>
          </a:p>
        </p:txBody>
      </p:sp>
      <p:pic>
        <p:nvPicPr>
          <p:cNvPr id="6" name="Picture 5" descr="Screen Shot 2016-01-18 at 5.35.22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98047" y="2708830"/>
            <a:ext cx="7632700" cy="2324100"/>
          </a:xfrm>
          <a:prstGeom prst="rect">
            <a:avLst/>
          </a:prstGeom>
        </p:spPr>
      </p:pic>
      <p:sp>
        <p:nvSpPr>
          <p:cNvPr id="2" name="TextBox 1"/>
          <p:cNvSpPr txBox="1"/>
          <p:nvPr/>
        </p:nvSpPr>
        <p:spPr>
          <a:xfrm>
            <a:off x="4525701" y="5116028"/>
            <a:ext cx="4055517" cy="307777"/>
          </a:xfrm>
          <a:prstGeom prst="rect">
            <a:avLst/>
          </a:prstGeom>
          <a:noFill/>
        </p:spPr>
        <p:txBody>
          <a:bodyPr wrap="square" rtlCol="0">
            <a:spAutoFit/>
          </a:bodyPr>
          <a:lstStyle/>
          <a:p>
            <a:r>
              <a:rPr lang="en-US" sz="1400" dirty="0" smtClean="0">
                <a:solidFill>
                  <a:srgbClr val="92D050"/>
                </a:solidFill>
                <a:latin typeface="Arial" panose="020B0604020202020204" pitchFamily="34" charset="0"/>
                <a:cs typeface="Arial" panose="020B0604020202020204" pitchFamily="34" charset="0"/>
              </a:rPr>
              <a:t>Image from Southwest Shakespeare Company</a:t>
            </a:r>
            <a:endParaRPr lang="en-US" sz="1400"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0768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136" y="335666"/>
            <a:ext cx="8090705" cy="2442258"/>
          </a:xfrm>
        </p:spPr>
        <p:txBody>
          <a:bodyPr>
            <a:normAutofit/>
          </a:bodyPr>
          <a:lstStyle/>
          <a:p>
            <a:pPr marL="0" indent="0">
              <a:buNone/>
            </a:pPr>
            <a:r>
              <a:rPr lang="en-US" sz="2400" dirty="0" smtClean="0">
                <a:latin typeface="Arial"/>
                <a:cs typeface="Arial"/>
              </a:rPr>
              <a:t>During her long and productive career, Rebecca Akins has designed hundreds of costumes for many plays. More than 100 of her renderings from 1967 through 2015 have been preserved in the Child Drama Collection at the Arizona State University Archives and Special Collections. They are stored flat and protected from direct light.</a:t>
            </a:r>
          </a:p>
          <a:p>
            <a:pPr marL="0" indent="0">
              <a:buNone/>
            </a:pPr>
            <a:endParaRPr lang="en-US" sz="2800" dirty="0">
              <a:latin typeface="Arial"/>
              <a:cs typeface="Arial"/>
            </a:endParaRPr>
          </a:p>
          <a:p>
            <a:pPr marL="0" indent="0">
              <a:buNone/>
            </a:pPr>
            <a:endParaRPr lang="en-US" sz="2800" dirty="0">
              <a:latin typeface="Arial"/>
              <a:cs typeface="Arial"/>
            </a:endParaRPr>
          </a:p>
        </p:txBody>
      </p:sp>
      <p:pic>
        <p:nvPicPr>
          <p:cNvPr id="2" name="Picture 1" descr="Devils Maskseller.jpg"/>
          <p:cNvPicPr>
            <a:picLocks noChangeAspect="1"/>
          </p:cNvPicPr>
          <p:nvPr/>
        </p:nvPicPr>
        <p:blipFill>
          <a:blip r:embed="rId2" cstate="screen">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3874666" y="2893645"/>
            <a:ext cx="1992493" cy="3420054"/>
          </a:xfrm>
          <a:prstGeom prst="rect">
            <a:avLst/>
          </a:prstGeom>
        </p:spPr>
      </p:pic>
      <p:pic>
        <p:nvPicPr>
          <p:cNvPr id="4" name="Picture 3" descr="Borrowers Pod Players.jpg"/>
          <p:cNvPicPr>
            <a:picLocks noChangeAspect="1"/>
          </p:cNvPicPr>
          <p:nvPr/>
        </p:nvPicPr>
        <p:blipFill>
          <a:blip r:embed="rId4" cstate="screen">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tretch>
            <a:fillRect/>
          </a:stretch>
        </p:blipFill>
        <p:spPr>
          <a:xfrm>
            <a:off x="683409" y="2893645"/>
            <a:ext cx="2947688" cy="3420054"/>
          </a:xfrm>
          <a:prstGeom prst="rect">
            <a:avLst/>
          </a:prstGeom>
        </p:spPr>
      </p:pic>
      <p:pic>
        <p:nvPicPr>
          <p:cNvPr id="8" name="Picture 7" descr="Bullshot Drummond Act 8.jpg"/>
          <p:cNvPicPr>
            <a:picLocks noChangeAspect="1"/>
          </p:cNvPicPr>
          <p:nvPr/>
        </p:nvPicPr>
        <p:blipFill>
          <a:blip r:embed="rId6" cstate="screen">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a:ext>
            </a:extLst>
          </a:blip>
          <a:stretch>
            <a:fillRect/>
          </a:stretch>
        </p:blipFill>
        <p:spPr>
          <a:xfrm>
            <a:off x="6139652" y="2893645"/>
            <a:ext cx="2425129" cy="3420054"/>
          </a:xfrm>
          <a:prstGeom prst="rect">
            <a:avLst/>
          </a:prstGeom>
        </p:spPr>
      </p:pic>
    </p:spTree>
    <p:extLst>
      <p:ext uri="{BB962C8B-B14F-4D97-AF65-F5344CB8AC3E}">
        <p14:creationId xmlns:p14="http://schemas.microsoft.com/office/powerpoint/2010/main" val="2968576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868" y="1015179"/>
            <a:ext cx="3724482" cy="4540670"/>
          </a:xfrm>
        </p:spPr>
        <p:txBody>
          <a:bodyPr>
            <a:normAutofit/>
          </a:bodyPr>
          <a:lstStyle/>
          <a:p>
            <a:pPr marL="0" indent="0">
              <a:buNone/>
            </a:pPr>
            <a:r>
              <a:rPr lang="en-US" sz="2400" dirty="0" smtClean="0">
                <a:latin typeface="Arial"/>
                <a:cs typeface="Arial"/>
              </a:rPr>
              <a:t>Seek feedback from teammates as you work so your team’s design choices can complement each other. </a:t>
            </a:r>
          </a:p>
          <a:p>
            <a:pPr marL="0" indent="0">
              <a:buNone/>
            </a:pPr>
            <a:endParaRPr lang="en-US" sz="1600" dirty="0">
              <a:latin typeface="Arial"/>
              <a:cs typeface="Arial"/>
            </a:endParaRPr>
          </a:p>
          <a:p>
            <a:pPr marL="0" indent="0">
              <a:buNone/>
            </a:pPr>
            <a:r>
              <a:rPr lang="en-US" sz="2400" dirty="0" smtClean="0">
                <a:latin typeface="Arial"/>
                <a:cs typeface="Arial"/>
              </a:rPr>
              <a:t>To complete your rendering, write the name of your character and attach (staple) fabric swatches.</a:t>
            </a: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p:txBody>
      </p:sp>
      <p:pic>
        <p:nvPicPr>
          <p:cNvPr id="4" name="Picture 3" descr="P1050070.jpg"/>
          <p:cNvPicPr>
            <a:picLocks noChangeAspect="1"/>
          </p:cNvPicPr>
          <p:nvPr/>
        </p:nvPicPr>
        <p:blipFill>
          <a:blip r:embed="rId2" cstate="screen">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tretch>
            <a:fillRect/>
          </a:stretch>
        </p:blipFill>
        <p:spPr>
          <a:xfrm>
            <a:off x="4234948" y="552190"/>
            <a:ext cx="4529082" cy="5663890"/>
          </a:xfrm>
          <a:prstGeom prst="rect">
            <a:avLst/>
          </a:prstGeom>
        </p:spPr>
      </p:pic>
    </p:spTree>
    <p:extLst>
      <p:ext uri="{BB962C8B-B14F-4D97-AF65-F5344CB8AC3E}">
        <p14:creationId xmlns:p14="http://schemas.microsoft.com/office/powerpoint/2010/main" val="4027459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2906" y="407120"/>
            <a:ext cx="8009681" cy="2382380"/>
          </a:xfrm>
        </p:spPr>
        <p:txBody>
          <a:bodyPr>
            <a:normAutofit/>
          </a:bodyPr>
          <a:lstStyle/>
          <a:p>
            <a:pPr marL="0" indent="0">
              <a:buNone/>
            </a:pPr>
            <a:r>
              <a:rPr lang="en-US" sz="2400" dirty="0" smtClean="0">
                <a:latin typeface="Arial"/>
                <a:cs typeface="Arial"/>
              </a:rPr>
              <a:t>The play has been performed hundreds of times.</a:t>
            </a:r>
            <a:r>
              <a:rPr lang="en-US" sz="2400" dirty="0">
                <a:latin typeface="Arial"/>
                <a:cs typeface="Arial"/>
              </a:rPr>
              <a:t> </a:t>
            </a:r>
            <a:r>
              <a:rPr lang="en-US" sz="2400" dirty="0" smtClean="0">
                <a:latin typeface="Arial"/>
                <a:cs typeface="Arial"/>
              </a:rPr>
              <a:t>Each time, a technical team of </a:t>
            </a:r>
            <a:r>
              <a:rPr lang="en-US" sz="2400" dirty="0">
                <a:latin typeface="Arial"/>
                <a:cs typeface="Arial"/>
              </a:rPr>
              <a:t>set designers, lighting designers, property (“props”) designers, </a:t>
            </a:r>
            <a:r>
              <a:rPr lang="en-US" sz="2400" dirty="0" smtClean="0">
                <a:latin typeface="Arial"/>
                <a:cs typeface="Arial"/>
              </a:rPr>
              <a:t>sound designers and costume designers work together to create a unified look based on the director’s vision.</a:t>
            </a:r>
            <a:endParaRPr lang="en-US" sz="2400" dirty="0">
              <a:latin typeface="Arial"/>
              <a:cs typeface="Arial"/>
            </a:endParaRPr>
          </a:p>
          <a:p>
            <a:pPr marL="0" indent="0">
              <a:buNone/>
            </a:pPr>
            <a:endParaRPr lang="en-US" sz="2800" dirty="0" smtClean="0">
              <a:latin typeface="Arial"/>
              <a:cs typeface="Arial"/>
            </a:endParaRPr>
          </a:p>
        </p:txBody>
      </p:sp>
      <p:pic>
        <p:nvPicPr>
          <p:cNvPr id="2" name="Picture 1" descr="Picture (Device Independent Bitmap) 2.jpg"/>
          <p:cNvPicPr>
            <a:picLocks noChangeAspect="1"/>
          </p:cNvPicPr>
          <p:nvPr/>
        </p:nvPicPr>
        <p:blipFill rotWithShape="1">
          <a:blip r:embed="rId2">
            <a:extLst>
              <a:ext uri="{28A0092B-C50C-407E-A947-70E740481C1C}">
                <a14:useLocalDpi xmlns:a14="http://schemas.microsoft.com/office/drawing/2010/main"/>
              </a:ext>
            </a:extLst>
          </a:blip>
          <a:srcRect l="1303" b="2161"/>
          <a:stretch/>
        </p:blipFill>
        <p:spPr>
          <a:xfrm>
            <a:off x="2065903" y="2565760"/>
            <a:ext cx="5165661" cy="3406775"/>
          </a:xfrm>
          <a:prstGeom prst="rect">
            <a:avLst/>
          </a:prstGeom>
        </p:spPr>
      </p:pic>
      <p:sp>
        <p:nvSpPr>
          <p:cNvPr id="4" name="TextBox 3"/>
          <p:cNvSpPr txBox="1"/>
          <p:nvPr/>
        </p:nvSpPr>
        <p:spPr>
          <a:xfrm>
            <a:off x="3176047" y="6148922"/>
            <a:ext cx="4055517" cy="307777"/>
          </a:xfrm>
          <a:prstGeom prst="rect">
            <a:avLst/>
          </a:prstGeom>
          <a:noFill/>
        </p:spPr>
        <p:txBody>
          <a:bodyPr wrap="square" rtlCol="0">
            <a:spAutoFit/>
          </a:bodyPr>
          <a:lstStyle/>
          <a:p>
            <a:r>
              <a:rPr lang="en-US" sz="1400" dirty="0" smtClean="0">
                <a:solidFill>
                  <a:srgbClr val="92D050"/>
                </a:solidFill>
                <a:latin typeface="Arial" panose="020B0604020202020204" pitchFamily="34" charset="0"/>
                <a:cs typeface="Arial" panose="020B0604020202020204" pitchFamily="34" charset="0"/>
              </a:rPr>
              <a:t>Image from Southwest Shakespeare Company</a:t>
            </a:r>
            <a:endParaRPr lang="en-US" sz="1400"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7559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711" y="372139"/>
            <a:ext cx="8194875" cy="1919649"/>
          </a:xfrm>
        </p:spPr>
        <p:txBody>
          <a:bodyPr>
            <a:normAutofit/>
          </a:bodyPr>
          <a:lstStyle/>
          <a:p>
            <a:pPr marL="0" indent="0">
              <a:buNone/>
            </a:pPr>
            <a:r>
              <a:rPr lang="en-US" sz="2400" dirty="0" smtClean="0">
                <a:latin typeface="Arial"/>
                <a:cs typeface="Arial"/>
              </a:rPr>
              <a:t>In 2014 the Southwest Shakespeare Company staged their own version of  the play but called it </a:t>
            </a:r>
            <a:r>
              <a:rPr lang="en-US" sz="2400" i="1" dirty="0" smtClean="0">
                <a:latin typeface="Arial"/>
                <a:cs typeface="Arial"/>
              </a:rPr>
              <a:t>“Fairy Worlds” </a:t>
            </a:r>
            <a:r>
              <a:rPr lang="en-US" sz="2400" dirty="0" smtClean="0">
                <a:latin typeface="Arial"/>
                <a:cs typeface="Arial"/>
              </a:rPr>
              <a:t>at night in the Desert Botanical Garden in Phoenix, AZ. Imagine this costume lit by firelight in the dark of the night. </a:t>
            </a: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1200" dirty="0" smtClean="0">
              <a:latin typeface="Arial"/>
              <a:cs typeface="Arial"/>
            </a:endParaRPr>
          </a:p>
          <a:p>
            <a:pPr marL="0" indent="0">
              <a:buNone/>
            </a:pPr>
            <a:endParaRPr lang="en-US" sz="1300" dirty="0" smtClean="0">
              <a:latin typeface="Arial"/>
              <a:cs typeface="Arial"/>
            </a:endParaRPr>
          </a:p>
          <a:p>
            <a:pPr marL="0" indent="0">
              <a:buNone/>
            </a:pPr>
            <a:endParaRPr lang="en-US" sz="1300" dirty="0" smtClean="0">
              <a:latin typeface="Arial"/>
              <a:cs typeface="Arial"/>
            </a:endParaRPr>
          </a:p>
        </p:txBody>
      </p:sp>
      <p:pic>
        <p:nvPicPr>
          <p:cNvPr id="2" name="Picture 1" descr="6  Fairy with fire.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57714" y="2373522"/>
            <a:ext cx="4978102" cy="3733576"/>
          </a:xfrm>
          <a:prstGeom prst="rect">
            <a:avLst/>
          </a:prstGeom>
        </p:spPr>
      </p:pic>
      <p:sp>
        <p:nvSpPr>
          <p:cNvPr id="4" name="TextBox 3"/>
          <p:cNvSpPr txBox="1"/>
          <p:nvPr/>
        </p:nvSpPr>
        <p:spPr>
          <a:xfrm>
            <a:off x="2980299" y="6157747"/>
            <a:ext cx="4055517" cy="307777"/>
          </a:xfrm>
          <a:prstGeom prst="rect">
            <a:avLst/>
          </a:prstGeom>
          <a:noFill/>
        </p:spPr>
        <p:txBody>
          <a:bodyPr wrap="square" rtlCol="0">
            <a:spAutoFit/>
          </a:bodyPr>
          <a:lstStyle/>
          <a:p>
            <a:r>
              <a:rPr lang="en-US" sz="1400" dirty="0" smtClean="0">
                <a:solidFill>
                  <a:srgbClr val="92D050"/>
                </a:solidFill>
                <a:latin typeface="Arial" panose="020B0604020202020204" pitchFamily="34" charset="0"/>
                <a:cs typeface="Arial" panose="020B0604020202020204" pitchFamily="34" charset="0"/>
              </a:rPr>
              <a:t>Image from Southwest Shakespeare Company</a:t>
            </a:r>
            <a:endParaRPr lang="en-US" sz="1400"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6045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6026" y="247771"/>
            <a:ext cx="7718222" cy="2695963"/>
          </a:xfrm>
        </p:spPr>
        <p:txBody>
          <a:bodyPr>
            <a:normAutofit/>
          </a:bodyPr>
          <a:lstStyle/>
          <a:p>
            <a:pPr marL="0" indent="0">
              <a:buNone/>
            </a:pPr>
            <a:r>
              <a:rPr lang="en-US" sz="2400" dirty="0" smtClean="0">
                <a:latin typeface="Arial" panose="020B0604020202020204" pitchFamily="34" charset="0"/>
                <a:cs typeface="Arial" panose="020B0604020202020204" pitchFamily="34" charset="0"/>
              </a:rPr>
              <a:t>Before making a costume, costume designers make drawings of their ideas called </a:t>
            </a:r>
            <a:r>
              <a:rPr lang="en-US" sz="2400" b="1" dirty="0" smtClean="0">
                <a:solidFill>
                  <a:srgbClr val="92D050"/>
                </a:solidFill>
                <a:latin typeface="Arial" panose="020B0604020202020204" pitchFamily="34" charset="0"/>
                <a:cs typeface="Arial" panose="020B0604020202020204" pitchFamily="34" charset="0"/>
              </a:rPr>
              <a:t>renderings</a:t>
            </a:r>
            <a:r>
              <a:rPr lang="en-US" sz="2400" dirty="0" smtClean="0">
                <a:latin typeface="Arial" panose="020B0604020202020204" pitchFamily="34" charset="0"/>
                <a:cs typeface="Arial" panose="020B0604020202020204" pitchFamily="34" charset="0"/>
              </a:rPr>
              <a:t>. </a:t>
            </a:r>
          </a:p>
          <a:p>
            <a:pPr marL="0" indent="0">
              <a:buNone/>
            </a:pPr>
            <a:r>
              <a:rPr lang="en-US" sz="2400" dirty="0" smtClean="0">
                <a:latin typeface="Arial" panose="020B0604020202020204" pitchFamily="34" charset="0"/>
                <a:cs typeface="Arial" panose="020B0604020202020204" pitchFamily="34" charset="0"/>
              </a:rPr>
              <a:t>The two costumes on  the left were designed by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C. Wilhelm for a production of </a:t>
            </a:r>
            <a:r>
              <a:rPr lang="en-US" sz="2400" i="1" dirty="0" smtClean="0">
                <a:latin typeface="Arial" panose="020B0604020202020204" pitchFamily="34" charset="0"/>
                <a:cs typeface="Arial" panose="020B0604020202020204" pitchFamily="34" charset="0"/>
              </a:rPr>
              <a:t>A Midsummer Night’s Dream </a:t>
            </a:r>
            <a:r>
              <a:rPr lang="en-US" sz="2400" dirty="0" smtClean="0">
                <a:latin typeface="Arial" panose="020B0604020202020204" pitchFamily="34" charset="0"/>
                <a:cs typeface="Arial" panose="020B0604020202020204" pitchFamily="34" charset="0"/>
              </a:rPr>
              <a:t>in England in 1904. Rebecca Akins designed the costume on the right for a 1974 production. </a:t>
            </a:r>
          </a:p>
          <a:p>
            <a:pPr marL="0" indent="0">
              <a:buNone/>
            </a:pPr>
            <a:endParaRPr lang="en-US" sz="2800" dirty="0" smtClean="0">
              <a:latin typeface="Arial"/>
              <a:cs typeface="Arial"/>
            </a:endParaRPr>
          </a:p>
          <a:p>
            <a:pPr marL="0" indent="0">
              <a:buNone/>
            </a:pPr>
            <a:endParaRPr lang="en-US" sz="2800" dirty="0">
              <a:latin typeface="Arial"/>
              <a:cs typeface="Arial"/>
            </a:endParaRPr>
          </a:p>
        </p:txBody>
      </p:sp>
      <p:pic>
        <p:nvPicPr>
          <p:cNvPr id="2" name="Picture 1" descr="9 Midsummer Helena.jpg"/>
          <p:cNvPicPr>
            <a:picLocks noChangeAspect="1"/>
          </p:cNvPicPr>
          <p:nvPr/>
        </p:nvPicPr>
        <p:blipFill rotWithShape="1">
          <a:blip r:embed="rId2" cstate="screen">
            <a:extLst>
              <a:ext uri="{28A0092B-C50C-407E-A947-70E740481C1C}">
                <a14:useLocalDpi xmlns:a14="http://schemas.microsoft.com/office/drawing/2010/main"/>
              </a:ext>
            </a:extLst>
          </a:blip>
          <a:srcRect l="9761" t="4716" r="11212" b="7553"/>
          <a:stretch/>
        </p:blipFill>
        <p:spPr>
          <a:xfrm>
            <a:off x="6041983" y="3038011"/>
            <a:ext cx="2022878" cy="3250635"/>
          </a:xfrm>
          <a:prstGeom prst="rect">
            <a:avLst/>
          </a:prstGeom>
        </p:spPr>
      </p:pic>
      <p:pic>
        <p:nvPicPr>
          <p:cNvPr id="11" name="Picture 10" descr="10 fairy 193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026" y="2988775"/>
            <a:ext cx="1865528" cy="3299872"/>
          </a:xfrm>
          <a:prstGeom prst="rect">
            <a:avLst/>
          </a:prstGeom>
        </p:spPr>
      </p:pic>
      <p:pic>
        <p:nvPicPr>
          <p:cNvPr id="12" name="Picture 11" descr="12 rend peaseblossom.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88823" y="3021647"/>
            <a:ext cx="1915279" cy="3266999"/>
          </a:xfrm>
          <a:prstGeom prst="rect">
            <a:avLst/>
          </a:prstGeom>
        </p:spPr>
      </p:pic>
    </p:spTree>
    <p:extLst>
      <p:ext uri="{BB962C8B-B14F-4D97-AF65-F5344CB8AC3E}">
        <p14:creationId xmlns:p14="http://schemas.microsoft.com/office/powerpoint/2010/main" val="1299554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309" y="450561"/>
            <a:ext cx="7928658" cy="1737055"/>
          </a:xfrm>
        </p:spPr>
        <p:txBody>
          <a:bodyPr>
            <a:normAutofit fontScale="92500"/>
          </a:bodyPr>
          <a:lstStyle/>
          <a:p>
            <a:pPr marL="0" indent="0">
              <a:buNone/>
            </a:pPr>
            <a:r>
              <a:rPr lang="en-US" sz="2400" dirty="0" smtClean="0">
                <a:latin typeface="Arial"/>
                <a:cs typeface="Arial"/>
              </a:rPr>
              <a:t>Costumer </a:t>
            </a:r>
            <a:r>
              <a:rPr lang="en-US" sz="2400" dirty="0">
                <a:latin typeface="Arial"/>
                <a:cs typeface="Arial"/>
              </a:rPr>
              <a:t>designers Maci </a:t>
            </a:r>
            <a:r>
              <a:rPr lang="en-US" sz="2400" dirty="0" err="1">
                <a:latin typeface="Arial"/>
                <a:cs typeface="Arial"/>
              </a:rPr>
              <a:t>Hosler</a:t>
            </a:r>
            <a:r>
              <a:rPr lang="en-US" sz="2400" dirty="0">
                <a:latin typeface="Arial"/>
                <a:cs typeface="Arial"/>
              </a:rPr>
              <a:t> and Adrianna Diaz chose </a:t>
            </a:r>
            <a:r>
              <a:rPr lang="en-US" sz="2400" dirty="0" smtClean="0">
                <a:latin typeface="Arial"/>
                <a:cs typeface="Arial"/>
              </a:rPr>
              <a:t>different colors, patterns and textures for each costume in the 2014 production. They planned together so the costumes would tie together to make a unified visual “look.”</a:t>
            </a:r>
            <a:endParaRPr lang="en-US" sz="2400" dirty="0">
              <a:latin typeface="Arial"/>
              <a:cs typeface="Arial"/>
            </a:endParaRPr>
          </a:p>
        </p:txBody>
      </p:sp>
      <p:sp>
        <p:nvSpPr>
          <p:cNvPr id="8" name="TextBox 7"/>
          <p:cNvSpPr txBox="1"/>
          <p:nvPr/>
        </p:nvSpPr>
        <p:spPr>
          <a:xfrm>
            <a:off x="913241" y="6577408"/>
            <a:ext cx="184666" cy="369332"/>
          </a:xfrm>
          <a:prstGeom prst="rect">
            <a:avLst/>
          </a:prstGeom>
          <a:noFill/>
        </p:spPr>
        <p:txBody>
          <a:bodyPr wrap="none" rtlCol="0">
            <a:spAutoFit/>
          </a:bodyPr>
          <a:lstStyle/>
          <a:p>
            <a:endParaRPr lang="en-US" dirty="0"/>
          </a:p>
        </p:txBody>
      </p:sp>
      <p:pic>
        <p:nvPicPr>
          <p:cNvPr id="5" name="Picture 4" descr="1.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1444" y="2356323"/>
            <a:ext cx="7328238" cy="3725187"/>
          </a:xfrm>
          <a:prstGeom prst="rect">
            <a:avLst/>
          </a:prstGeom>
        </p:spPr>
      </p:pic>
      <p:sp>
        <p:nvSpPr>
          <p:cNvPr id="6" name="TextBox 5"/>
          <p:cNvSpPr txBox="1"/>
          <p:nvPr/>
        </p:nvSpPr>
        <p:spPr>
          <a:xfrm>
            <a:off x="3954165" y="6081509"/>
            <a:ext cx="4055517" cy="307777"/>
          </a:xfrm>
          <a:prstGeom prst="rect">
            <a:avLst/>
          </a:prstGeom>
          <a:noFill/>
        </p:spPr>
        <p:txBody>
          <a:bodyPr wrap="square" rtlCol="0">
            <a:spAutoFit/>
          </a:bodyPr>
          <a:lstStyle/>
          <a:p>
            <a:r>
              <a:rPr lang="en-US" sz="1400" dirty="0" smtClean="0">
                <a:solidFill>
                  <a:srgbClr val="92D050"/>
                </a:solidFill>
                <a:latin typeface="Arial" panose="020B0604020202020204" pitchFamily="34" charset="0"/>
                <a:cs typeface="Arial" panose="020B0604020202020204" pitchFamily="34" charset="0"/>
              </a:rPr>
              <a:t>Image from Southwest Shakespeare Company</a:t>
            </a:r>
            <a:endParaRPr lang="en-US" sz="1400"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4449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6513"/>
            <a:ext cx="5277273" cy="5356575"/>
          </a:xfrm>
        </p:spPr>
        <p:txBody>
          <a:bodyPr>
            <a:normAutofit/>
          </a:bodyPr>
          <a:lstStyle/>
          <a:p>
            <a:pPr marL="0" indent="0">
              <a:buNone/>
            </a:pPr>
            <a:r>
              <a:rPr lang="en-US" sz="2400" i="1" dirty="0" smtClean="0">
                <a:latin typeface="Arial"/>
                <a:cs typeface="Arial"/>
              </a:rPr>
              <a:t>A Midsummer Night’s Dream </a:t>
            </a:r>
            <a:r>
              <a:rPr lang="en-US" sz="2400" dirty="0" smtClean="0">
                <a:latin typeface="Arial"/>
                <a:cs typeface="Arial"/>
              </a:rPr>
              <a:t>has been envisioned in many settings. </a:t>
            </a:r>
            <a:endParaRPr lang="en-US" sz="2400" dirty="0">
              <a:latin typeface="Arial"/>
              <a:cs typeface="Arial"/>
            </a:endParaRPr>
          </a:p>
          <a:p>
            <a:pPr marL="0" indent="0">
              <a:buNone/>
            </a:pPr>
            <a:endParaRPr lang="en-US" sz="1600" dirty="0" smtClean="0">
              <a:latin typeface="Arial"/>
              <a:cs typeface="Arial"/>
            </a:endParaRPr>
          </a:p>
          <a:p>
            <a:pPr marL="0" indent="0">
              <a:buNone/>
            </a:pPr>
            <a:r>
              <a:rPr lang="en-US" sz="2400" dirty="0" smtClean="0">
                <a:latin typeface="Arial"/>
                <a:cs typeface="Arial"/>
              </a:rPr>
              <a:t>Rebecca Akins’ rendering of the Greek character, Helena, shows her in a Renaissance costume. The play has been set in many contexts, among them ancient Greece, Victorian times, the jazz age </a:t>
            </a:r>
            <a:r>
              <a:rPr lang="en-US" sz="2400" smtClean="0">
                <a:latin typeface="Arial"/>
                <a:cs typeface="Arial"/>
              </a:rPr>
              <a:t>and the counter </a:t>
            </a:r>
            <a:r>
              <a:rPr lang="en-US" sz="2400" dirty="0" smtClean="0">
                <a:latin typeface="Arial"/>
                <a:cs typeface="Arial"/>
              </a:rPr>
              <a:t>culture of the 1960s.</a:t>
            </a:r>
          </a:p>
          <a:p>
            <a:pPr marL="0" indent="0">
              <a:buNone/>
            </a:pPr>
            <a:endParaRPr lang="en-US" sz="1600" dirty="0">
              <a:latin typeface="Arial"/>
              <a:cs typeface="Arial"/>
            </a:endParaRPr>
          </a:p>
          <a:p>
            <a:pPr marL="0" indent="0">
              <a:buNone/>
            </a:pPr>
            <a:r>
              <a:rPr lang="en-US" sz="2400" dirty="0" smtClean="0">
                <a:latin typeface="Arial"/>
                <a:cs typeface="Arial"/>
              </a:rPr>
              <a:t>Costume designers often research historical photographs and artworks to inform or inspire their designs.</a:t>
            </a:r>
            <a:endParaRPr lang="en-US" sz="2400" dirty="0">
              <a:latin typeface="Arial"/>
              <a:cs typeface="Arial"/>
            </a:endParaRPr>
          </a:p>
        </p:txBody>
      </p:sp>
      <p:sp>
        <p:nvSpPr>
          <p:cNvPr id="8" name="TextBox 7"/>
          <p:cNvSpPr txBox="1"/>
          <p:nvPr/>
        </p:nvSpPr>
        <p:spPr>
          <a:xfrm>
            <a:off x="913241" y="6577408"/>
            <a:ext cx="184666" cy="369332"/>
          </a:xfrm>
          <a:prstGeom prst="rect">
            <a:avLst/>
          </a:prstGeom>
          <a:noFill/>
        </p:spPr>
        <p:txBody>
          <a:bodyPr wrap="none" rtlCol="0">
            <a:spAutoFit/>
          </a:bodyPr>
          <a:lstStyle/>
          <a:p>
            <a:endParaRPr lang="en-US" dirty="0"/>
          </a:p>
        </p:txBody>
      </p:sp>
      <p:pic>
        <p:nvPicPr>
          <p:cNvPr id="4" name="Picture 3" descr="Midsummer Helena (1).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00934" y="291871"/>
            <a:ext cx="2560965" cy="5865861"/>
          </a:xfrm>
          <a:prstGeom prst="rect">
            <a:avLst/>
          </a:prstGeom>
        </p:spPr>
      </p:pic>
    </p:spTree>
    <p:extLst>
      <p:ext uri="{BB962C8B-B14F-4D97-AF65-F5344CB8AC3E}">
        <p14:creationId xmlns:p14="http://schemas.microsoft.com/office/powerpoint/2010/main" val="1515366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658" y="219067"/>
            <a:ext cx="8339116" cy="3357510"/>
          </a:xfrm>
        </p:spPr>
        <p:txBody>
          <a:bodyPr>
            <a:normAutofit/>
          </a:bodyPr>
          <a:lstStyle/>
          <a:p>
            <a:pPr marL="0" indent="0">
              <a:buNone/>
            </a:pPr>
            <a:r>
              <a:rPr lang="en-US" sz="2400" dirty="0" smtClean="0">
                <a:latin typeface="Arial"/>
                <a:cs typeface="Arial"/>
              </a:rPr>
              <a:t>With your team, choose a time period or culture as a setting for </a:t>
            </a:r>
            <a:r>
              <a:rPr lang="en-US" sz="2400" i="1" dirty="0" smtClean="0">
                <a:latin typeface="Arial"/>
                <a:cs typeface="Arial"/>
              </a:rPr>
              <a:t>A Midsummer Night’s Dream</a:t>
            </a:r>
            <a:r>
              <a:rPr lang="en-US" sz="2400" dirty="0" smtClean="0">
                <a:latin typeface="Arial"/>
                <a:cs typeface="Arial"/>
              </a:rPr>
              <a:t>. A director might, for example, envision a new production set in ancient Greece inspired by the look of pottery of that era.</a:t>
            </a:r>
          </a:p>
          <a:p>
            <a:pPr marL="0" indent="0">
              <a:buNone/>
            </a:pPr>
            <a:endParaRPr lang="en-US" sz="1600" dirty="0" smtClean="0">
              <a:latin typeface="Arial"/>
              <a:cs typeface="Arial"/>
            </a:endParaRPr>
          </a:p>
          <a:p>
            <a:pPr marL="0" indent="0">
              <a:buNone/>
            </a:pPr>
            <a:r>
              <a:rPr lang="en-US" sz="2400" dirty="0" smtClean="0">
                <a:latin typeface="Arial"/>
                <a:cs typeface="Arial"/>
              </a:rPr>
              <a:t>Search for historical photographs or artworks online or in the library. Art museums with large encyclopedic collections can be a good place to begin a search. </a:t>
            </a:r>
            <a:endParaRPr lang="en-US" sz="2400" dirty="0">
              <a:latin typeface="Arial"/>
              <a:cs typeface="Arial"/>
            </a:endParaRPr>
          </a:p>
        </p:txBody>
      </p:sp>
      <p:sp>
        <p:nvSpPr>
          <p:cNvPr id="8" name="TextBox 7"/>
          <p:cNvSpPr txBox="1"/>
          <p:nvPr/>
        </p:nvSpPr>
        <p:spPr>
          <a:xfrm>
            <a:off x="913241" y="6577408"/>
            <a:ext cx="184666" cy="369332"/>
          </a:xfrm>
          <a:prstGeom prst="rect">
            <a:avLst/>
          </a:prstGeom>
          <a:noFill/>
        </p:spPr>
        <p:txBody>
          <a:bodyPr wrap="none" rtlCol="0">
            <a:spAutoFit/>
          </a:bodyPr>
          <a:lstStyle/>
          <a:p>
            <a:endParaRPr lang="en-US" dirty="0"/>
          </a:p>
        </p:txBody>
      </p:sp>
      <p:sp>
        <p:nvSpPr>
          <p:cNvPr id="4" name="TextBox 3"/>
          <p:cNvSpPr txBox="1"/>
          <p:nvPr/>
        </p:nvSpPr>
        <p:spPr>
          <a:xfrm>
            <a:off x="4826644" y="4321966"/>
            <a:ext cx="3779010" cy="830997"/>
          </a:xfrm>
          <a:prstGeom prst="rect">
            <a:avLst/>
          </a:prstGeom>
          <a:noFill/>
        </p:spPr>
        <p:txBody>
          <a:bodyPr wrap="square" rtlCol="0">
            <a:spAutoFit/>
          </a:bodyPr>
          <a:lstStyle/>
          <a:p>
            <a:r>
              <a:rPr lang="en-US" sz="1600" dirty="0" smtClean="0">
                <a:solidFill>
                  <a:srgbClr val="92D050"/>
                </a:solidFill>
                <a:latin typeface="Arial" panose="020B0604020202020204" pitchFamily="34" charset="0"/>
                <a:cs typeface="Arial" panose="020B0604020202020204" pitchFamily="34" charset="0"/>
              </a:rPr>
              <a:t>The Metropolitan Museum of Art in New York has a strong collection of Greek red-figured pottery.</a:t>
            </a:r>
          </a:p>
        </p:txBody>
      </p:sp>
      <p:pic>
        <p:nvPicPr>
          <p:cNvPr id="5" name="Picture 4" descr="P1050078.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8382" y="3456694"/>
            <a:ext cx="3787084" cy="2840312"/>
          </a:xfrm>
          <a:prstGeom prst="rect">
            <a:avLst/>
          </a:prstGeom>
        </p:spPr>
      </p:pic>
    </p:spTree>
    <p:extLst>
      <p:ext uri="{BB962C8B-B14F-4D97-AF65-F5344CB8AC3E}">
        <p14:creationId xmlns:p14="http://schemas.microsoft.com/office/powerpoint/2010/main" val="2219938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874" y="792496"/>
            <a:ext cx="4763113" cy="5042938"/>
          </a:xfrm>
        </p:spPr>
        <p:txBody>
          <a:bodyPr>
            <a:normAutofit lnSpcReduction="10000"/>
          </a:bodyPr>
          <a:lstStyle/>
          <a:p>
            <a:pPr marL="0" indent="0">
              <a:buNone/>
            </a:pPr>
            <a:r>
              <a:rPr lang="en-US" sz="2400" dirty="0" smtClean="0">
                <a:latin typeface="Arial"/>
                <a:cs typeface="Arial"/>
              </a:rPr>
              <a:t>Choose a character for whom to design a costume. Locate related images from your historical sources.</a:t>
            </a:r>
          </a:p>
          <a:p>
            <a:pPr marL="0" indent="0">
              <a:buNone/>
            </a:pPr>
            <a:endParaRPr lang="en-US" sz="2400" dirty="0">
              <a:latin typeface="Arial"/>
              <a:cs typeface="Arial"/>
            </a:endParaRPr>
          </a:p>
          <a:p>
            <a:pPr marL="0" indent="0">
              <a:buNone/>
            </a:pPr>
            <a:r>
              <a:rPr lang="en-US" sz="2400" dirty="0" smtClean="0">
                <a:latin typeface="Arial"/>
                <a:cs typeface="Arial"/>
              </a:rPr>
              <a:t>For example, clothing </a:t>
            </a:r>
            <a:r>
              <a:rPr lang="en-US" sz="2400" dirty="0">
                <a:latin typeface="Arial"/>
                <a:cs typeface="Arial"/>
              </a:rPr>
              <a:t>and decorations depicted on </a:t>
            </a:r>
            <a:r>
              <a:rPr lang="en-US" sz="2400" dirty="0" smtClean="0">
                <a:latin typeface="Arial"/>
                <a:cs typeface="Arial"/>
              </a:rPr>
              <a:t>pottery might be useful sources for the Athenian lady, Helena.</a:t>
            </a:r>
          </a:p>
          <a:p>
            <a:pPr marL="0" indent="0">
              <a:buNone/>
            </a:pPr>
            <a:endParaRPr lang="en-US" sz="2400" dirty="0">
              <a:latin typeface="Arial"/>
              <a:cs typeface="Arial"/>
            </a:endParaRPr>
          </a:p>
          <a:p>
            <a:pPr marL="0" indent="0">
              <a:buNone/>
            </a:pPr>
            <a:r>
              <a:rPr lang="en-US" sz="2400" dirty="0" smtClean="0">
                <a:latin typeface="Arial"/>
                <a:cs typeface="Arial"/>
              </a:rPr>
              <a:t>Be sure to record your sources to help you find them again and so you can credit your sources.</a:t>
            </a:r>
            <a:endParaRPr lang="en-US" sz="2400" dirty="0">
              <a:latin typeface="Arial"/>
              <a:cs typeface="Arial"/>
            </a:endParaRPr>
          </a:p>
        </p:txBody>
      </p:sp>
      <p:sp>
        <p:nvSpPr>
          <p:cNvPr id="5" name="TextBox 4"/>
          <p:cNvSpPr txBox="1"/>
          <p:nvPr/>
        </p:nvSpPr>
        <p:spPr>
          <a:xfrm>
            <a:off x="5442622" y="5096770"/>
            <a:ext cx="3510098" cy="738664"/>
          </a:xfrm>
          <a:prstGeom prst="rect">
            <a:avLst/>
          </a:prstGeom>
          <a:noFill/>
        </p:spPr>
        <p:txBody>
          <a:bodyPr wrap="square" rtlCol="0">
            <a:spAutoFit/>
          </a:bodyPr>
          <a:lstStyle/>
          <a:p>
            <a:r>
              <a:rPr lang="en-US" sz="1400" dirty="0" smtClean="0">
                <a:solidFill>
                  <a:srgbClr val="92D050"/>
                </a:solidFill>
              </a:rPr>
              <a:t>Print-outs </a:t>
            </a:r>
            <a:r>
              <a:rPr lang="en-US" sz="1400" dirty="0">
                <a:solidFill>
                  <a:srgbClr val="92D050"/>
                </a:solidFill>
              </a:rPr>
              <a:t>of </a:t>
            </a:r>
            <a:r>
              <a:rPr lang="en-US" sz="1400" dirty="0" smtClean="0">
                <a:solidFill>
                  <a:srgbClr val="92D050"/>
                </a:solidFill>
              </a:rPr>
              <a:t>online reproductions </a:t>
            </a:r>
            <a:r>
              <a:rPr lang="en-US" sz="1400" dirty="0">
                <a:solidFill>
                  <a:srgbClr val="92D050"/>
                </a:solidFill>
              </a:rPr>
              <a:t>from the red-figured Greek pottery collection of the Metropolitan Museum of </a:t>
            </a:r>
            <a:r>
              <a:rPr lang="en-US" sz="1400" dirty="0" smtClean="0">
                <a:solidFill>
                  <a:srgbClr val="92D050"/>
                </a:solidFill>
              </a:rPr>
              <a:t>Art in </a:t>
            </a:r>
            <a:r>
              <a:rPr lang="en-US" sz="1400" dirty="0">
                <a:solidFill>
                  <a:srgbClr val="92D050"/>
                </a:solidFill>
              </a:rPr>
              <a:t>New </a:t>
            </a:r>
            <a:r>
              <a:rPr lang="en-US" sz="1400" dirty="0" smtClean="0">
                <a:solidFill>
                  <a:srgbClr val="92D050"/>
                </a:solidFill>
              </a:rPr>
              <a:t>York.</a:t>
            </a:r>
            <a:endParaRPr lang="en-US" sz="1400" dirty="0">
              <a:solidFill>
                <a:srgbClr val="92D050"/>
              </a:solidFill>
            </a:endParaRPr>
          </a:p>
        </p:txBody>
      </p:sp>
      <p:pic>
        <p:nvPicPr>
          <p:cNvPr id="6" name="Picture 5" descr="P1050064.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27710" y="555585"/>
            <a:ext cx="3180251" cy="4424150"/>
          </a:xfrm>
          <a:prstGeom prst="rect">
            <a:avLst/>
          </a:prstGeom>
        </p:spPr>
      </p:pic>
    </p:spTree>
    <p:extLst>
      <p:ext uri="{BB962C8B-B14F-4D97-AF65-F5344CB8AC3E}">
        <p14:creationId xmlns:p14="http://schemas.microsoft.com/office/powerpoint/2010/main" val="350283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17107</TotalTime>
  <Words>832</Words>
  <Application>Microsoft Office PowerPoint</Application>
  <PresentationFormat>On-screen Show (4:3)</PresentationFormat>
  <Paragraphs>115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Rascona, Veronica</cp:lastModifiedBy>
  <cp:revision>165</cp:revision>
  <cp:lastPrinted>2016-01-22T18:54:12Z</cp:lastPrinted>
  <dcterms:created xsi:type="dcterms:W3CDTF">2015-05-06T04:15:51Z</dcterms:created>
  <dcterms:modified xsi:type="dcterms:W3CDTF">2016-02-17T22:30:32Z</dcterms:modified>
</cp:coreProperties>
</file>