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0" r:id="rId5"/>
    <p:sldId id="263" r:id="rId6"/>
    <p:sldId id="257" r:id="rId7"/>
    <p:sldId id="259" r:id="rId8"/>
    <p:sldId id="258"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11FE58-8C52-46AD-8632-33BC1BC28517}" type="datetimeFigureOut">
              <a:rPr lang="en-US" smtClean="0"/>
              <a:t>11/04/2015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137229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1FE58-8C52-46AD-8632-33BC1BC28517}" type="datetimeFigureOut">
              <a:rPr lang="en-US" smtClean="0"/>
              <a:t>11/04/2015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234805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1FE58-8C52-46AD-8632-33BC1BC28517}" type="datetimeFigureOut">
              <a:rPr lang="en-US" smtClean="0"/>
              <a:t>11/04/2015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63142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1FE58-8C52-46AD-8632-33BC1BC28517}" type="datetimeFigureOut">
              <a:rPr lang="en-US" smtClean="0"/>
              <a:t>11/04/2015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64839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1FE58-8C52-46AD-8632-33BC1BC28517}" type="datetimeFigureOut">
              <a:rPr lang="en-US" smtClean="0"/>
              <a:t>11/04/2015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407325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1FE58-8C52-46AD-8632-33BC1BC28517}" type="datetimeFigureOut">
              <a:rPr lang="en-US" smtClean="0"/>
              <a:t>11/04/2015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784506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1FE58-8C52-46AD-8632-33BC1BC28517}" type="datetimeFigureOut">
              <a:rPr lang="en-US" smtClean="0"/>
              <a:t>11/04/2015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10260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1FE58-8C52-46AD-8632-33BC1BC28517}" type="datetimeFigureOut">
              <a:rPr lang="en-US" smtClean="0"/>
              <a:t>11/04/2015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18567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1FE58-8C52-46AD-8632-33BC1BC28517}" type="datetimeFigureOut">
              <a:rPr lang="en-US" smtClean="0"/>
              <a:t>11/04/2015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116004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1FE58-8C52-46AD-8632-33BC1BC28517}" type="datetimeFigureOut">
              <a:rPr lang="en-US" smtClean="0"/>
              <a:t>11/04/2015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352338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1FE58-8C52-46AD-8632-33BC1BC28517}" type="datetimeFigureOut">
              <a:rPr lang="en-US" smtClean="0"/>
              <a:t>11/04/2015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F1725-958A-4BB6-A384-C02E1CF03DCC}" type="slidenum">
              <a:rPr lang="en-US" smtClean="0"/>
              <a:t>‹#›</a:t>
            </a:fld>
            <a:endParaRPr lang="en-US"/>
          </a:p>
        </p:txBody>
      </p:sp>
    </p:spTree>
    <p:extLst>
      <p:ext uri="{BB962C8B-B14F-4D97-AF65-F5344CB8AC3E}">
        <p14:creationId xmlns:p14="http://schemas.microsoft.com/office/powerpoint/2010/main" val="2327469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1FE58-8C52-46AD-8632-33BC1BC28517}" type="datetimeFigureOut">
              <a:rPr lang="en-US" smtClean="0"/>
              <a:t>11/04/2015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F1725-958A-4BB6-A384-C02E1CF03DCC}" type="slidenum">
              <a:rPr lang="en-US" smtClean="0"/>
              <a:t>‹#›</a:t>
            </a:fld>
            <a:endParaRPr lang="en-US"/>
          </a:p>
        </p:txBody>
      </p:sp>
    </p:spTree>
    <p:extLst>
      <p:ext uri="{BB962C8B-B14F-4D97-AF65-F5344CB8AC3E}">
        <p14:creationId xmlns:p14="http://schemas.microsoft.com/office/powerpoint/2010/main" val="726680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rning 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470344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Box 4"/>
          <p:cNvSpPr txBox="1"/>
          <p:nvPr/>
        </p:nvSpPr>
        <p:spPr>
          <a:xfrm>
            <a:off x="5410200" y="1447800"/>
            <a:ext cx="2895600" cy="2308324"/>
          </a:xfrm>
          <a:prstGeom prst="rect">
            <a:avLst/>
          </a:prstGeom>
          <a:noFill/>
        </p:spPr>
        <p:txBody>
          <a:bodyPr wrap="square" rtlCol="0">
            <a:spAutoFit/>
          </a:bodyPr>
          <a:lstStyle/>
          <a:p>
            <a:pPr algn="ctr"/>
            <a:r>
              <a:rPr lang="en-US" sz="5400" dirty="0" smtClean="0">
                <a:solidFill>
                  <a:schemeClr val="bg1"/>
                </a:solidFill>
                <a:latin typeface="Arial" panose="020B0604020202020204" pitchFamily="34" charset="0"/>
                <a:cs typeface="Arial" panose="020B0604020202020204" pitchFamily="34" charset="0"/>
              </a:rPr>
              <a:t>GREEN</a:t>
            </a:r>
          </a:p>
          <a:p>
            <a:pPr algn="ctr"/>
            <a:r>
              <a:rPr lang="en-US" sz="3200" dirty="0" smtClean="0">
                <a:solidFill>
                  <a:schemeClr val="bg1"/>
                </a:solidFill>
                <a:latin typeface="Arial" panose="020B0604020202020204" pitchFamily="34" charset="0"/>
                <a:cs typeface="Arial" panose="020B0604020202020204" pitchFamily="34" charset="0"/>
              </a:rPr>
              <a:t>and</a:t>
            </a:r>
          </a:p>
          <a:p>
            <a:pPr algn="ctr"/>
            <a:r>
              <a:rPr lang="en-US" sz="5400" dirty="0" smtClean="0">
                <a:solidFill>
                  <a:schemeClr val="bg1"/>
                </a:solidFill>
                <a:latin typeface="Arial" panose="020B0604020202020204" pitchFamily="34" charset="0"/>
                <a:cs typeface="Arial" panose="020B0604020202020204" pitchFamily="34" charset="0"/>
              </a:rPr>
              <a:t>GRAY</a:t>
            </a:r>
            <a:endParaRPr lang="en-US" sz="54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600700" y="3962399"/>
            <a:ext cx="28575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Exhibition Preview</a:t>
            </a:r>
            <a:endParaRPr lang="en-US" sz="2400" dirty="0">
              <a:solidFill>
                <a:schemeClr val="bg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5359" y="4757196"/>
            <a:ext cx="1105281" cy="917762"/>
          </a:xfrm>
          <a:prstGeom prst="rect">
            <a:avLst/>
          </a:prstGeom>
        </p:spPr>
      </p:pic>
    </p:spTree>
    <p:extLst>
      <p:ext uri="{BB962C8B-B14F-4D97-AF65-F5344CB8AC3E}">
        <p14:creationId xmlns:p14="http://schemas.microsoft.com/office/powerpoint/2010/main" val="1560660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200400"/>
            <a:ext cx="8229600" cy="3416320"/>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Jonathan Howard, Phoenix</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An Arizona native, Howard spent his early childhood in the Phoenix </a:t>
            </a:r>
            <a:r>
              <a:rPr lang="en-US" dirty="0" smtClean="0">
                <a:solidFill>
                  <a:schemeClr val="bg1"/>
                </a:solidFill>
                <a:latin typeface="Arial" panose="020B0604020202020204" pitchFamily="34" charset="0"/>
                <a:cs typeface="Arial" panose="020B0604020202020204" pitchFamily="34" charset="0"/>
              </a:rPr>
              <a:t>area. He also lived </a:t>
            </a:r>
            <a:r>
              <a:rPr lang="en-US" dirty="0">
                <a:solidFill>
                  <a:schemeClr val="bg1"/>
                </a:solidFill>
                <a:latin typeface="Arial" panose="020B0604020202020204" pitchFamily="34" charset="0"/>
                <a:cs typeface="Arial" panose="020B0604020202020204" pitchFamily="34" charset="0"/>
              </a:rPr>
              <a:t>in Hawaii, </a:t>
            </a:r>
            <a:r>
              <a:rPr lang="en-US" dirty="0" smtClean="0">
                <a:solidFill>
                  <a:schemeClr val="bg1"/>
                </a:solidFill>
                <a:latin typeface="Arial" panose="020B0604020202020204" pitchFamily="34" charset="0"/>
                <a:cs typeface="Arial" panose="020B0604020202020204" pitchFamily="34" charset="0"/>
              </a:rPr>
              <a:t>California </a:t>
            </a:r>
            <a:r>
              <a:rPr lang="en-US" dirty="0">
                <a:solidFill>
                  <a:schemeClr val="bg1"/>
                </a:solidFill>
                <a:latin typeface="Arial" panose="020B0604020202020204" pitchFamily="34" charset="0"/>
                <a:cs typeface="Arial" panose="020B0604020202020204" pitchFamily="34" charset="0"/>
              </a:rPr>
              <a:t>and New Mexico before returning to the valley</a:t>
            </a:r>
            <a:r>
              <a:rPr lang="en-US" dirty="0" smtClean="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He attended Scottsdale Community College and transferred to Arizona State University to earn a Bachelor of Fine Arts in painting. </a:t>
            </a:r>
            <a:br>
              <a:rPr lang="en-US" dirty="0">
                <a:solidFill>
                  <a:schemeClr val="bg1"/>
                </a:solidFill>
                <a:latin typeface="Arial" panose="020B0604020202020204" pitchFamily="34" charset="0"/>
                <a:cs typeface="Arial" panose="020B0604020202020204" pitchFamily="34" charset="0"/>
              </a:rPr>
            </a:br>
            <a:endParaRPr lang="en-US" sz="900" dirty="0">
              <a:solidFill>
                <a:schemeClr val="bg1"/>
              </a:solidFill>
              <a:latin typeface="Arial" panose="020B0604020202020204" pitchFamily="34" charset="0"/>
              <a:cs typeface="Arial" panose="020B0604020202020204" pitchFamily="34" charset="0"/>
            </a:endParaRPr>
          </a:p>
          <a:p>
            <a:r>
              <a:rPr lang="en-US" i="1" dirty="0">
                <a:solidFill>
                  <a:schemeClr val="bg1"/>
                </a:solidFill>
                <a:latin typeface="Arial" panose="020B0604020202020204" pitchFamily="34" charset="0"/>
                <a:cs typeface="Arial" panose="020B0604020202020204" pitchFamily="34" charset="0"/>
              </a:rPr>
              <a:t>“The abandoned gas station/desert works address </a:t>
            </a:r>
            <a:r>
              <a:rPr lang="en-US" i="1" dirty="0" smtClean="0">
                <a:solidFill>
                  <a:schemeClr val="bg1"/>
                </a:solidFill>
                <a:latin typeface="Arial" panose="020B0604020202020204" pitchFamily="34" charset="0"/>
                <a:cs typeface="Arial" panose="020B0604020202020204" pitchFamily="34" charset="0"/>
              </a:rPr>
              <a:t>a </a:t>
            </a:r>
            <a:r>
              <a:rPr lang="en-US" i="1" dirty="0">
                <a:solidFill>
                  <a:schemeClr val="bg1"/>
                </a:solidFill>
                <a:latin typeface="Arial" panose="020B0604020202020204" pitchFamily="34" charset="0"/>
                <a:cs typeface="Arial" panose="020B0604020202020204" pitchFamily="34" charset="0"/>
              </a:rPr>
              <a:t>time gone </a:t>
            </a:r>
            <a:r>
              <a:rPr lang="en-US" i="1" dirty="0" smtClean="0">
                <a:solidFill>
                  <a:schemeClr val="bg1"/>
                </a:solidFill>
                <a:latin typeface="Arial" panose="020B0604020202020204" pitchFamily="34" charset="0"/>
                <a:cs typeface="Arial" panose="020B0604020202020204" pitchFamily="34" charset="0"/>
              </a:rPr>
              <a:t>by. </a:t>
            </a:r>
            <a:r>
              <a:rPr lang="en-US" i="1" dirty="0">
                <a:solidFill>
                  <a:schemeClr val="bg1"/>
                </a:solidFill>
                <a:latin typeface="Arial" panose="020B0604020202020204" pitchFamily="34" charset="0"/>
                <a:cs typeface="Arial" panose="020B0604020202020204" pitchFamily="34" charset="0"/>
              </a:rPr>
              <a:t>When I visit these sites to take reference photographs, I’m always surprised about how </a:t>
            </a:r>
            <a:r>
              <a:rPr lang="en-US" i="1" dirty="0" smtClean="0">
                <a:solidFill>
                  <a:schemeClr val="bg1"/>
                </a:solidFill>
                <a:latin typeface="Arial" panose="020B0604020202020204" pitchFamily="34" charset="0"/>
                <a:cs typeface="Arial" panose="020B0604020202020204" pitchFamily="34" charset="0"/>
              </a:rPr>
              <a:t>they </a:t>
            </a:r>
            <a:r>
              <a:rPr lang="en-US" i="1" dirty="0">
                <a:solidFill>
                  <a:schemeClr val="bg1"/>
                </a:solidFill>
                <a:latin typeface="Arial" panose="020B0604020202020204" pitchFamily="34" charset="0"/>
                <a:cs typeface="Arial" panose="020B0604020202020204" pitchFamily="34" charset="0"/>
              </a:rPr>
              <a:t>feel- as if the echo of past events still lingers within their walls. </a:t>
            </a:r>
            <a:r>
              <a:rPr lang="en-US" i="1" dirty="0" smtClean="0">
                <a:solidFill>
                  <a:schemeClr val="bg1"/>
                </a:solidFill>
                <a:latin typeface="Arial" panose="020B0604020202020204" pitchFamily="34" charset="0"/>
                <a:cs typeface="Arial" panose="020B0604020202020204" pitchFamily="34" charset="0"/>
              </a:rPr>
              <a:t>Considering </a:t>
            </a:r>
            <a:r>
              <a:rPr lang="en-US" i="1" dirty="0">
                <a:solidFill>
                  <a:schemeClr val="bg1"/>
                </a:solidFill>
                <a:latin typeface="Arial" panose="020B0604020202020204" pitchFamily="34" charset="0"/>
                <a:cs typeface="Arial" panose="020B0604020202020204" pitchFamily="34" charset="0"/>
              </a:rPr>
              <a:t>that </a:t>
            </a:r>
            <a:r>
              <a:rPr lang="en-US" i="1" dirty="0" smtClean="0">
                <a:solidFill>
                  <a:schemeClr val="bg1"/>
                </a:solidFill>
                <a:latin typeface="Arial" panose="020B0604020202020204" pitchFamily="34" charset="0"/>
                <a:cs typeface="Arial" panose="020B0604020202020204" pitchFamily="34" charset="0"/>
              </a:rPr>
              <a:t>my memories are </a:t>
            </a:r>
            <a:r>
              <a:rPr lang="en-US" i="1" dirty="0">
                <a:solidFill>
                  <a:schemeClr val="bg1"/>
                </a:solidFill>
                <a:latin typeface="Arial" panose="020B0604020202020204" pitchFamily="34" charset="0"/>
                <a:cs typeface="Arial" panose="020B0604020202020204" pitchFamily="34" charset="0"/>
              </a:rPr>
              <a:t>the only souvenirs left from my </a:t>
            </a:r>
            <a:r>
              <a:rPr lang="en-US" i="1" dirty="0" smtClean="0">
                <a:solidFill>
                  <a:schemeClr val="bg1"/>
                </a:solidFill>
                <a:latin typeface="Arial" panose="020B0604020202020204" pitchFamily="34" charset="0"/>
                <a:cs typeface="Arial" panose="020B0604020202020204" pitchFamily="34" charset="0"/>
              </a:rPr>
              <a:t>childhood </a:t>
            </a:r>
            <a:r>
              <a:rPr lang="en-US" i="1" dirty="0">
                <a:solidFill>
                  <a:schemeClr val="bg1"/>
                </a:solidFill>
                <a:latin typeface="Arial" panose="020B0604020202020204" pitchFamily="34" charset="0"/>
                <a:cs typeface="Arial" panose="020B0604020202020204" pitchFamily="34" charset="0"/>
              </a:rPr>
              <a:t>of traveling these </a:t>
            </a:r>
            <a:r>
              <a:rPr lang="en-US" i="1" dirty="0" smtClean="0">
                <a:solidFill>
                  <a:schemeClr val="bg1"/>
                </a:solidFill>
                <a:latin typeface="Arial" panose="020B0604020202020204" pitchFamily="34" charset="0"/>
                <a:cs typeface="Arial" panose="020B0604020202020204" pitchFamily="34" charset="0"/>
              </a:rPr>
              <a:t>roadways, </a:t>
            </a:r>
            <a:r>
              <a:rPr lang="en-US" i="1" dirty="0">
                <a:solidFill>
                  <a:schemeClr val="bg1"/>
                </a:solidFill>
                <a:latin typeface="Arial" panose="020B0604020202020204" pitchFamily="34" charset="0"/>
                <a:cs typeface="Arial" panose="020B0604020202020204" pitchFamily="34" charset="0"/>
              </a:rPr>
              <a:t>the fleeting nature of our existence really hits home to me.”</a:t>
            </a:r>
            <a:br>
              <a:rPr lang="en-US" i="1" dirty="0">
                <a:solidFill>
                  <a:schemeClr val="bg1"/>
                </a:solidFill>
                <a:latin typeface="Arial" panose="020B0604020202020204" pitchFamily="34" charset="0"/>
                <a:cs typeface="Arial" panose="020B0604020202020204" pitchFamily="34" charset="0"/>
              </a:rPr>
            </a:br>
            <a:endParaRPr lang="en-US" sz="700"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www.jonathanhowardart.com</a:t>
            </a:r>
            <a:endParaRPr lang="en-US" dirty="0">
              <a:solidFill>
                <a:schemeClr val="bg1"/>
              </a:solidFill>
              <a:latin typeface="Arial" panose="020B0604020202020204" pitchFamily="34" charset="0"/>
              <a:cs typeface="Arial" panose="020B0604020202020204" pitchFamily="34" charset="0"/>
            </a:endParaRPr>
          </a:p>
        </p:txBody>
      </p:sp>
      <p:pic>
        <p:nvPicPr>
          <p:cNvPr id="2050" name="Picture 2" descr="U:\CommunityServices\TMAC\Gallery Coordinator\Gallery at TCA\2015 Exhibitions\Green and Gray\Artists\Jonathan Howard\abandoned_desertscapes\worn_out_life_72x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85071"/>
            <a:ext cx="5715000" cy="28753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1468862"/>
            <a:ext cx="1600200" cy="523220"/>
          </a:xfrm>
          <a:prstGeom prst="rect">
            <a:avLst/>
          </a:prstGeom>
          <a:noFill/>
        </p:spPr>
        <p:txBody>
          <a:bodyPr wrap="square" rtlCol="0">
            <a:spAutoFit/>
          </a:bodyPr>
          <a:lstStyle/>
          <a:p>
            <a:r>
              <a:rPr lang="en-US" sz="1400" i="1" dirty="0" smtClean="0">
                <a:solidFill>
                  <a:schemeClr val="bg1"/>
                </a:solidFill>
                <a:latin typeface="Arial" panose="020B0604020202020204" pitchFamily="34" charset="0"/>
                <a:cs typeface="Arial" panose="020B0604020202020204" pitchFamily="34" charset="0"/>
              </a:rPr>
              <a:t>Worn Out Life</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mixed media</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402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609600"/>
            <a:ext cx="4114800" cy="535531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Karen Jilly, Paradise Valley</a:t>
            </a: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Jilly’s background is in architecture and design. She received </a:t>
            </a:r>
            <a:r>
              <a:rPr lang="en-US" dirty="0">
                <a:solidFill>
                  <a:schemeClr val="bg1"/>
                </a:solidFill>
                <a:latin typeface="Arial" panose="020B0604020202020204" pitchFamily="34" charset="0"/>
                <a:cs typeface="Arial" panose="020B0604020202020204" pitchFamily="34" charset="0"/>
              </a:rPr>
              <a:t>a Bachelor of Arts in design from the University of California, </a:t>
            </a:r>
            <a:r>
              <a:rPr lang="en-US" dirty="0" smtClean="0">
                <a:solidFill>
                  <a:schemeClr val="bg1"/>
                </a:solidFill>
                <a:latin typeface="Arial" panose="020B0604020202020204" pitchFamily="34" charset="0"/>
                <a:cs typeface="Arial" panose="020B0604020202020204" pitchFamily="34" charset="0"/>
              </a:rPr>
              <a:t>Los </a:t>
            </a:r>
            <a:r>
              <a:rPr lang="en-US" dirty="0">
                <a:solidFill>
                  <a:schemeClr val="bg1"/>
                </a:solidFill>
                <a:latin typeface="Arial" panose="020B0604020202020204" pitchFamily="34" charset="0"/>
                <a:cs typeface="Arial" panose="020B0604020202020204" pitchFamily="34" charset="0"/>
              </a:rPr>
              <a:t>Angeles and completed additional studies in painting and drawing at </a:t>
            </a:r>
            <a:r>
              <a:rPr lang="en-US" dirty="0" smtClean="0">
                <a:solidFill>
                  <a:schemeClr val="bg1"/>
                </a:solidFill>
                <a:latin typeface="Arial" panose="020B0604020202020204" pitchFamily="34" charset="0"/>
                <a:cs typeface="Arial" panose="020B0604020202020204" pitchFamily="34" charset="0"/>
              </a:rPr>
              <a:t>California </a:t>
            </a:r>
            <a:r>
              <a:rPr lang="en-US" dirty="0">
                <a:solidFill>
                  <a:schemeClr val="bg1"/>
                </a:solidFill>
                <a:latin typeface="Arial" panose="020B0604020202020204" pitchFamily="34" charset="0"/>
                <a:cs typeface="Arial" panose="020B0604020202020204" pitchFamily="34" charset="0"/>
              </a:rPr>
              <a:t>State University, Long Beach. </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Jilly says: </a:t>
            </a:r>
            <a:r>
              <a:rPr lang="en-US" i="1" dirty="0" smtClean="0">
                <a:solidFill>
                  <a:schemeClr val="bg1"/>
                </a:solidFill>
                <a:latin typeface="Arial" panose="020B0604020202020204" pitchFamily="34" charset="0"/>
                <a:cs typeface="Arial" panose="020B0604020202020204" pitchFamily="34" charset="0"/>
              </a:rPr>
              <a:t>“I </a:t>
            </a:r>
            <a:r>
              <a:rPr lang="en-US" i="1" dirty="0">
                <a:solidFill>
                  <a:schemeClr val="bg1"/>
                </a:solidFill>
                <a:latin typeface="Arial" panose="020B0604020202020204" pitchFamily="34" charset="0"/>
                <a:cs typeface="Arial" panose="020B0604020202020204" pitchFamily="34" charset="0"/>
              </a:rPr>
              <a:t>see the urban landscape as a metaphor for the fragile beauty of life. </a:t>
            </a:r>
            <a:r>
              <a:rPr lang="en-US" i="1" dirty="0" smtClean="0">
                <a:solidFill>
                  <a:schemeClr val="bg1"/>
                </a:solidFill>
                <a:latin typeface="Arial" panose="020B0604020202020204" pitchFamily="34" charset="0"/>
                <a:cs typeface="Arial" panose="020B0604020202020204" pitchFamily="34" charset="0"/>
              </a:rPr>
              <a:t>In </a:t>
            </a:r>
            <a:r>
              <a:rPr lang="en-US" i="1" dirty="0">
                <a:solidFill>
                  <a:schemeClr val="bg1"/>
                </a:solidFill>
                <a:latin typeface="Arial" panose="020B0604020202020204" pitchFamily="34" charset="0"/>
                <a:cs typeface="Arial" panose="020B0604020202020204" pitchFamily="34" charset="0"/>
              </a:rPr>
              <a:t>my work, </a:t>
            </a:r>
            <a:r>
              <a:rPr lang="en-US" i="1" dirty="0" smtClean="0">
                <a:solidFill>
                  <a:schemeClr val="bg1"/>
                </a:solidFill>
                <a:latin typeface="Arial" panose="020B0604020202020204" pitchFamily="34" charset="0"/>
                <a:cs typeface="Arial" panose="020B0604020202020204" pitchFamily="34" charset="0"/>
              </a:rPr>
              <a:t>I </a:t>
            </a:r>
            <a:r>
              <a:rPr lang="en-US" i="1" dirty="0">
                <a:solidFill>
                  <a:schemeClr val="bg1"/>
                </a:solidFill>
                <a:latin typeface="Arial" panose="020B0604020202020204" pitchFamily="34" charset="0"/>
                <a:cs typeface="Arial" panose="020B0604020202020204" pitchFamily="34" charset="0"/>
              </a:rPr>
              <a:t>employ architectural elements </a:t>
            </a:r>
            <a:r>
              <a:rPr lang="en-US" i="1" dirty="0" smtClean="0">
                <a:solidFill>
                  <a:schemeClr val="bg1"/>
                </a:solidFill>
                <a:latin typeface="Arial" panose="020B0604020202020204" pitchFamily="34" charset="0"/>
                <a:cs typeface="Arial" panose="020B0604020202020204" pitchFamily="34" charset="0"/>
              </a:rPr>
              <a:t>to </a:t>
            </a:r>
            <a:r>
              <a:rPr lang="en-US" i="1" dirty="0">
                <a:solidFill>
                  <a:schemeClr val="bg1"/>
                </a:solidFill>
                <a:latin typeface="Arial" panose="020B0604020202020204" pitchFamily="34" charset="0"/>
                <a:cs typeface="Arial" panose="020B0604020202020204" pitchFamily="34" charset="0"/>
              </a:rPr>
              <a:t>provide structure and stability. An exaggerated Gothic perspective is used to convey space and </a:t>
            </a:r>
            <a:r>
              <a:rPr lang="en-US" i="1" dirty="0" smtClean="0">
                <a:solidFill>
                  <a:schemeClr val="bg1"/>
                </a:solidFill>
                <a:latin typeface="Arial" panose="020B0604020202020204" pitchFamily="34" charset="0"/>
                <a:cs typeface="Arial" panose="020B0604020202020204" pitchFamily="34" charset="0"/>
              </a:rPr>
              <a:t>time and a </a:t>
            </a:r>
            <a:r>
              <a:rPr lang="en-US" i="1" dirty="0">
                <a:solidFill>
                  <a:schemeClr val="bg1"/>
                </a:solidFill>
                <a:latin typeface="Arial" panose="020B0604020202020204" pitchFamily="34" charset="0"/>
                <a:cs typeface="Arial" panose="020B0604020202020204" pitchFamily="34" charset="0"/>
              </a:rPr>
              <a:t>sense of ‘passing through.’ </a:t>
            </a:r>
            <a:r>
              <a:rPr lang="en-US" i="1" dirty="0" smtClean="0">
                <a:solidFill>
                  <a:schemeClr val="bg1"/>
                </a:solidFill>
                <a:latin typeface="Arial" panose="020B0604020202020204" pitchFamily="34" charset="0"/>
                <a:cs typeface="Arial" panose="020B0604020202020204" pitchFamily="34" charset="0"/>
              </a:rPr>
              <a:t>Balancing </a:t>
            </a:r>
            <a:r>
              <a:rPr lang="en-US" i="1" dirty="0">
                <a:solidFill>
                  <a:schemeClr val="bg1"/>
                </a:solidFill>
                <a:latin typeface="Arial" panose="020B0604020202020204" pitchFamily="34" charset="0"/>
                <a:cs typeface="Arial" panose="020B0604020202020204" pitchFamily="34" charset="0"/>
              </a:rPr>
              <a:t>these </a:t>
            </a:r>
            <a:r>
              <a:rPr lang="en-US" i="1" dirty="0" smtClean="0">
                <a:solidFill>
                  <a:schemeClr val="bg1"/>
                </a:solidFill>
                <a:latin typeface="Arial" panose="020B0604020202020204" pitchFamily="34" charset="0"/>
                <a:cs typeface="Arial" panose="020B0604020202020204" pitchFamily="34" charset="0"/>
              </a:rPr>
              <a:t>contradictions </a:t>
            </a:r>
            <a:r>
              <a:rPr lang="en-US" i="1" dirty="0">
                <a:solidFill>
                  <a:schemeClr val="bg1"/>
                </a:solidFill>
                <a:latin typeface="Arial" panose="020B0604020202020204" pitchFamily="34" charset="0"/>
                <a:cs typeface="Arial" panose="020B0604020202020204" pitchFamily="34" charset="0"/>
              </a:rPr>
              <a:t>of life continues to be the focus on my work</a:t>
            </a:r>
            <a:r>
              <a:rPr lang="en-US" i="1" dirty="0" smtClean="0">
                <a:solidFill>
                  <a:schemeClr val="bg1"/>
                </a:solidFill>
                <a:latin typeface="Arial" panose="020B0604020202020204" pitchFamily="34" charset="0"/>
                <a:cs typeface="Arial" panose="020B0604020202020204" pitchFamily="34" charset="0"/>
              </a:rPr>
              <a:t>.”</a:t>
            </a:r>
            <a:endParaRPr lang="en-US" dirty="0">
              <a:solidFill>
                <a:schemeClr val="bg1"/>
              </a:solidFill>
              <a:latin typeface="Arial" panose="020B0604020202020204" pitchFamily="34" charset="0"/>
              <a:cs typeface="Arial" panose="020B0604020202020204" pitchFamily="34" charset="0"/>
            </a:endParaRPr>
          </a:p>
        </p:txBody>
      </p:sp>
      <p:pic>
        <p:nvPicPr>
          <p:cNvPr id="3075" name="Picture 3" descr="U:\CommunityServices\TMAC\Gallery Coordinator\Gallery at TCA\2015 Exhibitions\Green and Gray\Artists\Karen Jilly\urban fringe TC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090" y="1203960"/>
            <a:ext cx="4001689" cy="365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7090" y="5029200"/>
            <a:ext cx="36576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Urban </a:t>
            </a:r>
            <a:r>
              <a:rPr lang="en-US" sz="1400" i="1" dirty="0" smtClean="0">
                <a:solidFill>
                  <a:schemeClr val="bg1"/>
                </a:solidFill>
                <a:latin typeface="Arial" panose="020B0604020202020204" pitchFamily="34" charset="0"/>
                <a:cs typeface="Arial" panose="020B0604020202020204" pitchFamily="34" charset="0"/>
              </a:rPr>
              <a:t>Fringe</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oil on wood</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53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7942" y="381000"/>
            <a:ext cx="4730038" cy="5909310"/>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Mohammad Reza </a:t>
            </a:r>
            <a:r>
              <a:rPr lang="en-US" b="1" dirty="0" err="1">
                <a:solidFill>
                  <a:schemeClr val="bg1"/>
                </a:solidFill>
                <a:latin typeface="Arial" panose="020B0604020202020204" pitchFamily="34" charset="0"/>
                <a:cs typeface="Arial" panose="020B0604020202020204" pitchFamily="34" charset="0"/>
              </a:rPr>
              <a:t>Javaheri</a:t>
            </a:r>
            <a:r>
              <a:rPr lang="en-US" b="1" dirty="0">
                <a:solidFill>
                  <a:schemeClr val="bg1"/>
                </a:solidFill>
                <a:latin typeface="Arial" panose="020B0604020202020204" pitchFamily="34" charset="0"/>
                <a:cs typeface="Arial" panose="020B0604020202020204" pitchFamily="34" charset="0"/>
              </a:rPr>
              <a:t>, Brooklyn</a:t>
            </a:r>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Javaheri</a:t>
            </a:r>
            <a:r>
              <a:rPr lang="en-US" dirty="0">
                <a:solidFill>
                  <a:schemeClr val="bg1"/>
                </a:solidFill>
                <a:latin typeface="Arial" panose="020B0604020202020204" pitchFamily="34" charset="0"/>
                <a:cs typeface="Arial" panose="020B0604020202020204" pitchFamily="34" charset="0"/>
              </a:rPr>
              <a:t> was born and raised in Tehran, Iran. He holds a Bachelor of Science in chemistry from Sharif University of Technology in Tehran and received a Master </a:t>
            </a:r>
            <a:r>
              <a:rPr lang="en-US" dirty="0" smtClean="0">
                <a:solidFill>
                  <a:schemeClr val="bg1"/>
                </a:solidFill>
                <a:latin typeface="Arial" panose="020B0604020202020204" pitchFamily="34" charset="0"/>
                <a:cs typeface="Arial" panose="020B0604020202020204" pitchFamily="34" charset="0"/>
              </a:rPr>
              <a:t>of </a:t>
            </a:r>
            <a:r>
              <a:rPr lang="en-US" dirty="0">
                <a:solidFill>
                  <a:schemeClr val="bg1"/>
                </a:solidFill>
                <a:latin typeface="Arial" panose="020B0604020202020204" pitchFamily="34" charset="0"/>
                <a:cs typeface="Arial" panose="020B0604020202020204" pitchFamily="34" charset="0"/>
              </a:rPr>
              <a:t>Fine Arts in drawing and Master of Science in chemistry from Arizona State </a:t>
            </a:r>
            <a:r>
              <a:rPr lang="en-US" dirty="0" smtClean="0">
                <a:solidFill>
                  <a:schemeClr val="bg1"/>
                </a:solidFill>
                <a:latin typeface="Arial" panose="020B0604020202020204" pitchFamily="34" charset="0"/>
                <a:cs typeface="Arial" panose="020B0604020202020204" pitchFamily="34" charset="0"/>
              </a:rPr>
              <a:t>University</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Today </a:t>
            </a:r>
            <a:r>
              <a:rPr lang="en-US" dirty="0">
                <a:solidFill>
                  <a:schemeClr val="bg1"/>
                </a:solidFill>
                <a:latin typeface="Arial" panose="020B0604020202020204" pitchFamily="34" charset="0"/>
                <a:cs typeface="Arial" panose="020B0604020202020204" pitchFamily="34" charset="0"/>
              </a:rPr>
              <a:t>he lives and works in Brooklyn, NY.</a:t>
            </a:r>
            <a:br>
              <a:rPr lang="en-US"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Javaheri says: </a:t>
            </a:r>
            <a:r>
              <a:rPr lang="en-US" i="1" dirty="0" smtClean="0">
                <a:solidFill>
                  <a:schemeClr val="bg1"/>
                </a:solidFill>
                <a:latin typeface="Arial" panose="020B0604020202020204" pitchFamily="34" charset="0"/>
                <a:cs typeface="Arial" panose="020B0604020202020204" pitchFamily="34" charset="0"/>
              </a:rPr>
              <a:t>“I </a:t>
            </a:r>
            <a:r>
              <a:rPr lang="en-US" i="1" dirty="0">
                <a:solidFill>
                  <a:schemeClr val="bg1"/>
                </a:solidFill>
                <a:latin typeface="Arial" panose="020B0604020202020204" pitchFamily="34" charset="0"/>
                <a:cs typeface="Arial" panose="020B0604020202020204" pitchFamily="34" charset="0"/>
              </a:rPr>
              <a:t>am interested in painting’s ability to articulate </a:t>
            </a:r>
            <a:r>
              <a:rPr lang="en-US" i="1" dirty="0" smtClean="0">
                <a:solidFill>
                  <a:schemeClr val="bg1"/>
                </a:solidFill>
                <a:latin typeface="Arial" panose="020B0604020202020204" pitchFamily="34" charset="0"/>
                <a:cs typeface="Arial" panose="020B0604020202020204" pitchFamily="34" charset="0"/>
              </a:rPr>
              <a:t>a </a:t>
            </a:r>
            <a:r>
              <a:rPr lang="en-US" i="1" dirty="0">
                <a:solidFill>
                  <a:schemeClr val="bg1"/>
                </a:solidFill>
                <a:latin typeface="Arial" panose="020B0604020202020204" pitchFamily="34" charset="0"/>
                <a:cs typeface="Arial" panose="020B0604020202020204" pitchFamily="34" charset="0"/>
              </a:rPr>
              <a:t>way of understanding the world through differences. </a:t>
            </a:r>
            <a:r>
              <a:rPr lang="en-US" i="1" dirty="0" smtClean="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The Orange Tree and Its Double’ consists of thirty individual </a:t>
            </a:r>
            <a:r>
              <a:rPr lang="en-US" i="1" dirty="0" smtClean="0">
                <a:solidFill>
                  <a:schemeClr val="bg1"/>
                </a:solidFill>
                <a:latin typeface="Arial" panose="020B0604020202020204" pitchFamily="34" charset="0"/>
                <a:cs typeface="Arial" panose="020B0604020202020204" pitchFamily="34" charset="0"/>
              </a:rPr>
              <a:t>prints that, together, </a:t>
            </a:r>
            <a:r>
              <a:rPr lang="en-US" i="1" dirty="0">
                <a:solidFill>
                  <a:schemeClr val="bg1"/>
                </a:solidFill>
                <a:latin typeface="Arial" panose="020B0604020202020204" pitchFamily="34" charset="0"/>
                <a:cs typeface="Arial" panose="020B0604020202020204" pitchFamily="34" charset="0"/>
              </a:rPr>
              <a:t>create the illusion of an orange </a:t>
            </a:r>
            <a:r>
              <a:rPr lang="en-US" i="1" dirty="0" smtClean="0">
                <a:solidFill>
                  <a:schemeClr val="bg1"/>
                </a:solidFill>
                <a:latin typeface="Arial" panose="020B0604020202020204" pitchFamily="34" charset="0"/>
                <a:cs typeface="Arial" panose="020B0604020202020204" pitchFamily="34" charset="0"/>
              </a:rPr>
              <a:t>tree </a:t>
            </a:r>
            <a:r>
              <a:rPr lang="en-US" i="1" dirty="0">
                <a:solidFill>
                  <a:schemeClr val="bg1"/>
                </a:solidFill>
                <a:latin typeface="Arial" panose="020B0604020202020204" pitchFamily="34" charset="0"/>
                <a:cs typeface="Arial" panose="020B0604020202020204" pitchFamily="34" charset="0"/>
              </a:rPr>
              <a:t>interrupted by a grid. </a:t>
            </a:r>
            <a:r>
              <a:rPr lang="en-US" i="1" dirty="0" smtClean="0">
                <a:solidFill>
                  <a:schemeClr val="bg1"/>
                </a:solidFill>
                <a:latin typeface="Arial" panose="020B0604020202020204" pitchFamily="34" charset="0"/>
                <a:cs typeface="Arial" panose="020B0604020202020204" pitchFamily="34" charset="0"/>
              </a:rPr>
              <a:t>The </a:t>
            </a:r>
            <a:r>
              <a:rPr lang="en-US" i="1" dirty="0">
                <a:solidFill>
                  <a:schemeClr val="bg1"/>
                </a:solidFill>
                <a:latin typeface="Arial" panose="020B0604020202020204" pitchFamily="34" charset="0"/>
                <a:cs typeface="Arial" panose="020B0604020202020204" pitchFamily="34" charset="0"/>
              </a:rPr>
              <a:t>tree is a force of life, while the </a:t>
            </a:r>
            <a:r>
              <a:rPr lang="en-US" i="1" dirty="0" smtClean="0">
                <a:solidFill>
                  <a:schemeClr val="bg1"/>
                </a:solidFill>
                <a:latin typeface="Arial" panose="020B0604020202020204" pitchFamily="34" charset="0"/>
                <a:cs typeface="Arial" panose="020B0604020202020204" pitchFamily="34" charset="0"/>
              </a:rPr>
              <a:t/>
            </a:r>
            <a:br>
              <a:rPr lang="en-US" i="1" dirty="0" smtClean="0">
                <a:solidFill>
                  <a:schemeClr val="bg1"/>
                </a:solidFill>
                <a:latin typeface="Arial" panose="020B0604020202020204" pitchFamily="34" charset="0"/>
                <a:cs typeface="Arial" panose="020B0604020202020204" pitchFamily="34" charset="0"/>
              </a:rPr>
            </a:br>
            <a:r>
              <a:rPr lang="en-US" i="1" dirty="0" smtClean="0">
                <a:solidFill>
                  <a:schemeClr val="bg1"/>
                </a:solidFill>
                <a:latin typeface="Arial" panose="020B0604020202020204" pitchFamily="34" charset="0"/>
                <a:cs typeface="Arial" panose="020B0604020202020204" pitchFamily="34" charset="0"/>
              </a:rPr>
              <a:t>grid signifies </a:t>
            </a:r>
            <a:r>
              <a:rPr lang="en-US" i="1" dirty="0">
                <a:solidFill>
                  <a:schemeClr val="bg1"/>
                </a:solidFill>
                <a:latin typeface="Arial" panose="020B0604020202020204" pitchFamily="34" charset="0"/>
                <a:cs typeface="Arial" panose="020B0604020202020204" pitchFamily="34" charset="0"/>
              </a:rPr>
              <a:t>the </a:t>
            </a:r>
            <a:r>
              <a:rPr lang="en-US" i="1" dirty="0" smtClean="0">
                <a:solidFill>
                  <a:schemeClr val="bg1"/>
                </a:solidFill>
                <a:latin typeface="Arial" panose="020B0604020202020204" pitchFamily="34" charset="0"/>
                <a:cs typeface="Arial" panose="020B0604020202020204" pitchFamily="34" charset="0"/>
              </a:rPr>
              <a:t>structure </a:t>
            </a:r>
            <a:r>
              <a:rPr lang="en-US" i="1" dirty="0">
                <a:solidFill>
                  <a:schemeClr val="bg1"/>
                </a:solidFill>
                <a:latin typeface="Arial" panose="020B0604020202020204" pitchFamily="34" charset="0"/>
                <a:cs typeface="Arial" panose="020B0604020202020204" pitchFamily="34" charset="0"/>
              </a:rPr>
              <a:t>that regulates </a:t>
            </a:r>
            <a:r>
              <a:rPr lang="en-US" i="1" dirty="0" smtClean="0">
                <a:solidFill>
                  <a:schemeClr val="bg1"/>
                </a:solidFill>
                <a:latin typeface="Arial" panose="020B0604020202020204" pitchFamily="34" charset="0"/>
                <a:cs typeface="Arial" panose="020B0604020202020204" pitchFamily="34" charset="0"/>
              </a:rPr>
              <a:t/>
            </a:r>
            <a:br>
              <a:rPr lang="en-US" i="1" dirty="0" smtClean="0">
                <a:solidFill>
                  <a:schemeClr val="bg1"/>
                </a:solidFill>
                <a:latin typeface="Arial" panose="020B0604020202020204" pitchFamily="34" charset="0"/>
                <a:cs typeface="Arial" panose="020B0604020202020204" pitchFamily="34" charset="0"/>
              </a:rPr>
            </a:br>
            <a:r>
              <a:rPr lang="en-US" i="1" dirty="0" smtClean="0">
                <a:solidFill>
                  <a:schemeClr val="bg1"/>
                </a:solidFill>
                <a:latin typeface="Arial" panose="020B0604020202020204" pitchFamily="34" charset="0"/>
                <a:cs typeface="Arial" panose="020B0604020202020204" pitchFamily="34" charset="0"/>
              </a:rPr>
              <a:t>our </a:t>
            </a:r>
            <a:r>
              <a:rPr lang="en-US" i="1" dirty="0">
                <a:solidFill>
                  <a:schemeClr val="bg1"/>
                </a:solidFill>
                <a:latin typeface="Arial" panose="020B0604020202020204" pitchFamily="34" charset="0"/>
                <a:cs typeface="Arial" panose="020B0604020202020204" pitchFamily="34" charset="0"/>
              </a:rPr>
              <a:t>lives</a:t>
            </a:r>
            <a:r>
              <a:rPr lang="en-US" i="1" dirty="0" smtClean="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
            </a:r>
            <a:br>
              <a:rPr lang="en-US" i="1"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www.mohammadjavaheri.com</a:t>
            </a:r>
            <a:endParaRPr lang="en-US" dirty="0">
              <a:solidFill>
                <a:schemeClr val="bg1"/>
              </a:solidFill>
              <a:latin typeface="Arial" panose="020B0604020202020204" pitchFamily="34" charset="0"/>
              <a:cs typeface="Arial" panose="020B0604020202020204" pitchFamily="34" charset="0"/>
            </a:endParaRPr>
          </a:p>
        </p:txBody>
      </p:sp>
      <p:pic>
        <p:nvPicPr>
          <p:cNvPr id="4098" name="Picture 2" descr="U:\CommunityServices\TMAC\Gallery Coordinator\Gallery at TCA\2015 Exhibitions\Green and Gray\Artists\Mohammad Reza Javaheri\javaheri - orange tree and its doub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008" y="914400"/>
            <a:ext cx="355884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1504" y="5331022"/>
            <a:ext cx="36576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The Orange Tree &amp; Its </a:t>
            </a:r>
            <a:r>
              <a:rPr lang="en-US" sz="1400" i="1" dirty="0" smtClean="0">
                <a:solidFill>
                  <a:schemeClr val="bg1"/>
                </a:solidFill>
                <a:latin typeface="Arial" panose="020B0604020202020204" pitchFamily="34" charset="0"/>
                <a:cs typeface="Arial" panose="020B0604020202020204" pitchFamily="34" charset="0"/>
              </a:rPr>
              <a:t>Double</a:t>
            </a:r>
            <a:br>
              <a:rPr lang="en-US" sz="1400" i="1" dirty="0" smtClean="0">
                <a:solidFill>
                  <a:schemeClr val="bg1"/>
                </a:solidFill>
                <a:latin typeface="Arial" panose="020B0604020202020204" pitchFamily="34" charset="0"/>
                <a:cs typeface="Arial" panose="020B0604020202020204" pitchFamily="34" charset="0"/>
              </a:rPr>
            </a:br>
            <a:r>
              <a:rPr lang="en-US" sz="1400" dirty="0" err="1" smtClean="0">
                <a:solidFill>
                  <a:schemeClr val="bg1"/>
                </a:solidFill>
                <a:latin typeface="Arial" panose="020B0604020202020204" pitchFamily="34" charset="0"/>
                <a:cs typeface="Arial" panose="020B0604020202020204" pitchFamily="34" charset="0"/>
              </a:rPr>
              <a:t>monoprints</a:t>
            </a:r>
            <a:r>
              <a:rPr lang="en-US" sz="1400" dirty="0" smtClean="0">
                <a:solidFill>
                  <a:schemeClr val="bg1"/>
                </a:solidFill>
                <a:latin typeface="Arial" panose="020B0604020202020204" pitchFamily="34" charset="0"/>
                <a:cs typeface="Arial" panose="020B0604020202020204" pitchFamily="34" charset="0"/>
              </a:rPr>
              <a:t> on paper</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325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CommunityServices\TMAC\Gallery Coordinator\Gallery at TCA\2015 Exhibitions\Green and Gray\Images\Do not send\Peter Bug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19780"/>
            <a:ext cx="3200400" cy="50813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228600"/>
            <a:ext cx="4724400" cy="6463308"/>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Peter </a:t>
            </a:r>
            <a:r>
              <a:rPr lang="en-US" b="1" dirty="0" err="1" smtClean="0">
                <a:solidFill>
                  <a:schemeClr val="bg1"/>
                </a:solidFill>
                <a:latin typeface="Arial" panose="020B0604020202020204" pitchFamily="34" charset="0"/>
                <a:cs typeface="Arial" panose="020B0604020202020204" pitchFamily="34" charset="0"/>
              </a:rPr>
              <a:t>Bugg</a:t>
            </a:r>
            <a:r>
              <a:rPr lang="en-US" b="1" dirty="0" smtClean="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Tempe</a:t>
            </a:r>
            <a:endParaRPr lang="en-US" dirty="0">
              <a:solidFill>
                <a:schemeClr val="bg1"/>
              </a:solidFill>
              <a:latin typeface="Arial" panose="020B0604020202020204" pitchFamily="34" charset="0"/>
              <a:cs typeface="Arial" panose="020B0604020202020204" pitchFamily="34" charset="0"/>
            </a:endParaRPr>
          </a:p>
          <a:p>
            <a:r>
              <a:rPr lang="en-US" dirty="0" err="1" smtClean="0">
                <a:solidFill>
                  <a:schemeClr val="bg1"/>
                </a:solidFill>
                <a:latin typeface="Arial" panose="020B0604020202020204" pitchFamily="34" charset="0"/>
                <a:cs typeface="Arial" panose="020B0604020202020204" pitchFamily="34" charset="0"/>
              </a:rPr>
              <a:t>Bugg</a:t>
            </a:r>
            <a:r>
              <a:rPr lang="en-US" dirty="0" smtClean="0">
                <a:solidFill>
                  <a:schemeClr val="bg1"/>
                </a:solidFill>
                <a:latin typeface="Arial" panose="020B0604020202020204" pitchFamily="34" charset="0"/>
                <a:cs typeface="Arial" panose="020B0604020202020204" pitchFamily="34" charset="0"/>
              </a:rPr>
              <a:t>, originally from Madison</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WI, earned </a:t>
            </a:r>
            <a:r>
              <a:rPr lang="en-US" dirty="0">
                <a:solidFill>
                  <a:schemeClr val="bg1"/>
                </a:solidFill>
                <a:latin typeface="Arial" panose="020B0604020202020204" pitchFamily="34" charset="0"/>
                <a:cs typeface="Arial" panose="020B0604020202020204" pitchFamily="34" charset="0"/>
              </a:rPr>
              <a:t>a Bachelor of Arts in </a:t>
            </a:r>
            <a:r>
              <a:rPr lang="en-US" dirty="0" smtClean="0">
                <a:solidFill>
                  <a:schemeClr val="bg1"/>
                </a:solidFill>
                <a:latin typeface="Arial" panose="020B0604020202020204" pitchFamily="34" charset="0"/>
                <a:cs typeface="Arial" panose="020B0604020202020204" pitchFamily="34" charset="0"/>
              </a:rPr>
              <a:t>economics </a:t>
            </a:r>
            <a:r>
              <a:rPr lang="en-US" dirty="0">
                <a:solidFill>
                  <a:schemeClr val="bg1"/>
                </a:solidFill>
                <a:latin typeface="Arial" panose="020B0604020202020204" pitchFamily="34" charset="0"/>
                <a:cs typeface="Arial" panose="020B0604020202020204" pitchFamily="34" charset="0"/>
              </a:rPr>
              <a:t>from the University of Chicago and a Master of Fine Arts in </a:t>
            </a:r>
            <a:r>
              <a:rPr lang="en-US" dirty="0" smtClean="0">
                <a:solidFill>
                  <a:schemeClr val="bg1"/>
                </a:solidFill>
                <a:latin typeface="Arial" panose="020B0604020202020204" pitchFamily="34" charset="0"/>
                <a:cs typeface="Arial" panose="020B0604020202020204" pitchFamily="34" charset="0"/>
              </a:rPr>
              <a:t>photography </a:t>
            </a:r>
            <a:r>
              <a:rPr lang="en-US" dirty="0">
                <a:solidFill>
                  <a:schemeClr val="bg1"/>
                </a:solidFill>
                <a:latin typeface="Arial" panose="020B0604020202020204" pitchFamily="34" charset="0"/>
                <a:cs typeface="Arial" panose="020B0604020202020204" pitchFamily="34" charset="0"/>
              </a:rPr>
              <a:t>from </a:t>
            </a:r>
            <a:r>
              <a:rPr lang="en-US" dirty="0" smtClean="0">
                <a:solidFill>
                  <a:schemeClr val="bg1"/>
                </a:solidFill>
                <a:latin typeface="Arial" panose="020B0604020202020204" pitchFamily="34" charset="0"/>
                <a:cs typeface="Arial" panose="020B0604020202020204" pitchFamily="34" charset="0"/>
              </a:rPr>
              <a:t>ASU. </a:t>
            </a:r>
            <a:r>
              <a:rPr lang="en-US" dirty="0">
                <a:solidFill>
                  <a:schemeClr val="bg1"/>
                </a:solidFill>
                <a:latin typeface="Arial" panose="020B0604020202020204" pitchFamily="34" charset="0"/>
                <a:cs typeface="Arial" panose="020B0604020202020204" pitchFamily="34" charset="0"/>
              </a:rPr>
              <a:t>Since 2011, he has served as the </a:t>
            </a:r>
            <a:r>
              <a:rPr lang="en-US" dirty="0" smtClean="0">
                <a:solidFill>
                  <a:schemeClr val="bg1"/>
                </a:solidFill>
                <a:latin typeface="Arial" panose="020B0604020202020204" pitchFamily="34" charset="0"/>
                <a:cs typeface="Arial" panose="020B0604020202020204" pitchFamily="34" charset="0"/>
              </a:rPr>
              <a:t>director </a:t>
            </a:r>
            <a:r>
              <a:rPr lang="en-US" dirty="0">
                <a:solidFill>
                  <a:schemeClr val="bg1"/>
                </a:solidFill>
                <a:latin typeface="Arial" panose="020B0604020202020204" pitchFamily="34" charset="0"/>
                <a:cs typeface="Arial" panose="020B0604020202020204" pitchFamily="34" charset="0"/>
              </a:rPr>
              <a:t>of the Student Galleries program at </a:t>
            </a:r>
            <a:r>
              <a:rPr lang="en-US" dirty="0" smtClean="0">
                <a:solidFill>
                  <a:schemeClr val="bg1"/>
                </a:solidFill>
                <a:latin typeface="Arial" panose="020B0604020202020204" pitchFamily="34" charset="0"/>
                <a:cs typeface="Arial" panose="020B0604020202020204" pitchFamily="34" charset="0"/>
              </a:rPr>
              <a:t>Arizona State University </a:t>
            </a:r>
            <a:r>
              <a:rPr lang="en-US" dirty="0">
                <a:solidFill>
                  <a:schemeClr val="bg1"/>
                </a:solidFill>
                <a:latin typeface="Arial" panose="020B0604020202020204" pitchFamily="34" charset="0"/>
                <a:cs typeface="Arial" panose="020B0604020202020204" pitchFamily="34" charset="0"/>
              </a:rPr>
              <a:t>where he also </a:t>
            </a:r>
            <a:r>
              <a:rPr lang="en-US" dirty="0" smtClean="0">
                <a:solidFill>
                  <a:schemeClr val="bg1"/>
                </a:solidFill>
                <a:latin typeface="Arial" panose="020B0604020202020204" pitchFamily="34" charset="0"/>
                <a:cs typeface="Arial" panose="020B0604020202020204" pitchFamily="34" charset="0"/>
              </a:rPr>
              <a:t>teaches. </a:t>
            </a: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In the series ‘</a:t>
            </a:r>
            <a:r>
              <a:rPr lang="en-US" i="1" dirty="0" smtClean="0">
                <a:solidFill>
                  <a:schemeClr val="bg1"/>
                </a:solidFill>
                <a:latin typeface="Arial" panose="020B0604020202020204" pitchFamily="34" charset="0"/>
                <a:cs typeface="Arial" panose="020B0604020202020204" pitchFamily="34" charset="0"/>
              </a:rPr>
              <a:t>Pairings</a:t>
            </a:r>
            <a:r>
              <a:rPr lang="en-US" i="1" dirty="0">
                <a:solidFill>
                  <a:schemeClr val="bg1"/>
                </a:solidFill>
                <a:latin typeface="Arial" panose="020B0604020202020204" pitchFamily="34" charset="0"/>
                <a:cs typeface="Arial" panose="020B0604020202020204" pitchFamily="34" charset="0"/>
              </a:rPr>
              <a:t>,’ I combine a positive, photographic image with a negative, </a:t>
            </a:r>
            <a:r>
              <a:rPr lang="en-US" i="1" dirty="0" smtClean="0">
                <a:solidFill>
                  <a:schemeClr val="bg1"/>
                </a:solidFill>
                <a:latin typeface="Arial" panose="020B0604020202020204" pitchFamily="34" charset="0"/>
                <a:cs typeface="Arial" panose="020B0604020202020204" pitchFamily="34" charset="0"/>
              </a:rPr>
              <a:t>cut-out </a:t>
            </a:r>
            <a:r>
              <a:rPr lang="en-US" i="1" dirty="0">
                <a:solidFill>
                  <a:schemeClr val="bg1"/>
                </a:solidFill>
                <a:latin typeface="Arial" panose="020B0604020202020204" pitchFamily="34" charset="0"/>
                <a:cs typeface="Arial" panose="020B0604020202020204" pitchFamily="34" charset="0"/>
              </a:rPr>
              <a:t>image created by selectively </a:t>
            </a:r>
            <a:r>
              <a:rPr lang="en-US" i="1" dirty="0" smtClean="0">
                <a:solidFill>
                  <a:schemeClr val="bg1"/>
                </a:solidFill>
                <a:latin typeface="Arial" panose="020B0604020202020204" pitchFamily="34" charset="0"/>
                <a:cs typeface="Arial" panose="020B0604020202020204" pitchFamily="34" charset="0"/>
              </a:rPr>
              <a:t>removing portions </a:t>
            </a:r>
            <a:r>
              <a:rPr lang="en-US" i="1" dirty="0">
                <a:solidFill>
                  <a:schemeClr val="bg1"/>
                </a:solidFill>
                <a:latin typeface="Arial" panose="020B0604020202020204" pitchFamily="34" charset="0"/>
                <a:cs typeface="Arial" panose="020B0604020202020204" pitchFamily="34" charset="0"/>
              </a:rPr>
              <a:t>of a pattern featured on the reverse. </a:t>
            </a:r>
            <a:r>
              <a:rPr lang="en-US" i="1" dirty="0" smtClean="0">
                <a:solidFill>
                  <a:schemeClr val="bg1"/>
                </a:solidFill>
                <a:latin typeface="Arial" panose="020B0604020202020204" pitchFamily="34" charset="0"/>
                <a:cs typeface="Arial" panose="020B0604020202020204" pitchFamily="34" charset="0"/>
              </a:rPr>
              <a:t>The </a:t>
            </a:r>
            <a:r>
              <a:rPr lang="en-US" i="1" dirty="0">
                <a:solidFill>
                  <a:schemeClr val="bg1"/>
                </a:solidFill>
                <a:latin typeface="Arial" panose="020B0604020202020204" pitchFamily="34" charset="0"/>
                <a:cs typeface="Arial" panose="020B0604020202020204" pitchFamily="34" charset="0"/>
              </a:rPr>
              <a:t>patterns found in the clothing and backgrounds of the fashion and advertising photography goes back and forth between the rigid, geometric lines of the city and human made objects, and the curvy, flowing lines of the bodies that the </a:t>
            </a:r>
            <a:r>
              <a:rPr lang="en-US" i="1" dirty="0" smtClean="0">
                <a:solidFill>
                  <a:schemeClr val="bg1"/>
                </a:solidFill>
                <a:latin typeface="Arial" panose="020B0604020202020204" pitchFamily="34" charset="0"/>
                <a:cs typeface="Arial" panose="020B0604020202020204" pitchFamily="34" charset="0"/>
              </a:rPr>
              <a:t>clothing </a:t>
            </a:r>
            <a:r>
              <a:rPr lang="en-US" i="1" dirty="0">
                <a:solidFill>
                  <a:schemeClr val="bg1"/>
                </a:solidFill>
                <a:latin typeface="Arial" panose="020B0604020202020204" pitchFamily="34" charset="0"/>
                <a:cs typeface="Arial" panose="020B0604020202020204" pitchFamily="34" charset="0"/>
              </a:rPr>
              <a:t>covers, creating a combination of the ‘Green and Gray’ themes of </a:t>
            </a:r>
            <a:r>
              <a:rPr lang="en-US" i="1" dirty="0" smtClean="0">
                <a:solidFill>
                  <a:schemeClr val="bg1"/>
                </a:solidFill>
                <a:latin typeface="Arial" panose="020B0604020202020204" pitchFamily="34" charset="0"/>
                <a:cs typeface="Arial" panose="020B0604020202020204" pitchFamily="34" charset="0"/>
              </a:rPr>
              <a:t>the </a:t>
            </a:r>
            <a:r>
              <a:rPr lang="en-US" i="1" dirty="0">
                <a:solidFill>
                  <a:schemeClr val="bg1"/>
                </a:solidFill>
                <a:latin typeface="Arial" panose="020B0604020202020204" pitchFamily="34" charset="0"/>
                <a:cs typeface="Arial" panose="020B0604020202020204" pitchFamily="34" charset="0"/>
              </a:rPr>
              <a:t>exhibition</a:t>
            </a:r>
            <a:r>
              <a:rPr lang="en-US" dirty="0" smtClean="0">
                <a:solidFill>
                  <a:schemeClr val="bg1"/>
                </a:solidFill>
                <a:latin typeface="Arial" panose="020B0604020202020204" pitchFamily="34" charset="0"/>
                <a:cs typeface="Arial" panose="020B0604020202020204" pitchFamily="34" charset="0"/>
              </a:rPr>
              <a:t>.”</a:t>
            </a:r>
          </a:p>
          <a:p>
            <a:endParaRPr lang="en-US" sz="1050" dirty="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www.peterbugg.com</a:t>
            </a:r>
            <a:endParaRPr lang="en-US"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533400" y="5801380"/>
            <a:ext cx="36576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Untitled, Pairings </a:t>
            </a:r>
            <a:r>
              <a:rPr lang="en-US" sz="1400" i="1" dirty="0" smtClean="0">
                <a:solidFill>
                  <a:schemeClr val="bg1"/>
                </a:solidFill>
                <a:latin typeface="Arial" panose="020B0604020202020204" pitchFamily="34" charset="0"/>
                <a:cs typeface="Arial" panose="020B0604020202020204" pitchFamily="34" charset="0"/>
              </a:rPr>
              <a:t>series</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paper cut-outs</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123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6451" y="348205"/>
            <a:ext cx="4336648" cy="5940088"/>
          </a:xfrm>
          <a:prstGeom prst="rect">
            <a:avLst/>
          </a:prstGeom>
        </p:spPr>
        <p:txBody>
          <a:bodyPr wrap="square">
            <a:spAutoFit/>
          </a:bodyPr>
          <a:lstStyle/>
          <a:p>
            <a:r>
              <a:rPr lang="en-US" sz="2000" b="1" dirty="0">
                <a:solidFill>
                  <a:schemeClr val="bg1"/>
                </a:solidFill>
                <a:latin typeface="Arial" panose="020B0604020202020204" pitchFamily="34" charset="0"/>
                <a:cs typeface="Arial" panose="020B0604020202020204" pitchFamily="34" charset="0"/>
              </a:rPr>
              <a:t>Preston Graves, Seattle</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Graves grew up in </a:t>
            </a:r>
            <a:r>
              <a:rPr lang="en-US" sz="2000" dirty="0" smtClean="0">
                <a:solidFill>
                  <a:schemeClr val="bg1"/>
                </a:solidFill>
                <a:latin typeface="Arial" panose="020B0604020202020204" pitchFamily="34" charset="0"/>
                <a:cs typeface="Arial" panose="020B0604020202020204" pitchFamily="34" charset="0"/>
              </a:rPr>
              <a:t>Tempe. </a:t>
            </a:r>
            <a:r>
              <a:rPr lang="en-US" sz="2000" dirty="0">
                <a:solidFill>
                  <a:schemeClr val="bg1"/>
                </a:solidFill>
                <a:latin typeface="Arial" panose="020B0604020202020204" pitchFamily="34" charset="0"/>
                <a:cs typeface="Arial" panose="020B0604020202020204" pitchFamily="34" charset="0"/>
              </a:rPr>
              <a:t>He says that early on, he learned a lot about drawing informally from </a:t>
            </a:r>
            <a:r>
              <a:rPr lang="en-US" sz="2000" dirty="0" smtClean="0">
                <a:solidFill>
                  <a:schemeClr val="bg1"/>
                </a:solidFill>
                <a:latin typeface="Arial" panose="020B0604020202020204" pitchFamily="34" charset="0"/>
                <a:cs typeface="Arial" panose="020B0604020202020204" pitchFamily="34" charset="0"/>
              </a:rPr>
              <a:t>his </a:t>
            </a:r>
            <a:r>
              <a:rPr lang="en-US" sz="2000" dirty="0">
                <a:solidFill>
                  <a:schemeClr val="bg1"/>
                </a:solidFill>
                <a:latin typeface="Arial" panose="020B0604020202020204" pitchFamily="34" charset="0"/>
                <a:cs typeface="Arial" panose="020B0604020202020204" pitchFamily="34" charset="0"/>
              </a:rPr>
              <a:t>Grandma Betty and then formally at Mesa Community College. He went on </a:t>
            </a:r>
            <a:r>
              <a:rPr lang="en-US" sz="2000" dirty="0" smtClean="0">
                <a:solidFill>
                  <a:schemeClr val="bg1"/>
                </a:solidFill>
                <a:latin typeface="Arial" panose="020B0604020202020204" pitchFamily="34" charset="0"/>
                <a:cs typeface="Arial" panose="020B0604020202020204" pitchFamily="34" charset="0"/>
              </a:rPr>
              <a:t>to </a:t>
            </a:r>
            <a:r>
              <a:rPr lang="en-US" sz="2000" dirty="0">
                <a:solidFill>
                  <a:schemeClr val="bg1"/>
                </a:solidFill>
                <a:latin typeface="Arial" panose="020B0604020202020204" pitchFamily="34" charset="0"/>
                <a:cs typeface="Arial" panose="020B0604020202020204" pitchFamily="34" charset="0"/>
              </a:rPr>
              <a:t>earn a Bachelor of Fine Arts from the Art Institute of Chicago and a Master of </a:t>
            </a:r>
            <a:r>
              <a:rPr lang="en-US" sz="2000" dirty="0" smtClean="0">
                <a:solidFill>
                  <a:schemeClr val="bg1"/>
                </a:solidFill>
                <a:latin typeface="Arial" panose="020B0604020202020204" pitchFamily="34" charset="0"/>
                <a:cs typeface="Arial" panose="020B0604020202020204" pitchFamily="34" charset="0"/>
              </a:rPr>
              <a:t>Fine </a:t>
            </a:r>
            <a:r>
              <a:rPr lang="en-US" sz="2000" dirty="0">
                <a:solidFill>
                  <a:schemeClr val="bg1"/>
                </a:solidFill>
                <a:latin typeface="Arial" panose="020B0604020202020204" pitchFamily="34" charset="0"/>
                <a:cs typeface="Arial" panose="020B0604020202020204" pitchFamily="34" charset="0"/>
              </a:rPr>
              <a:t>Arts from the University of Oregon in Eugene.  </a:t>
            </a:r>
            <a:endParaRPr lang="en-US" sz="2000" dirty="0" smtClean="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US" sz="2000" i="1" dirty="0">
                <a:solidFill>
                  <a:schemeClr val="bg1"/>
                </a:solidFill>
                <a:latin typeface="Arial" panose="020B0604020202020204" pitchFamily="34" charset="0"/>
                <a:cs typeface="Arial" panose="020B0604020202020204" pitchFamily="34" charset="0"/>
              </a:rPr>
              <a:t>“My drawings are informed by the biological curiosities I encounter while </a:t>
            </a:r>
            <a:r>
              <a:rPr lang="en-US" sz="2000" i="1" dirty="0" smtClean="0">
                <a:solidFill>
                  <a:schemeClr val="bg1"/>
                </a:solidFill>
                <a:latin typeface="Arial" panose="020B0604020202020204" pitchFamily="34" charset="0"/>
                <a:cs typeface="Arial" panose="020B0604020202020204" pitchFamily="34" charset="0"/>
              </a:rPr>
              <a:t>exploring the </a:t>
            </a:r>
            <a:r>
              <a:rPr lang="en-US" sz="2000" i="1" dirty="0">
                <a:solidFill>
                  <a:schemeClr val="bg1"/>
                </a:solidFill>
                <a:latin typeface="Arial" panose="020B0604020202020204" pitchFamily="34" charset="0"/>
                <a:cs typeface="Arial" panose="020B0604020202020204" pitchFamily="34" charset="0"/>
              </a:rPr>
              <a:t>forests of the Pacific Northwest. </a:t>
            </a:r>
            <a:r>
              <a:rPr lang="en-US" sz="2000" i="1" dirty="0" smtClean="0">
                <a:solidFill>
                  <a:schemeClr val="bg1"/>
                </a:solidFill>
                <a:latin typeface="Arial" panose="020B0604020202020204" pitchFamily="34" charset="0"/>
                <a:cs typeface="Arial" panose="020B0604020202020204" pitchFamily="34" charset="0"/>
              </a:rPr>
              <a:t>I look for the patterns </a:t>
            </a:r>
            <a:r>
              <a:rPr lang="en-US" sz="2000" i="1" dirty="0">
                <a:solidFill>
                  <a:schemeClr val="bg1"/>
                </a:solidFill>
                <a:latin typeface="Arial" panose="020B0604020202020204" pitchFamily="34" charset="0"/>
                <a:cs typeface="Arial" panose="020B0604020202020204" pitchFamily="34" charset="0"/>
              </a:rPr>
              <a:t>and growth habits of </a:t>
            </a:r>
            <a:r>
              <a:rPr lang="en-US" sz="2000" i="1" dirty="0" smtClean="0">
                <a:solidFill>
                  <a:schemeClr val="bg1"/>
                </a:solidFill>
                <a:latin typeface="Arial" panose="020B0604020202020204" pitchFamily="34" charset="0"/>
                <a:cs typeface="Arial" panose="020B0604020202020204" pitchFamily="34" charset="0"/>
              </a:rPr>
              <a:t>creatures found there.”</a:t>
            </a:r>
            <a:endParaRPr lang="en-US" sz="2000" dirty="0">
              <a:solidFill>
                <a:schemeClr val="bg1"/>
              </a:solidFill>
              <a:latin typeface="Arial" panose="020B0604020202020204" pitchFamily="34" charset="0"/>
              <a:cs typeface="Arial" panose="020B0604020202020204" pitchFamily="34" charset="0"/>
            </a:endParaRPr>
          </a:p>
          <a:p>
            <a:pPr algn="ct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www.prestongraves.com</a:t>
            </a:r>
            <a:endParaRPr lang="en-US" sz="2000" dirty="0">
              <a:solidFill>
                <a:schemeClr val="bg1"/>
              </a:solidFill>
              <a:latin typeface="Arial" panose="020B0604020202020204" pitchFamily="34" charset="0"/>
              <a:cs typeface="Arial" panose="020B0604020202020204" pitchFamily="34" charset="0"/>
            </a:endParaRPr>
          </a:p>
        </p:txBody>
      </p:sp>
      <p:pic>
        <p:nvPicPr>
          <p:cNvPr id="6146" name="Picture 2" descr="U:\CommunityServices\TMAC\Gallery Coordinator\Gallery at TCA\2015 Exhibitions\Green and Gray\Artists\Preston Graves\photo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641" y="1066800"/>
            <a:ext cx="3774244" cy="3886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4641" y="5071641"/>
            <a:ext cx="36576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d</a:t>
            </a:r>
            <a:r>
              <a:rPr lang="en-US" sz="1400" i="1" dirty="0" smtClean="0">
                <a:solidFill>
                  <a:schemeClr val="bg1"/>
                </a:solidFill>
                <a:latin typeface="Arial" panose="020B0604020202020204" pitchFamily="34" charset="0"/>
                <a:cs typeface="Arial" panose="020B0604020202020204" pitchFamily="34" charset="0"/>
              </a:rPr>
              <a:t>evil’s churn</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ink and wax on paper</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53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6502" y="1143000"/>
            <a:ext cx="4953000" cy="4247317"/>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Steve </a:t>
            </a:r>
            <a:r>
              <a:rPr lang="en-US" b="1" dirty="0" err="1">
                <a:solidFill>
                  <a:schemeClr val="bg1"/>
                </a:solidFill>
                <a:latin typeface="Arial" panose="020B0604020202020204" pitchFamily="34" charset="0"/>
                <a:cs typeface="Arial" panose="020B0604020202020204" pitchFamily="34" charset="0"/>
              </a:rPr>
              <a:t>Gompf</a:t>
            </a:r>
            <a:r>
              <a:rPr lang="en-US" b="1" dirty="0">
                <a:solidFill>
                  <a:schemeClr val="bg1"/>
                </a:solidFill>
                <a:latin typeface="Arial" panose="020B0604020202020204" pitchFamily="34" charset="0"/>
                <a:cs typeface="Arial" panose="020B0604020202020204" pitchFamily="34" charset="0"/>
              </a:rPr>
              <a:t>, Mesa </a:t>
            </a:r>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Gompf</a:t>
            </a:r>
            <a:r>
              <a:rPr lang="en-US" dirty="0">
                <a:solidFill>
                  <a:schemeClr val="bg1"/>
                </a:solidFill>
                <a:latin typeface="Arial" panose="020B0604020202020204" pitchFamily="34" charset="0"/>
                <a:cs typeface="Arial" panose="020B0604020202020204" pitchFamily="34" charset="0"/>
              </a:rPr>
              <a:t> earned </a:t>
            </a:r>
            <a:r>
              <a:rPr lang="en-US" dirty="0" smtClean="0">
                <a:solidFill>
                  <a:schemeClr val="bg1"/>
                </a:solidFill>
                <a:latin typeface="Arial" panose="020B0604020202020204" pitchFamily="34" charset="0"/>
                <a:cs typeface="Arial" panose="020B0604020202020204" pitchFamily="34" charset="0"/>
              </a:rPr>
              <a:t>his Bachelor </a:t>
            </a:r>
            <a:r>
              <a:rPr lang="en-US" dirty="0">
                <a:solidFill>
                  <a:schemeClr val="bg1"/>
                </a:solidFill>
                <a:latin typeface="Arial" panose="020B0604020202020204" pitchFamily="34" charset="0"/>
                <a:cs typeface="Arial" panose="020B0604020202020204" pitchFamily="34" charset="0"/>
              </a:rPr>
              <a:t>of Fine Arts in photography and Master of Fine </a:t>
            </a:r>
            <a:r>
              <a:rPr lang="en-US" dirty="0" smtClean="0">
                <a:solidFill>
                  <a:schemeClr val="bg1"/>
                </a:solidFill>
                <a:latin typeface="Arial" panose="020B0604020202020204" pitchFamily="34" charset="0"/>
                <a:cs typeface="Arial" panose="020B0604020202020204" pitchFamily="34" charset="0"/>
              </a:rPr>
              <a:t>Arts </a:t>
            </a:r>
            <a:r>
              <a:rPr lang="en-US" dirty="0">
                <a:solidFill>
                  <a:schemeClr val="bg1"/>
                </a:solidFill>
                <a:latin typeface="Arial" panose="020B0604020202020204" pitchFamily="34" charset="0"/>
                <a:cs typeface="Arial" panose="020B0604020202020204" pitchFamily="34" charset="0"/>
              </a:rPr>
              <a:t>in intermedia studies at </a:t>
            </a:r>
            <a:r>
              <a:rPr lang="en-US" dirty="0" smtClean="0">
                <a:solidFill>
                  <a:schemeClr val="bg1"/>
                </a:solidFill>
                <a:latin typeface="Arial" panose="020B0604020202020204" pitchFamily="34" charset="0"/>
                <a:cs typeface="Arial" panose="020B0604020202020204" pitchFamily="34" charset="0"/>
              </a:rPr>
              <a:t>Arizona State University.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err="1" smtClean="0">
                <a:solidFill>
                  <a:schemeClr val="bg1"/>
                </a:solidFill>
                <a:latin typeface="Arial" panose="020B0604020202020204" pitchFamily="34" charset="0"/>
                <a:cs typeface="Arial" panose="020B0604020202020204" pitchFamily="34" charset="0"/>
              </a:rPr>
              <a:t>Gompf</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has a whimsical sense </a:t>
            </a:r>
            <a:r>
              <a:rPr lang="en-US" dirty="0">
                <a:solidFill>
                  <a:schemeClr val="bg1"/>
                </a:solidFill>
                <a:latin typeface="Arial" panose="020B0604020202020204" pitchFamily="34" charset="0"/>
                <a:cs typeface="Arial" panose="020B0604020202020204" pitchFamily="34" charset="0"/>
              </a:rPr>
              <a:t>of humor and </a:t>
            </a:r>
            <a:r>
              <a:rPr lang="en-US" dirty="0" smtClean="0">
                <a:solidFill>
                  <a:schemeClr val="bg1"/>
                </a:solidFill>
                <a:latin typeface="Arial" panose="020B0604020202020204" pitchFamily="34" charset="0"/>
                <a:cs typeface="Arial" panose="020B0604020202020204" pitchFamily="34" charset="0"/>
              </a:rPr>
              <a:t>enjoys creating sculptures that he playfully describes as authentic vintage pieces </a:t>
            </a:r>
            <a:r>
              <a:rPr lang="en-US" dirty="0">
                <a:solidFill>
                  <a:schemeClr val="bg1"/>
                </a:solidFill>
                <a:latin typeface="Arial" panose="020B0604020202020204" pitchFamily="34" charset="0"/>
                <a:cs typeface="Arial" panose="020B0604020202020204" pitchFamily="34" charset="0"/>
              </a:rPr>
              <a:t>of </a:t>
            </a:r>
            <a:r>
              <a:rPr lang="en-US" dirty="0" smtClean="0">
                <a:solidFill>
                  <a:schemeClr val="bg1"/>
                </a:solidFill>
                <a:latin typeface="Arial" panose="020B0604020202020204" pitchFamily="34" charset="0"/>
                <a:cs typeface="Arial" panose="020B0604020202020204" pitchFamily="34" charset="0"/>
              </a:rPr>
              <a:t>technology- even though he hand-makes each one. Each </a:t>
            </a:r>
            <a:r>
              <a:rPr lang="en-US" dirty="0">
                <a:solidFill>
                  <a:schemeClr val="bg1"/>
                </a:solidFill>
                <a:latin typeface="Arial" panose="020B0604020202020204" pitchFamily="34" charset="0"/>
                <a:cs typeface="Arial" panose="020B0604020202020204" pitchFamily="34" charset="0"/>
              </a:rPr>
              <a:t>of </a:t>
            </a:r>
            <a:r>
              <a:rPr lang="en-US" dirty="0" smtClean="0">
                <a:solidFill>
                  <a:schemeClr val="bg1"/>
                </a:solidFill>
                <a:latin typeface="Arial" panose="020B0604020202020204" pitchFamily="34" charset="0"/>
                <a:cs typeface="Arial" panose="020B0604020202020204" pitchFamily="34" charset="0"/>
              </a:rPr>
              <a:t>his “devices” includes found objects as </a:t>
            </a:r>
            <a:r>
              <a:rPr lang="en-US" dirty="0">
                <a:solidFill>
                  <a:schemeClr val="bg1"/>
                </a:solidFill>
                <a:latin typeface="Arial" panose="020B0604020202020204" pitchFamily="34" charset="0"/>
                <a:cs typeface="Arial" panose="020B0604020202020204" pitchFamily="34" charset="0"/>
              </a:rPr>
              <a:t>well as repeating </a:t>
            </a:r>
            <a:r>
              <a:rPr lang="en-US" dirty="0" smtClean="0">
                <a:solidFill>
                  <a:schemeClr val="bg1"/>
                </a:solidFill>
                <a:latin typeface="Arial" panose="020B0604020202020204" pitchFamily="34" charset="0"/>
                <a:cs typeface="Arial" panose="020B0604020202020204" pitchFamily="34" charset="0"/>
              </a:rPr>
              <a:t>video </a:t>
            </a:r>
            <a:r>
              <a:rPr lang="en-US" dirty="0">
                <a:solidFill>
                  <a:schemeClr val="bg1"/>
                </a:solidFill>
                <a:latin typeface="Arial" panose="020B0604020202020204" pitchFamily="34" charset="0"/>
                <a:cs typeface="Arial" panose="020B0604020202020204" pitchFamily="34" charset="0"/>
              </a:rPr>
              <a:t>animations constructed from both new and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vintage </a:t>
            </a:r>
            <a:r>
              <a:rPr lang="en-US" dirty="0">
                <a:solidFill>
                  <a:schemeClr val="bg1"/>
                </a:solidFill>
                <a:latin typeface="Arial" panose="020B0604020202020204" pitchFamily="34" charset="0"/>
                <a:cs typeface="Arial" panose="020B0604020202020204" pitchFamily="34" charset="0"/>
              </a:rPr>
              <a:t>images.</a:t>
            </a:r>
          </a:p>
          <a:p>
            <a:pPr algn="ct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www.teleseum.o</a:t>
            </a:r>
            <a:r>
              <a:rPr lang="en-US" sz="1600" dirty="0" smtClean="0">
                <a:solidFill>
                  <a:schemeClr val="bg1"/>
                </a:solidFill>
                <a:latin typeface="Arial" panose="020B0604020202020204" pitchFamily="34" charset="0"/>
                <a:cs typeface="Arial" panose="020B0604020202020204" pitchFamily="34" charset="0"/>
              </a:rPr>
              <a:t>rg</a:t>
            </a:r>
            <a:endParaRPr lang="en-US" sz="1600" dirty="0">
              <a:solidFill>
                <a:schemeClr val="bg1"/>
              </a:solidFill>
              <a:latin typeface="Arial" panose="020B0604020202020204" pitchFamily="34" charset="0"/>
              <a:cs typeface="Arial" panose="020B0604020202020204" pitchFamily="34" charset="0"/>
            </a:endParaRPr>
          </a:p>
        </p:txBody>
      </p:sp>
      <p:pic>
        <p:nvPicPr>
          <p:cNvPr id="7170" name="Picture 2" descr="U:\CommunityServices\TMAC\Gallery Coordinator\Gallery at TCA\2015 Exhibitions\Green and Gray\Images\IMG_4227_cop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533400"/>
            <a:ext cx="3140687" cy="49186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5562600"/>
            <a:ext cx="42672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Salesman </a:t>
            </a:r>
            <a:r>
              <a:rPr lang="en-US" sz="1400" i="1" dirty="0" smtClean="0">
                <a:solidFill>
                  <a:schemeClr val="bg1"/>
                </a:solidFill>
                <a:latin typeface="Arial" panose="020B0604020202020204" pitchFamily="34" charset="0"/>
                <a:cs typeface="Arial" panose="020B0604020202020204" pitchFamily="34" charset="0"/>
              </a:rPr>
              <a:t>Sample </a:t>
            </a:r>
            <a:r>
              <a:rPr lang="en-US" sz="1400" i="1" dirty="0" err="1" smtClean="0">
                <a:solidFill>
                  <a:schemeClr val="bg1"/>
                </a:solidFill>
                <a:latin typeface="Arial" panose="020B0604020202020204" pitchFamily="34" charset="0"/>
                <a:cs typeface="Arial" panose="020B0604020202020204" pitchFamily="34" charset="0"/>
              </a:rPr>
              <a:t>Televisor</a:t>
            </a:r>
            <a:r>
              <a:rPr lang="en-US" sz="1400" i="1" dirty="0">
                <a:solidFill>
                  <a:schemeClr val="bg1"/>
                </a:solidFill>
                <a:latin typeface="Arial" panose="020B0604020202020204" pitchFamily="34" charset="0"/>
                <a:cs typeface="Arial" panose="020B0604020202020204" pitchFamily="34" charset="0"/>
              </a:rPr>
              <a:t>, </a:t>
            </a:r>
            <a:r>
              <a:rPr lang="en-US" sz="1400" i="1" dirty="0" smtClean="0">
                <a:solidFill>
                  <a:schemeClr val="bg1"/>
                </a:solidFill>
                <a:latin typeface="Arial" panose="020B0604020202020204" pitchFamily="34" charset="0"/>
                <a:cs typeface="Arial" panose="020B0604020202020204" pitchFamily="34" charset="0"/>
              </a:rPr>
              <a:t>1923 American</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mixed media and video</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5368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8198" y="903504"/>
            <a:ext cx="4191001" cy="4524315"/>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Susan </a:t>
            </a:r>
            <a:r>
              <a:rPr lang="en-US" b="1" dirty="0" err="1">
                <a:solidFill>
                  <a:schemeClr val="bg1"/>
                </a:solidFill>
                <a:latin typeface="Arial" panose="020B0604020202020204" pitchFamily="34" charset="0"/>
                <a:cs typeface="Arial" panose="020B0604020202020204" pitchFamily="34" charset="0"/>
              </a:rPr>
              <a:t>Beiner</a:t>
            </a:r>
            <a:r>
              <a:rPr lang="en-US" b="1" dirty="0">
                <a:solidFill>
                  <a:schemeClr val="bg1"/>
                </a:solidFill>
                <a:latin typeface="Arial" panose="020B0604020202020204" pitchFamily="34" charset="0"/>
                <a:cs typeface="Arial" panose="020B0604020202020204" pitchFamily="34" charset="0"/>
              </a:rPr>
              <a:t>, Phoenix</a:t>
            </a:r>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Beiner</a:t>
            </a:r>
            <a:r>
              <a:rPr lang="en-US" dirty="0">
                <a:solidFill>
                  <a:schemeClr val="bg1"/>
                </a:solidFill>
                <a:latin typeface="Arial" panose="020B0604020202020204" pitchFamily="34" charset="0"/>
                <a:cs typeface="Arial" panose="020B0604020202020204" pitchFamily="34" charset="0"/>
              </a:rPr>
              <a:t> received a Bachelor of Fine Arts from Rutgers University in New Jersey and </a:t>
            </a:r>
            <a:r>
              <a:rPr lang="en-US" dirty="0" smtClean="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Master of Fine Arts from the University of Michigan in Ann Arbor. </a:t>
            </a:r>
            <a:r>
              <a:rPr lang="en-US" dirty="0" smtClean="0">
                <a:solidFill>
                  <a:schemeClr val="bg1"/>
                </a:solidFill>
                <a:latin typeface="Arial" panose="020B0604020202020204" pitchFamily="34" charset="0"/>
                <a:cs typeface="Arial" panose="020B0604020202020204" pitchFamily="34" charset="0"/>
              </a:rPr>
              <a:t> She is an artist that is extremely interested in the environment. </a:t>
            </a:r>
          </a:p>
          <a:p>
            <a:endParaRPr lang="en-US" dirty="0">
              <a:solidFill>
                <a:schemeClr val="bg1"/>
              </a:solidFill>
              <a:latin typeface="Arial" panose="020B0604020202020204" pitchFamily="34" charset="0"/>
              <a:cs typeface="Arial" panose="020B0604020202020204" pitchFamily="34" charset="0"/>
            </a:endParaRPr>
          </a:p>
          <a:p>
            <a:r>
              <a:rPr lang="en-US" i="1" dirty="0" smtClean="0">
                <a:solidFill>
                  <a:schemeClr val="bg1"/>
                </a:solidFill>
                <a:latin typeface="Arial" panose="020B0604020202020204" pitchFamily="34" charset="0"/>
                <a:cs typeface="Arial" panose="020B0604020202020204" pitchFamily="34" charset="0"/>
              </a:rPr>
              <a:t>“‘These </a:t>
            </a:r>
            <a:r>
              <a:rPr lang="en-US" i="1" dirty="0">
                <a:solidFill>
                  <a:schemeClr val="bg1"/>
                </a:solidFill>
                <a:latin typeface="Arial" panose="020B0604020202020204" pitchFamily="34" charset="0"/>
                <a:cs typeface="Arial" panose="020B0604020202020204" pitchFamily="34" charset="0"/>
              </a:rPr>
              <a:t>landscapes present the </a:t>
            </a:r>
            <a:r>
              <a:rPr lang="en-US" i="1" dirty="0" smtClean="0">
                <a:solidFill>
                  <a:schemeClr val="bg1"/>
                </a:solidFill>
                <a:latin typeface="Arial" panose="020B0604020202020204" pitchFamily="34" charset="0"/>
                <a:cs typeface="Arial" panose="020B0604020202020204" pitchFamily="34" charset="0"/>
              </a:rPr>
              <a:t>confrontation between indoor </a:t>
            </a:r>
            <a:r>
              <a:rPr lang="en-US" i="1" dirty="0">
                <a:solidFill>
                  <a:schemeClr val="bg1"/>
                </a:solidFill>
                <a:latin typeface="Arial" panose="020B0604020202020204" pitchFamily="34" charset="0"/>
                <a:cs typeface="Arial" panose="020B0604020202020204" pitchFamily="34" charset="0"/>
              </a:rPr>
              <a:t>lab plants </a:t>
            </a:r>
            <a:r>
              <a:rPr lang="en-US" i="1" dirty="0" smtClean="0">
                <a:solidFill>
                  <a:schemeClr val="bg1"/>
                </a:solidFill>
                <a:latin typeface="Arial" panose="020B0604020202020204" pitchFamily="34" charset="0"/>
                <a:cs typeface="Arial" panose="020B0604020202020204" pitchFamily="34" charset="0"/>
              </a:rPr>
              <a:t>and the </a:t>
            </a:r>
            <a:r>
              <a:rPr lang="en-US" i="1" dirty="0">
                <a:solidFill>
                  <a:schemeClr val="bg1"/>
                </a:solidFill>
                <a:latin typeface="Arial" panose="020B0604020202020204" pitchFamily="34" charset="0"/>
                <a:cs typeface="Arial" panose="020B0604020202020204" pitchFamily="34" charset="0"/>
              </a:rPr>
              <a:t>endangered outdoor </a:t>
            </a:r>
            <a:r>
              <a:rPr lang="en-US" i="1" dirty="0" smtClean="0">
                <a:solidFill>
                  <a:schemeClr val="bg1"/>
                </a:solidFill>
                <a:latin typeface="Arial" panose="020B0604020202020204" pitchFamily="34" charset="0"/>
                <a:cs typeface="Arial" panose="020B0604020202020204" pitchFamily="34" charset="0"/>
              </a:rPr>
              <a:t>plants, </a:t>
            </a:r>
            <a:r>
              <a:rPr lang="en-US" i="1" dirty="0">
                <a:solidFill>
                  <a:schemeClr val="bg1"/>
                </a:solidFill>
                <a:latin typeface="Arial" panose="020B0604020202020204" pitchFamily="34" charset="0"/>
                <a:cs typeface="Arial" panose="020B0604020202020204" pitchFamily="34" charset="0"/>
              </a:rPr>
              <a:t>and how we may no longer </a:t>
            </a:r>
            <a:r>
              <a:rPr lang="en-US" i="1" dirty="0" smtClean="0">
                <a:solidFill>
                  <a:schemeClr val="bg1"/>
                </a:solidFill>
                <a:latin typeface="Arial" panose="020B0604020202020204" pitchFamily="34" charset="0"/>
                <a:cs typeface="Arial" panose="020B0604020202020204" pitchFamily="34" charset="0"/>
              </a:rPr>
              <a:t>have </a:t>
            </a:r>
            <a:r>
              <a:rPr lang="en-US" i="1" dirty="0">
                <a:solidFill>
                  <a:schemeClr val="bg1"/>
                </a:solidFill>
                <a:latin typeface="Arial" panose="020B0604020202020204" pitchFamily="34" charset="0"/>
                <a:cs typeface="Arial" panose="020B0604020202020204" pitchFamily="34" charset="0"/>
              </a:rPr>
              <a:t>the choice of bringing the natural environment indoors.”</a:t>
            </a:r>
            <a:endParaRPr lang="en-US" dirty="0">
              <a:solidFill>
                <a:schemeClr val="bg1"/>
              </a:solidFill>
              <a:latin typeface="Arial" panose="020B0604020202020204" pitchFamily="34" charset="0"/>
              <a:cs typeface="Arial" panose="020B0604020202020204" pitchFamily="34" charset="0"/>
            </a:endParaRPr>
          </a:p>
          <a:p>
            <a:pPr algn="ctr"/>
            <a:r>
              <a:rPr lang="en-US" dirty="0">
                <a:solidFill>
                  <a:schemeClr val="bg1"/>
                </a:solidFill>
                <a:latin typeface="Arial" panose="020B0604020202020204" pitchFamily="34" charset="0"/>
                <a:cs typeface="Arial" panose="020B0604020202020204" pitchFamily="34" charset="0"/>
              </a:rPr>
              <a:t/>
            </a:r>
            <a:br>
              <a:rPr lang="en-US" dirty="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www.susanbeinerceramics.com</a:t>
            </a:r>
            <a:endParaRPr lang="en-US" dirty="0">
              <a:solidFill>
                <a:schemeClr val="bg1"/>
              </a:solidFill>
              <a:latin typeface="Arial" panose="020B0604020202020204" pitchFamily="34" charset="0"/>
              <a:cs typeface="Arial" panose="020B0604020202020204" pitchFamily="34" charset="0"/>
            </a:endParaRPr>
          </a:p>
        </p:txBody>
      </p:sp>
      <p:grpSp>
        <p:nvGrpSpPr>
          <p:cNvPr id="4" name="Group 3"/>
          <p:cNvGrpSpPr/>
          <p:nvPr/>
        </p:nvGrpSpPr>
        <p:grpSpPr>
          <a:xfrm>
            <a:off x="381000" y="990600"/>
            <a:ext cx="3933323" cy="3771974"/>
            <a:chOff x="221198" y="1066802"/>
            <a:chExt cx="4194245" cy="3934074"/>
          </a:xfrm>
        </p:grpSpPr>
        <p:pic>
          <p:nvPicPr>
            <p:cNvPr id="8196" name="Picture 4" descr="U:\CommunityServices\TMAC\Gallery Coordinator\Gallery at TCA\2015 Exhibitions\Green and Gray\Artists\Susan Beiner\1027151638b.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6337" t="21569" r="10723" b="19608"/>
            <a:stretch/>
          </p:blipFill>
          <p:spPr bwMode="auto">
            <a:xfrm rot="5400000">
              <a:off x="-699542" y="1987542"/>
              <a:ext cx="3934070" cy="209259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U:\CommunityServices\TMAC\Gallery Coordinator\Gallery at TCA\2015 Exhibitions\Green and Gray\Artists\Susan Beiner\1027151638a.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5098" t="18674" r="6705" b="17452"/>
            <a:stretch/>
          </p:blipFill>
          <p:spPr bwMode="auto">
            <a:xfrm rot="5400000">
              <a:off x="1379985" y="1965417"/>
              <a:ext cx="3934074" cy="213684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Rectangle 2"/>
          <p:cNvSpPr/>
          <p:nvPr/>
        </p:nvSpPr>
        <p:spPr>
          <a:xfrm>
            <a:off x="609600" y="4904553"/>
            <a:ext cx="2313454" cy="523220"/>
          </a:xfrm>
          <a:prstGeom prst="rect">
            <a:avLst/>
          </a:prstGeom>
        </p:spPr>
        <p:txBody>
          <a:bodyPr wrap="none">
            <a:spAutoFit/>
          </a:bodyPr>
          <a:lstStyle/>
          <a:p>
            <a:r>
              <a:rPr lang="en-US" sz="1400" i="1" dirty="0">
                <a:solidFill>
                  <a:schemeClr val="bg1"/>
                </a:solidFill>
                <a:latin typeface="Arial" panose="020B0604020202020204" pitchFamily="34" charset="0"/>
                <a:cs typeface="Arial" panose="020B0604020202020204" pitchFamily="34" charset="0"/>
              </a:rPr>
              <a:t>In </a:t>
            </a:r>
            <a:r>
              <a:rPr lang="en-US" sz="1400" i="1" dirty="0" smtClean="0">
                <a:solidFill>
                  <a:schemeClr val="bg1"/>
                </a:solidFill>
                <a:latin typeface="Arial" panose="020B0604020202020204" pitchFamily="34" charset="0"/>
                <a:cs typeface="Arial" panose="020B0604020202020204" pitchFamily="34" charset="0"/>
              </a:rPr>
              <a:t>Versus</a:t>
            </a:r>
          </a:p>
          <a:p>
            <a:r>
              <a:rPr lang="en-US" sz="1400" dirty="0">
                <a:solidFill>
                  <a:schemeClr val="bg1"/>
                </a:solidFill>
                <a:latin typeface="Arial" panose="020B0604020202020204" pitchFamily="34" charset="0"/>
                <a:cs typeface="Arial" panose="020B0604020202020204" pitchFamily="34" charset="0"/>
              </a:rPr>
              <a:t>c</a:t>
            </a:r>
            <a:r>
              <a:rPr lang="en-US" sz="1400" dirty="0" smtClean="0">
                <a:solidFill>
                  <a:schemeClr val="bg1"/>
                </a:solidFill>
                <a:latin typeface="Arial" panose="020B0604020202020204" pitchFamily="34" charset="0"/>
                <a:cs typeface="Arial" panose="020B0604020202020204" pitchFamily="34" charset="0"/>
              </a:rPr>
              <a:t>eramics and mixed media</a:t>
            </a:r>
            <a:endParaRPr lang="en-US" sz="1400" dirty="0"/>
          </a:p>
        </p:txBody>
      </p:sp>
    </p:spTree>
    <p:extLst>
      <p:ext uri="{BB962C8B-B14F-4D97-AF65-F5344CB8AC3E}">
        <p14:creationId xmlns:p14="http://schemas.microsoft.com/office/powerpoint/2010/main" val="1765185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3790" y="1524000"/>
            <a:ext cx="7467600" cy="3970318"/>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The Fall 2015 exhibition “Green and Gray” at the Tempe Center for the Arts is about the world between the natural landscape and the built environment. People </a:t>
            </a:r>
            <a:r>
              <a:rPr lang="en-US" sz="2400" dirty="0">
                <a:solidFill>
                  <a:schemeClr val="bg1"/>
                </a:solidFill>
                <a:latin typeface="Arial" panose="020B0604020202020204" pitchFamily="34" charset="0"/>
                <a:cs typeface="Arial" panose="020B0604020202020204" pitchFamily="34" charset="0"/>
              </a:rPr>
              <a:t>often associate the color green with life and the color gray with coldness. But that isn’t always the case; not all that is green is natural and not all that is gray is man-made. This exhibition explores the blurred lines where these elements merge, converge and/or conflict.</a:t>
            </a: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0958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5841" y="533400"/>
            <a:ext cx="8077200" cy="6001643"/>
          </a:xfrm>
          <a:prstGeom prst="rect">
            <a:avLst/>
          </a:prstGeom>
        </p:spPr>
        <p:txBody>
          <a:bodyPr wrap="square">
            <a:spAutoFit/>
          </a:bodyPr>
          <a:lstStyle/>
          <a:p>
            <a:r>
              <a:rPr lang="en-US" sz="2400" dirty="0" smtClean="0">
                <a:solidFill>
                  <a:schemeClr val="bg1"/>
                </a:solidFill>
                <a:latin typeface="Arial" panose="020B0604020202020204" pitchFamily="34" charset="0"/>
                <a:cs typeface="Arial" panose="020B0604020202020204" pitchFamily="34" charset="0"/>
              </a:rPr>
              <a:t>Whether you are taking a walk in your neighborhood or hiking along a canyon trail, odds are good that you’ll encounter examples of people adapting nature to meet their own needs and tastes. For example, a beautiful grass lawn, complete with a plastic pink flamingo, at the foot of a desert mountain. Or vice versa, you may discover examples of the natural world encroaching back into the human landscape, such as the clever coyotes that seem to be at home in our local suburbs.</a:t>
            </a:r>
          </a:p>
          <a:p>
            <a:r>
              <a:rPr lang="en-US" sz="2400" dirty="0" smtClean="0">
                <a:solidFill>
                  <a:schemeClr val="bg1"/>
                </a:solidFill>
                <a:latin typeface="Arial" panose="020B0604020202020204" pitchFamily="34" charset="0"/>
                <a:cs typeface="Arial" panose="020B0604020202020204" pitchFamily="34" charset="0"/>
              </a:rPr>
              <a:t/>
            </a:r>
            <a:br>
              <a:rPr lang="en-US" sz="2400" dirty="0" smtClean="0">
                <a:solidFill>
                  <a:schemeClr val="bg1"/>
                </a:solidFill>
                <a:latin typeface="Arial" panose="020B0604020202020204" pitchFamily="34" charset="0"/>
                <a:cs typeface="Arial" panose="020B0604020202020204" pitchFamily="34" charset="0"/>
              </a:rPr>
            </a:br>
            <a:r>
              <a:rPr lang="en-US" sz="2400" dirty="0" smtClean="0">
                <a:solidFill>
                  <a:schemeClr val="bg1"/>
                </a:solidFill>
                <a:latin typeface="Arial" panose="020B0604020202020204" pitchFamily="34" charset="0"/>
                <a:cs typeface="Arial" panose="020B0604020202020204" pitchFamily="34" charset="0"/>
              </a:rPr>
              <a:t>Some of the connections in this exhibition have a moral story to tell, some are an exploration of the media and still others are an observation of the world. They describe for us a world that is both green and gray at the same time. </a:t>
            </a:r>
            <a:endParaRPr lang="en-US" sz="2400" dirty="0" smtClean="0"/>
          </a:p>
          <a:p>
            <a:endParaRPr lang="en-US" sz="2400" dirty="0" smtClean="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10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8200" y="457200"/>
            <a:ext cx="4267200" cy="618630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Angela </a:t>
            </a:r>
            <a:r>
              <a:rPr lang="en-US" b="1" dirty="0" err="1">
                <a:solidFill>
                  <a:schemeClr val="bg1"/>
                </a:solidFill>
                <a:latin typeface="Arial" panose="020B0604020202020204" pitchFamily="34" charset="0"/>
                <a:cs typeface="Arial" panose="020B0604020202020204" pitchFamily="34" charset="0"/>
              </a:rPr>
              <a:t>Cazel-Jahn</a:t>
            </a:r>
            <a:r>
              <a:rPr lang="en-US" b="1" dirty="0">
                <a:solidFill>
                  <a:schemeClr val="bg1"/>
                </a:solidFill>
                <a:latin typeface="Arial" panose="020B0604020202020204" pitchFamily="34" charset="0"/>
                <a:cs typeface="Arial" panose="020B0604020202020204" pitchFamily="34" charset="0"/>
              </a:rPr>
              <a:t>, Phoenix</a:t>
            </a:r>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Cazel-Jahn</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makes </a:t>
            </a:r>
            <a:r>
              <a:rPr lang="en-US" dirty="0">
                <a:solidFill>
                  <a:schemeClr val="bg1"/>
                </a:solidFill>
                <a:latin typeface="Arial" panose="020B0604020202020204" pitchFamily="34" charset="0"/>
                <a:cs typeface="Arial" panose="020B0604020202020204" pitchFamily="34" charset="0"/>
              </a:rPr>
              <a:t>paintings, sculptures and spaces for people to play in and think about. </a:t>
            </a:r>
            <a:r>
              <a:rPr lang="en-US" dirty="0" smtClean="0">
                <a:solidFill>
                  <a:schemeClr val="bg1"/>
                </a:solidFill>
                <a:latin typeface="Arial" panose="020B0604020202020204" pitchFamily="34" charset="0"/>
                <a:cs typeface="Arial" panose="020B0604020202020204" pitchFamily="34" charset="0"/>
              </a:rPr>
              <a:t>Currently</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she is </a:t>
            </a:r>
            <a:r>
              <a:rPr lang="en-US" dirty="0">
                <a:solidFill>
                  <a:schemeClr val="bg1"/>
                </a:solidFill>
                <a:latin typeface="Arial" panose="020B0604020202020204" pitchFamily="34" charset="0"/>
                <a:cs typeface="Arial" panose="020B0604020202020204" pitchFamily="34" charset="0"/>
              </a:rPr>
              <a:t>a graduate student and faculty associate in the School of Sustainability at Arizona State University. </a:t>
            </a:r>
            <a:r>
              <a:rPr lang="en-US" dirty="0" smtClean="0">
                <a:solidFill>
                  <a:schemeClr val="bg1"/>
                </a:solidFill>
                <a:latin typeface="Arial" panose="020B0604020202020204" pitchFamily="34" charset="0"/>
                <a:cs typeface="Arial" panose="020B0604020202020204" pitchFamily="34" charset="0"/>
              </a:rPr>
              <a:t>This </a:t>
            </a:r>
            <a:r>
              <a:rPr lang="en-US" dirty="0">
                <a:solidFill>
                  <a:schemeClr val="bg1"/>
                </a:solidFill>
                <a:latin typeface="Arial" panose="020B0604020202020204" pitchFamily="34" charset="0"/>
                <a:cs typeface="Arial" panose="020B0604020202020204" pitchFamily="34" charset="0"/>
              </a:rPr>
              <a:t>particular installation is a collaborative effort between </a:t>
            </a:r>
            <a:r>
              <a:rPr lang="en-US" dirty="0" err="1">
                <a:solidFill>
                  <a:schemeClr val="bg1"/>
                </a:solidFill>
                <a:latin typeface="Arial" panose="020B0604020202020204" pitchFamily="34" charset="0"/>
                <a:cs typeface="Arial" panose="020B0604020202020204" pitchFamily="34" charset="0"/>
              </a:rPr>
              <a:t>Cazel-Jahn</a:t>
            </a:r>
            <a:r>
              <a:rPr lang="en-US" dirty="0">
                <a:solidFill>
                  <a:schemeClr val="bg1"/>
                </a:solidFill>
                <a:latin typeface="Arial" panose="020B0604020202020204" pitchFamily="34" charset="0"/>
                <a:cs typeface="Arial" panose="020B0604020202020204" pitchFamily="34" charset="0"/>
              </a:rPr>
              <a:t> and her husband Robert Larson who is an engineer.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Some fun facts about the piece:</a:t>
            </a:r>
            <a:endParaRPr lang="en-US" dirty="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There are 10,380 strands of aluminum </a:t>
            </a:r>
            <a:r>
              <a:rPr lang="en-US" dirty="0" smtClean="0">
                <a:solidFill>
                  <a:schemeClr val="bg1"/>
                </a:solidFill>
                <a:latin typeface="Arial" panose="020B0604020202020204" pitchFamily="34" charset="0"/>
                <a:cs typeface="Arial" panose="020B0604020202020204" pitchFamily="34" charset="0"/>
              </a:rPr>
              <a:t>ball chains </a:t>
            </a:r>
            <a:r>
              <a:rPr lang="en-US" dirty="0">
                <a:solidFill>
                  <a:schemeClr val="bg1"/>
                </a:solidFill>
                <a:latin typeface="Arial" panose="020B0604020202020204" pitchFamily="34" charset="0"/>
                <a:cs typeface="Arial" panose="020B0604020202020204" pitchFamily="34" charset="0"/>
              </a:rPr>
              <a:t>in the piece. </a:t>
            </a:r>
            <a:endParaRPr lang="en-US" dirty="0" smtClean="0">
              <a:solidFill>
                <a:schemeClr val="bg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Each </a:t>
            </a:r>
            <a:r>
              <a:rPr lang="en-US" dirty="0">
                <a:solidFill>
                  <a:schemeClr val="bg1"/>
                </a:solidFill>
                <a:latin typeface="Arial" panose="020B0604020202020204" pitchFamily="34" charset="0"/>
                <a:cs typeface="Arial" panose="020B0604020202020204" pitchFamily="34" charset="0"/>
              </a:rPr>
              <a:t>strand is 10 feet </a:t>
            </a:r>
            <a:r>
              <a:rPr lang="en-US" dirty="0" smtClean="0">
                <a:solidFill>
                  <a:schemeClr val="bg1"/>
                </a:solidFill>
                <a:latin typeface="Arial" panose="020B0604020202020204" pitchFamily="34" charset="0"/>
                <a:cs typeface="Arial" panose="020B0604020202020204" pitchFamily="34" charset="0"/>
              </a:rPr>
              <a:t>long.</a:t>
            </a:r>
          </a:p>
          <a:p>
            <a:pPr marL="285750" lvl="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There </a:t>
            </a:r>
            <a:r>
              <a:rPr lang="en-US" dirty="0">
                <a:solidFill>
                  <a:schemeClr val="bg1"/>
                </a:solidFill>
                <a:latin typeface="Arial" panose="020B0604020202020204" pitchFamily="34" charset="0"/>
                <a:cs typeface="Arial" panose="020B0604020202020204" pitchFamily="34" charset="0"/>
              </a:rPr>
              <a:t>are approximately 954,960 little metal balls in the </a:t>
            </a:r>
            <a:r>
              <a:rPr lang="en-US" dirty="0" smtClean="0">
                <a:solidFill>
                  <a:schemeClr val="bg1"/>
                </a:solidFill>
                <a:latin typeface="Arial" panose="020B0604020202020204" pitchFamily="34" charset="0"/>
                <a:cs typeface="Arial" panose="020B0604020202020204" pitchFamily="34" charset="0"/>
              </a:rPr>
              <a:t>piece.</a:t>
            </a:r>
          </a:p>
          <a:p>
            <a:pPr marL="285750" lvl="0"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The </a:t>
            </a:r>
            <a:r>
              <a:rPr lang="en-US" dirty="0">
                <a:solidFill>
                  <a:schemeClr val="bg1"/>
                </a:solidFill>
                <a:latin typeface="Arial" panose="020B0604020202020204" pitchFamily="34" charset="0"/>
                <a:cs typeface="Arial" panose="020B0604020202020204" pitchFamily="34" charset="0"/>
              </a:rPr>
              <a:t>entire piece weights about 700 pounds.</a:t>
            </a:r>
          </a:p>
          <a:p>
            <a:r>
              <a:rPr lang="en-US" dirty="0">
                <a:solidFill>
                  <a:schemeClr val="bg1"/>
                </a:solidFill>
                <a:latin typeface="Arial" panose="020B0604020202020204" pitchFamily="34" charset="0"/>
                <a:cs typeface="Arial" panose="020B0604020202020204" pitchFamily="34" charset="0"/>
              </a:rPr>
              <a:t> </a:t>
            </a:r>
          </a:p>
          <a:p>
            <a:pPr algn="ctr"/>
            <a:r>
              <a:rPr lang="en-US" dirty="0">
                <a:solidFill>
                  <a:schemeClr val="bg1"/>
                </a:solidFill>
                <a:latin typeface="Arial" panose="020B0604020202020204" pitchFamily="34" charset="0"/>
                <a:cs typeface="Arial" panose="020B0604020202020204" pitchFamily="34" charset="0"/>
              </a:rPr>
              <a:t>www.cazeljahn.net</a:t>
            </a:r>
          </a:p>
          <a:p>
            <a:endParaRPr lang="en-US" dirty="0">
              <a:solidFill>
                <a:schemeClr val="bg1"/>
              </a:solidFill>
              <a:latin typeface="Arial" panose="020B0604020202020204" pitchFamily="34" charset="0"/>
              <a:cs typeface="Arial" panose="020B0604020202020204" pitchFamily="34" charset="0"/>
            </a:endParaRPr>
          </a:p>
        </p:txBody>
      </p:sp>
      <p:pic>
        <p:nvPicPr>
          <p:cNvPr id="4" name="Picture 2" descr="stru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82" y="457200"/>
            <a:ext cx="3609618" cy="5410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1191" y="5867400"/>
            <a:ext cx="3657600" cy="523220"/>
          </a:xfrm>
          <a:prstGeom prst="rect">
            <a:avLst/>
          </a:prstGeom>
          <a:noFill/>
        </p:spPr>
        <p:txBody>
          <a:bodyPr wrap="square" rtlCol="0">
            <a:spAutoFit/>
          </a:bodyPr>
          <a:lstStyle/>
          <a:p>
            <a:r>
              <a:rPr lang="en-US" sz="1400" i="1" dirty="0" smtClean="0">
                <a:solidFill>
                  <a:schemeClr val="bg1"/>
                </a:solidFill>
                <a:latin typeface="Arial" panose="020B0604020202020204" pitchFamily="34" charset="0"/>
                <a:cs typeface="Arial" panose="020B0604020202020204" pitchFamily="34" charset="0"/>
              </a:rPr>
              <a:t>Ball Chain + Botanical =</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mixed media</a:t>
            </a:r>
            <a:endParaRPr lang="en-US" sz="1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877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774540"/>
            <a:ext cx="4267200" cy="549381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Candice </a:t>
            </a:r>
            <a:r>
              <a:rPr lang="en-US" b="1" dirty="0" err="1">
                <a:solidFill>
                  <a:schemeClr val="bg1"/>
                </a:solidFill>
                <a:latin typeface="Arial" panose="020B0604020202020204" pitchFamily="34" charset="0"/>
                <a:cs typeface="Arial" panose="020B0604020202020204" pitchFamily="34" charset="0"/>
              </a:rPr>
              <a:t>Eisenfeld</a:t>
            </a:r>
            <a:r>
              <a:rPr lang="en-US" b="1" dirty="0">
                <a:solidFill>
                  <a:schemeClr val="bg1"/>
                </a:solidFill>
                <a:latin typeface="Arial" panose="020B0604020202020204" pitchFamily="34" charset="0"/>
                <a:cs typeface="Arial" panose="020B0604020202020204" pitchFamily="34" charset="0"/>
              </a:rPr>
              <a:t>, Tempe</a:t>
            </a:r>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Eisenfeld</a:t>
            </a:r>
            <a:r>
              <a:rPr lang="en-US" dirty="0">
                <a:solidFill>
                  <a:schemeClr val="bg1"/>
                </a:solidFill>
                <a:latin typeface="Arial" panose="020B0604020202020204" pitchFamily="34" charset="0"/>
                <a:cs typeface="Arial" panose="020B0604020202020204" pitchFamily="34" charset="0"/>
              </a:rPr>
              <a:t> studied painting at Bezalel Academy of Art in </a:t>
            </a:r>
            <a:r>
              <a:rPr lang="en-US" dirty="0" smtClean="0">
                <a:solidFill>
                  <a:schemeClr val="bg1"/>
                </a:solidFill>
                <a:latin typeface="Arial" panose="020B0604020202020204" pitchFamily="34" charset="0"/>
                <a:cs typeface="Arial" panose="020B0604020202020204" pitchFamily="34" charset="0"/>
              </a:rPr>
              <a:t>Jerusalem, Israel </a:t>
            </a:r>
            <a:r>
              <a:rPr lang="en-US" dirty="0">
                <a:solidFill>
                  <a:schemeClr val="bg1"/>
                </a:solidFill>
                <a:latin typeface="Arial" panose="020B0604020202020204" pitchFamily="34" charset="0"/>
                <a:cs typeface="Arial" panose="020B0604020202020204" pitchFamily="34" charset="0"/>
              </a:rPr>
              <a:t>and received a Bachelor of Fine Arts from the University of Texas in </a:t>
            </a:r>
            <a:r>
              <a:rPr lang="en-US" dirty="0" smtClean="0">
                <a:solidFill>
                  <a:schemeClr val="bg1"/>
                </a:solidFill>
                <a:latin typeface="Arial" panose="020B0604020202020204" pitchFamily="34" charset="0"/>
                <a:cs typeface="Arial" panose="020B0604020202020204" pitchFamily="34" charset="0"/>
              </a:rPr>
              <a:t>Austin. </a:t>
            </a:r>
            <a:endParaRPr lang="en-US" dirty="0">
              <a:solidFill>
                <a:schemeClr val="bg1"/>
              </a:solidFill>
              <a:latin typeface="Arial" panose="020B0604020202020204" pitchFamily="34" charset="0"/>
              <a:cs typeface="Arial" panose="020B0604020202020204" pitchFamily="34" charset="0"/>
            </a:endParaRPr>
          </a:p>
          <a:p>
            <a:r>
              <a:rPr lang="en-US" sz="900" i="1" dirty="0" smtClean="0">
                <a:solidFill>
                  <a:schemeClr val="bg1"/>
                </a:solidFill>
                <a:latin typeface="Arial" panose="020B0604020202020204" pitchFamily="34" charset="0"/>
                <a:cs typeface="Arial" panose="020B0604020202020204" pitchFamily="34" charset="0"/>
              </a:rPr>
              <a:t/>
            </a:r>
            <a:br>
              <a:rPr lang="en-US" sz="900" i="1"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She says of her work: </a:t>
            </a:r>
            <a:r>
              <a:rPr lang="en-US" i="1" dirty="0" smtClean="0">
                <a:solidFill>
                  <a:schemeClr val="bg1"/>
                </a:solidFill>
                <a:latin typeface="Arial" panose="020B0604020202020204" pitchFamily="34" charset="0"/>
                <a:cs typeface="Arial" panose="020B0604020202020204" pitchFamily="34" charset="0"/>
              </a:rPr>
              <a:t>“Exploring </a:t>
            </a:r>
            <a:r>
              <a:rPr lang="en-US" i="1" dirty="0">
                <a:solidFill>
                  <a:schemeClr val="bg1"/>
                </a:solidFill>
                <a:latin typeface="Arial" panose="020B0604020202020204" pitchFamily="34" charset="0"/>
                <a:cs typeface="Arial" panose="020B0604020202020204" pitchFamily="34" charset="0"/>
              </a:rPr>
              <a:t>issues of identity, memory and the passage of time, I am inspired by the first American art movement </a:t>
            </a:r>
            <a:r>
              <a:rPr lang="en-US" i="1" dirty="0" smtClean="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The Hudson River School of Landscape Painting), which explored the wilderness of the ever expanding frontiers of the United States. </a:t>
            </a:r>
            <a:r>
              <a:rPr lang="en-US" i="1" dirty="0" smtClean="0">
                <a:solidFill>
                  <a:schemeClr val="bg1"/>
                </a:solidFill>
                <a:latin typeface="Arial" panose="020B0604020202020204" pitchFamily="34" charset="0"/>
                <a:cs typeface="Arial" panose="020B0604020202020204" pitchFamily="34" charset="0"/>
              </a:rPr>
              <a:t>… </a:t>
            </a:r>
            <a:r>
              <a:rPr lang="en-US" i="1" dirty="0">
                <a:solidFill>
                  <a:schemeClr val="bg1"/>
                </a:solidFill>
                <a:latin typeface="Arial" panose="020B0604020202020204" pitchFamily="34" charset="0"/>
                <a:cs typeface="Arial" panose="020B0604020202020204" pitchFamily="34" charset="0"/>
              </a:rPr>
              <a:t>In these pieces, I experiment with images of utility poles in order to acknowledge them as elements of the landscape in which we live</a:t>
            </a:r>
            <a:r>
              <a:rPr lang="en-US" i="1" dirty="0" smtClean="0">
                <a:solidFill>
                  <a:schemeClr val="bg1"/>
                </a:solidFill>
                <a:latin typeface="Arial" panose="020B0604020202020204" pitchFamily="34" charset="0"/>
                <a:cs typeface="Arial" panose="020B0604020202020204" pitchFamily="34" charset="0"/>
              </a:rPr>
              <a:t>.”</a:t>
            </a:r>
            <a:br>
              <a:rPr lang="en-US" i="1" dirty="0" smtClean="0">
                <a:solidFill>
                  <a:schemeClr val="bg1"/>
                </a:solidFill>
                <a:latin typeface="Arial" panose="020B0604020202020204" pitchFamily="34" charset="0"/>
                <a:cs typeface="Arial" panose="020B0604020202020204" pitchFamily="34" charset="0"/>
              </a:rPr>
            </a:br>
            <a:r>
              <a:rPr lang="en-US" i="1" dirty="0" smtClean="0">
                <a:solidFill>
                  <a:schemeClr val="bg1"/>
                </a:solidFill>
                <a:latin typeface="Arial" panose="020B0604020202020204" pitchFamily="34" charset="0"/>
                <a:cs typeface="Arial" panose="020B0604020202020204" pitchFamily="34" charset="0"/>
              </a:rPr>
              <a:t/>
            </a:r>
            <a:br>
              <a:rPr lang="en-US" i="1" dirty="0" smtClean="0">
                <a:solidFill>
                  <a:schemeClr val="bg1"/>
                </a:solidFill>
                <a:latin typeface="Arial" panose="020B0604020202020204" pitchFamily="34" charset="0"/>
                <a:cs typeface="Arial" panose="020B0604020202020204" pitchFamily="34" charset="0"/>
              </a:rPr>
            </a:br>
            <a:r>
              <a:rPr lang="en-US" i="1"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www.eisenfeld.com</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1028" name="Picture 4" descr="U:\CommunityServices\TMAC\Gallery Coordinator\Gallery at TCA\2015 Exhibitions\Green and Gray\Artists\Candice Eisenfeld\Turning Poin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4800" y="774540"/>
            <a:ext cx="4070483" cy="4419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5257800"/>
            <a:ext cx="36576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Turning Point: Landscape </a:t>
            </a:r>
            <a:r>
              <a:rPr lang="en-US" sz="1400" i="1" dirty="0" smtClean="0">
                <a:solidFill>
                  <a:schemeClr val="bg1"/>
                </a:solidFill>
                <a:latin typeface="Arial" panose="020B0604020202020204" pitchFamily="34" charset="0"/>
                <a:cs typeface="Arial" panose="020B0604020202020204" pitchFamily="34" charset="0"/>
              </a:rPr>
              <a:t>with Utility Pole</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acrylic on panel</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937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CommunityServices\TMAC\Gallery Coordinator\Gallery at TCA\2015 Exhibitions\Green and Gray\Artists\Carol Alleman\CA_WoodlandQueens.01xBlackandWhiteBackgrou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615387"/>
            <a:ext cx="3027239" cy="50996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051138" y="615387"/>
            <a:ext cx="4635661" cy="5793894"/>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Carol </a:t>
            </a:r>
            <a:r>
              <a:rPr lang="en-US" sz="2000" b="1" dirty="0" err="1">
                <a:solidFill>
                  <a:schemeClr val="bg1"/>
                </a:solidFill>
                <a:latin typeface="Arial" panose="020B0604020202020204" pitchFamily="34" charset="0"/>
                <a:cs typeface="Arial" panose="020B0604020202020204" pitchFamily="34" charset="0"/>
              </a:rPr>
              <a:t>Alleman</a:t>
            </a:r>
            <a:r>
              <a:rPr lang="en-US" sz="2000" b="1" dirty="0">
                <a:solidFill>
                  <a:schemeClr val="bg1"/>
                </a:solidFill>
                <a:latin typeface="Arial" panose="020B0604020202020204" pitchFamily="34" charset="0"/>
                <a:cs typeface="Arial" panose="020B0604020202020204" pitchFamily="34" charset="0"/>
              </a:rPr>
              <a:t>, Tucson</a:t>
            </a:r>
            <a:endParaRPr lang="en-US" sz="2000" dirty="0">
              <a:solidFill>
                <a:schemeClr val="bg1"/>
              </a:solidFill>
              <a:latin typeface="Arial" panose="020B0604020202020204" pitchFamily="34" charset="0"/>
              <a:cs typeface="Arial" panose="020B0604020202020204" pitchFamily="34" charset="0"/>
            </a:endParaRPr>
          </a:p>
          <a:p>
            <a:r>
              <a:rPr lang="en-US" sz="2000" dirty="0">
                <a:solidFill>
                  <a:schemeClr val="bg1"/>
                </a:solidFill>
                <a:latin typeface="Arial" panose="020B0604020202020204" pitchFamily="34" charset="0"/>
                <a:cs typeface="Arial" panose="020B0604020202020204" pitchFamily="34" charset="0"/>
              </a:rPr>
              <a:t>Born in rural Pennsylvania, </a:t>
            </a:r>
            <a:r>
              <a:rPr lang="en-US" sz="2000" dirty="0" err="1" smtClean="0">
                <a:solidFill>
                  <a:schemeClr val="bg1"/>
                </a:solidFill>
                <a:latin typeface="Arial" panose="020B0604020202020204" pitchFamily="34" charset="0"/>
                <a:cs typeface="Arial" panose="020B0604020202020204" pitchFamily="34" charset="0"/>
              </a:rPr>
              <a:t>Alleman</a:t>
            </a:r>
            <a:r>
              <a:rPr lang="en-US" sz="2000" dirty="0" smtClean="0">
                <a:solidFill>
                  <a:schemeClr val="bg1"/>
                </a:solidFill>
                <a:latin typeface="Arial" panose="020B0604020202020204" pitchFamily="34" charset="0"/>
                <a:cs typeface="Arial" panose="020B0604020202020204" pitchFamily="34" charset="0"/>
              </a:rPr>
              <a:t> </a:t>
            </a:r>
            <a:r>
              <a:rPr lang="en-US" sz="2000" dirty="0">
                <a:solidFill>
                  <a:schemeClr val="bg1"/>
                </a:solidFill>
                <a:latin typeface="Arial" panose="020B0604020202020204" pitchFamily="34" charset="0"/>
                <a:cs typeface="Arial" panose="020B0604020202020204" pitchFamily="34" charset="0"/>
              </a:rPr>
              <a:t>obtained a degree in art education from Pennsylvania State University and continued graduate studies in-state at the Lancaster Theological Seminary. She began her sculptural career by working in clay but later expanded her interests into working with bronze casting which is still her primary </a:t>
            </a:r>
            <a:r>
              <a:rPr lang="en-US" sz="2000" dirty="0" smtClean="0">
                <a:solidFill>
                  <a:schemeClr val="bg1"/>
                </a:solidFill>
                <a:latin typeface="Arial" panose="020B0604020202020204" pitchFamily="34" charset="0"/>
                <a:cs typeface="Arial" panose="020B0604020202020204" pitchFamily="34" charset="0"/>
              </a:rPr>
              <a:t/>
            </a:r>
            <a:br>
              <a:rPr lang="en-US" sz="2000" dirty="0" smtClean="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focus </a:t>
            </a:r>
            <a:r>
              <a:rPr lang="en-US" sz="2000" dirty="0">
                <a:solidFill>
                  <a:schemeClr val="bg1"/>
                </a:solidFill>
                <a:latin typeface="Arial" panose="020B0604020202020204" pitchFamily="34" charset="0"/>
                <a:cs typeface="Arial" panose="020B0604020202020204" pitchFamily="34" charset="0"/>
              </a:rPr>
              <a:t>today. </a:t>
            </a:r>
          </a:p>
          <a:p>
            <a:r>
              <a:rPr lang="en-US" sz="1050" dirty="0" smtClean="0">
                <a:solidFill>
                  <a:schemeClr val="bg1"/>
                </a:solidFill>
                <a:latin typeface="Arial" panose="020B0604020202020204" pitchFamily="34" charset="0"/>
                <a:cs typeface="Arial" panose="020B0604020202020204" pitchFamily="34" charset="0"/>
              </a:rPr>
              <a:t/>
            </a:r>
            <a:br>
              <a:rPr lang="en-US" sz="1050" dirty="0" smtClean="0">
                <a:solidFill>
                  <a:schemeClr val="bg1"/>
                </a:solidFill>
                <a:latin typeface="Arial" panose="020B0604020202020204" pitchFamily="34" charset="0"/>
                <a:cs typeface="Arial" panose="020B0604020202020204" pitchFamily="34" charset="0"/>
              </a:rPr>
            </a:br>
            <a:r>
              <a:rPr lang="en-US" sz="2000" dirty="0" err="1" smtClean="0">
                <a:solidFill>
                  <a:schemeClr val="bg1"/>
                </a:solidFill>
                <a:latin typeface="Arial" panose="020B0604020202020204" pitchFamily="34" charset="0"/>
                <a:cs typeface="Arial" panose="020B0604020202020204" pitchFamily="34" charset="0"/>
              </a:rPr>
              <a:t>Alleman</a:t>
            </a:r>
            <a:r>
              <a:rPr lang="en-US" sz="2000" dirty="0" smtClean="0">
                <a:solidFill>
                  <a:schemeClr val="bg1"/>
                </a:solidFill>
                <a:latin typeface="Arial" panose="020B0604020202020204" pitchFamily="34" charset="0"/>
                <a:cs typeface="Arial" panose="020B0604020202020204" pitchFamily="34" charset="0"/>
              </a:rPr>
              <a:t> says “</a:t>
            </a:r>
            <a:r>
              <a:rPr lang="en-US" sz="2000" i="1" dirty="0" smtClean="0">
                <a:solidFill>
                  <a:schemeClr val="bg1"/>
                </a:solidFill>
                <a:latin typeface="Arial" panose="020B0604020202020204" pitchFamily="34" charset="0"/>
                <a:cs typeface="Arial" panose="020B0604020202020204" pitchFamily="34" charset="0"/>
              </a:rPr>
              <a:t>The </a:t>
            </a:r>
            <a:r>
              <a:rPr lang="en-US" sz="2000" i="1" dirty="0">
                <a:solidFill>
                  <a:schemeClr val="bg1"/>
                </a:solidFill>
                <a:latin typeface="Arial" panose="020B0604020202020204" pitchFamily="34" charset="0"/>
                <a:cs typeface="Arial" panose="020B0604020202020204" pitchFamily="34" charset="0"/>
              </a:rPr>
              <a:t>interweaving plants and creatures in each of my vessels speak to the sometimes overlooked relationships in </a:t>
            </a:r>
            <a:r>
              <a:rPr lang="en-US" sz="2000" i="1" dirty="0" smtClean="0">
                <a:solidFill>
                  <a:schemeClr val="bg1"/>
                </a:solidFill>
                <a:latin typeface="Arial" panose="020B0604020202020204" pitchFamily="34" charset="0"/>
                <a:cs typeface="Arial" panose="020B0604020202020204" pitchFamily="34" charset="0"/>
              </a:rPr>
              <a:t>nature.</a:t>
            </a:r>
            <a:br>
              <a:rPr lang="en-US" sz="2000" i="1" dirty="0" smtClean="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r>
              <a:rPr lang="en-US" sz="2000" dirty="0" smtClean="0">
                <a:solidFill>
                  <a:schemeClr val="bg1"/>
                </a:solidFill>
                <a:latin typeface="Arial" panose="020B0604020202020204" pitchFamily="34" charset="0"/>
                <a:cs typeface="Arial" panose="020B0604020202020204" pitchFamily="34" charset="0"/>
              </a:rPr>
              <a:t>	www.allemanstudios.com</a:t>
            </a:r>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533400" y="5715000"/>
            <a:ext cx="3657600" cy="523220"/>
          </a:xfrm>
          <a:prstGeom prst="rect">
            <a:avLst/>
          </a:prstGeom>
          <a:noFill/>
        </p:spPr>
        <p:txBody>
          <a:bodyPr wrap="square" rtlCol="0">
            <a:spAutoFit/>
          </a:bodyPr>
          <a:lstStyle/>
          <a:p>
            <a:r>
              <a:rPr lang="en-US" sz="1400" i="1" dirty="0" smtClean="0">
                <a:solidFill>
                  <a:schemeClr val="bg1"/>
                </a:solidFill>
                <a:latin typeface="Arial" panose="020B0604020202020204" pitchFamily="34" charset="0"/>
                <a:cs typeface="Arial" panose="020B0604020202020204" pitchFamily="34" charset="0"/>
              </a:rPr>
              <a:t>Woodland Queens</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bronze</a:t>
            </a:r>
            <a:endParaRPr lang="en-US" sz="14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679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0" y="457200"/>
            <a:ext cx="4419600" cy="6047809"/>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Catherine Nash, Tucson</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Nash received a Bachelor of Fine Arts in printmaking and drawing from the University of New Hampshire in Durham and a Masters of Fine Arts in mixed media from the University of Arizona.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r>
              <a:rPr lang="en-US" dirty="0" smtClean="0">
                <a:solidFill>
                  <a:schemeClr val="bg1"/>
                </a:solidFill>
                <a:latin typeface="Arial" panose="020B0604020202020204" pitchFamily="34" charset="0"/>
                <a:cs typeface="Arial" panose="020B0604020202020204" pitchFamily="34" charset="0"/>
              </a:rPr>
              <a:t>She </a:t>
            </a:r>
            <a:r>
              <a:rPr lang="en-US" dirty="0">
                <a:solidFill>
                  <a:schemeClr val="bg1"/>
                </a:solidFill>
                <a:latin typeface="Arial" panose="020B0604020202020204" pitchFamily="34" charset="0"/>
                <a:cs typeface="Arial" panose="020B0604020202020204" pitchFamily="34" charset="0"/>
              </a:rPr>
              <a:t>has also traveled and studied in Japan twice to learn techniques of </a:t>
            </a:r>
            <a:r>
              <a:rPr lang="en-US" dirty="0" smtClean="0">
                <a:solidFill>
                  <a:schemeClr val="bg1"/>
                </a:solidFill>
                <a:latin typeface="Arial" panose="020B0604020202020204" pitchFamily="34" charset="0"/>
                <a:cs typeface="Arial" panose="020B0604020202020204" pitchFamily="34" charset="0"/>
              </a:rPr>
              <a:t>woodblock </a:t>
            </a:r>
            <a:r>
              <a:rPr lang="en-US" dirty="0">
                <a:solidFill>
                  <a:schemeClr val="bg1"/>
                </a:solidFill>
                <a:latin typeface="Arial" panose="020B0604020202020204" pitchFamily="34" charset="0"/>
                <a:cs typeface="Arial" panose="020B0604020202020204" pitchFamily="34" charset="0"/>
              </a:rPr>
              <a:t>printing and papermaking in depth. Today, she balances her studio work with </a:t>
            </a:r>
            <a:r>
              <a:rPr lang="en-US" dirty="0" smtClean="0">
                <a:solidFill>
                  <a:schemeClr val="bg1"/>
                </a:solidFill>
                <a:latin typeface="Arial" panose="020B0604020202020204" pitchFamily="34" charset="0"/>
                <a:cs typeface="Arial" panose="020B0604020202020204" pitchFamily="34" charset="0"/>
              </a:rPr>
              <a:t>teaching.</a:t>
            </a:r>
            <a:endParaRPr lang="en-US" dirty="0">
              <a:solidFill>
                <a:schemeClr val="bg1"/>
              </a:solidFill>
              <a:latin typeface="Arial" panose="020B0604020202020204" pitchFamily="34" charset="0"/>
              <a:cs typeface="Arial" panose="020B0604020202020204" pitchFamily="34" charset="0"/>
            </a:endParaRPr>
          </a:p>
          <a:p>
            <a:r>
              <a:rPr lang="en-US" sz="900" dirty="0">
                <a:solidFill>
                  <a:schemeClr val="bg1"/>
                </a:solidFill>
                <a:latin typeface="Arial" panose="020B0604020202020204" pitchFamily="34" charset="0"/>
                <a:cs typeface="Arial" panose="020B0604020202020204" pitchFamily="34" charset="0"/>
              </a:rPr>
              <a:t/>
            </a:r>
            <a:br>
              <a:rPr lang="en-US" sz="900" dirty="0">
                <a:solidFill>
                  <a:schemeClr val="bg1"/>
                </a:solidFill>
                <a:latin typeface="Arial" panose="020B0604020202020204" pitchFamily="34" charset="0"/>
                <a:cs typeface="Arial" panose="020B0604020202020204" pitchFamily="34" charset="0"/>
              </a:rPr>
            </a:br>
            <a:r>
              <a:rPr lang="en-US" i="1" dirty="0">
                <a:solidFill>
                  <a:schemeClr val="bg1"/>
                </a:solidFill>
                <a:latin typeface="Arial" panose="020B0604020202020204" pitchFamily="34" charset="0"/>
                <a:cs typeface="Arial" panose="020B0604020202020204" pitchFamily="34" charset="0"/>
              </a:rPr>
              <a:t>“The vastness of space holds an ultimate touchstone for me: the sky is a window to the </a:t>
            </a:r>
            <a:r>
              <a:rPr lang="en-US" i="1" dirty="0" smtClean="0">
                <a:solidFill>
                  <a:schemeClr val="bg1"/>
                </a:solidFill>
                <a:latin typeface="Arial" panose="020B0604020202020204" pitchFamily="34" charset="0"/>
                <a:cs typeface="Arial" panose="020B0604020202020204" pitchFamily="34" charset="0"/>
              </a:rPr>
              <a:t>infinite.... </a:t>
            </a:r>
            <a:r>
              <a:rPr lang="en-US" i="1" dirty="0">
                <a:solidFill>
                  <a:schemeClr val="bg1"/>
                </a:solidFill>
                <a:latin typeface="Arial" panose="020B0604020202020204" pitchFamily="34" charset="0"/>
                <a:cs typeface="Arial" panose="020B0604020202020204" pitchFamily="34" charset="0"/>
              </a:rPr>
              <a:t>These recent </a:t>
            </a:r>
            <a:r>
              <a:rPr lang="en-US" i="1" dirty="0" smtClean="0">
                <a:solidFill>
                  <a:schemeClr val="bg1"/>
                </a:solidFill>
                <a:latin typeface="Arial" panose="020B0604020202020204" pitchFamily="34" charset="0"/>
                <a:cs typeface="Arial" panose="020B0604020202020204" pitchFamily="34" charset="0"/>
              </a:rPr>
              <a:t>works are </a:t>
            </a:r>
            <a:r>
              <a:rPr lang="en-US" i="1" dirty="0">
                <a:solidFill>
                  <a:schemeClr val="bg1"/>
                </a:solidFill>
                <a:latin typeface="Arial" panose="020B0604020202020204" pitchFamily="34" charset="0"/>
                <a:cs typeface="Arial" panose="020B0604020202020204" pitchFamily="34" charset="0"/>
              </a:rPr>
              <a:t>images of skies and bodies of water not intended to portray specific locations as much as to create a dreamlike feeling of place and </a:t>
            </a:r>
            <a:r>
              <a:rPr lang="en-US" i="1" dirty="0" smtClean="0">
                <a:solidFill>
                  <a:schemeClr val="bg1"/>
                </a:solidFill>
                <a:latin typeface="Arial" panose="020B0604020202020204" pitchFamily="34" charset="0"/>
                <a:cs typeface="Arial" panose="020B0604020202020204" pitchFamily="34" charset="0"/>
              </a:rPr>
              <a:t>memory.” </a:t>
            </a:r>
          </a:p>
          <a:p>
            <a:endParaRPr lang="en-US" i="1" dirty="0">
              <a:solidFill>
                <a:schemeClr val="bg1"/>
              </a:solidFill>
              <a:latin typeface="Arial" panose="020B0604020202020204" pitchFamily="34" charset="0"/>
              <a:cs typeface="Arial" panose="020B0604020202020204" pitchFamily="34" charset="0"/>
            </a:endParaRPr>
          </a:p>
          <a:p>
            <a:r>
              <a:rPr lang="en-US" i="1" dirty="0" smtClean="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www.catherinenash.com</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pic>
        <p:nvPicPr>
          <p:cNvPr id="3074" name="Picture 2" descr="U:\CommunityServices\TMAC\Gallery Coordinator\Gallery at TCA\2015 Exhibitions\Green and Gray\Artists\Catherine Nash\Nash The Circle Cannot be Square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4024" y="1163257"/>
            <a:ext cx="3657600" cy="34173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4023" y="4857509"/>
            <a:ext cx="3657600" cy="523220"/>
          </a:xfrm>
          <a:prstGeom prst="rect">
            <a:avLst/>
          </a:prstGeom>
          <a:noFill/>
        </p:spPr>
        <p:txBody>
          <a:bodyPr wrap="square" rtlCol="0">
            <a:spAutoFit/>
          </a:bodyPr>
          <a:lstStyle/>
          <a:p>
            <a:r>
              <a:rPr lang="en-US" sz="1400" i="1" dirty="0" smtClean="0">
                <a:solidFill>
                  <a:schemeClr val="bg1"/>
                </a:solidFill>
                <a:latin typeface="Arial" panose="020B0604020202020204" pitchFamily="34" charset="0"/>
                <a:cs typeface="Arial" panose="020B0604020202020204" pitchFamily="34" charset="0"/>
              </a:rPr>
              <a:t>The Circle </a:t>
            </a:r>
            <a:r>
              <a:rPr lang="en-US" sz="1400" i="1" dirty="0">
                <a:solidFill>
                  <a:schemeClr val="bg1"/>
                </a:solidFill>
                <a:latin typeface="Arial" panose="020B0604020202020204" pitchFamily="34" charset="0"/>
                <a:cs typeface="Arial" panose="020B0604020202020204" pitchFamily="34" charset="0"/>
              </a:rPr>
              <a:t>Cannot Be </a:t>
            </a:r>
            <a:r>
              <a:rPr lang="en-US" sz="1400" i="1" dirty="0" smtClean="0">
                <a:solidFill>
                  <a:schemeClr val="bg1"/>
                </a:solidFill>
                <a:latin typeface="Arial" panose="020B0604020202020204" pitchFamily="34" charset="0"/>
                <a:cs typeface="Arial" panose="020B0604020202020204" pitchFamily="34" charset="0"/>
              </a:rPr>
              <a:t>Squared</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mixed media</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4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arizonafoothillsmagazine.com/images/stories/TCAGallery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3657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200" y="533400"/>
            <a:ext cx="4495800" cy="6063198"/>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Christine </a:t>
            </a:r>
            <a:r>
              <a:rPr lang="en-US" b="1" dirty="0" err="1">
                <a:solidFill>
                  <a:schemeClr val="bg1"/>
                </a:solidFill>
                <a:latin typeface="Arial" panose="020B0604020202020204" pitchFamily="34" charset="0"/>
                <a:cs typeface="Arial" panose="020B0604020202020204" pitchFamily="34" charset="0"/>
              </a:rPr>
              <a:t>Cassano</a:t>
            </a:r>
            <a:r>
              <a:rPr lang="en-US" b="1" dirty="0">
                <a:solidFill>
                  <a:schemeClr val="bg1"/>
                </a:solidFill>
                <a:latin typeface="Arial" panose="020B0604020202020204" pitchFamily="34" charset="0"/>
                <a:cs typeface="Arial" panose="020B0604020202020204" pitchFamily="34" charset="0"/>
              </a:rPr>
              <a:t>, Phoenix</a:t>
            </a:r>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Cassano</a:t>
            </a:r>
            <a:r>
              <a:rPr lang="en-US" dirty="0">
                <a:solidFill>
                  <a:schemeClr val="bg1"/>
                </a:solidFill>
                <a:latin typeface="Arial" panose="020B0604020202020204" pitchFamily="34" charset="0"/>
                <a:cs typeface="Arial" panose="020B0604020202020204" pitchFamily="34" charset="0"/>
              </a:rPr>
              <a:t> was born in 1974 and raised on the southern coast of Virginia. </a:t>
            </a:r>
            <a:r>
              <a:rPr lang="en-US" dirty="0" smtClean="0">
                <a:solidFill>
                  <a:schemeClr val="bg1"/>
                </a:solidFill>
                <a:latin typeface="Arial" panose="020B0604020202020204" pitchFamily="34" charset="0"/>
                <a:cs typeface="Arial" panose="020B0604020202020204" pitchFamily="34" charset="0"/>
              </a:rPr>
              <a:t>Today </a:t>
            </a:r>
            <a:r>
              <a:rPr lang="en-US" dirty="0">
                <a:solidFill>
                  <a:schemeClr val="bg1"/>
                </a:solidFill>
                <a:latin typeface="Arial" panose="020B0604020202020204" pitchFamily="34" charset="0"/>
                <a:cs typeface="Arial" panose="020B0604020202020204" pitchFamily="34" charset="0"/>
              </a:rPr>
              <a:t>she is a mixed-media artist with a studio space in central Phoenix.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endParaRPr lang="en-US" sz="1000"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She says this sculpture has </a:t>
            </a:r>
            <a:r>
              <a:rPr lang="en-US" i="1" dirty="0" smtClean="0">
                <a:solidFill>
                  <a:schemeClr val="bg1"/>
                </a:solidFill>
                <a:latin typeface="Arial" panose="020B0604020202020204" pitchFamily="34" charset="0"/>
                <a:cs typeface="Arial" panose="020B0604020202020204" pitchFamily="34" charset="0"/>
              </a:rPr>
              <a:t>“Alternating </a:t>
            </a:r>
            <a:r>
              <a:rPr lang="en-US" i="1" dirty="0">
                <a:solidFill>
                  <a:schemeClr val="bg1"/>
                </a:solidFill>
                <a:latin typeface="Arial" panose="020B0604020202020204" pitchFamily="34" charset="0"/>
                <a:cs typeface="Arial" panose="020B0604020202020204" pitchFamily="34" charset="0"/>
              </a:rPr>
              <a:t>panels of industrial and organic materials </a:t>
            </a:r>
            <a:r>
              <a:rPr lang="en-US" i="1" dirty="0" smtClean="0">
                <a:solidFill>
                  <a:schemeClr val="bg1"/>
                </a:solidFill>
                <a:latin typeface="Arial" panose="020B0604020202020204" pitchFamily="34" charset="0"/>
                <a:cs typeface="Arial" panose="020B0604020202020204" pitchFamily="34" charset="0"/>
              </a:rPr>
              <a:t>that suspend </a:t>
            </a:r>
            <a:r>
              <a:rPr lang="en-US" i="1" dirty="0">
                <a:solidFill>
                  <a:schemeClr val="bg1"/>
                </a:solidFill>
                <a:latin typeface="Arial" panose="020B0604020202020204" pitchFamily="34" charset="0"/>
                <a:cs typeface="Arial" panose="020B0604020202020204" pitchFamily="34" charset="0"/>
              </a:rPr>
              <a:t>9 ft. high and 9 ft. in diameter to create a walk-in </a:t>
            </a:r>
            <a:r>
              <a:rPr lang="en-US" i="1" dirty="0" smtClean="0">
                <a:solidFill>
                  <a:schemeClr val="bg1"/>
                </a:solidFill>
                <a:latin typeface="Arial" panose="020B0604020202020204" pitchFamily="34" charset="0"/>
                <a:cs typeface="Arial" panose="020B0604020202020204" pitchFamily="34" charset="0"/>
              </a:rPr>
              <a:t>installation. The </a:t>
            </a:r>
            <a:r>
              <a:rPr lang="en-US" i="1" dirty="0">
                <a:solidFill>
                  <a:schemeClr val="bg1"/>
                </a:solidFill>
                <a:latin typeface="Arial" panose="020B0604020202020204" pitchFamily="34" charset="0"/>
                <a:cs typeface="Arial" panose="020B0604020202020204" pitchFamily="34" charset="0"/>
              </a:rPr>
              <a:t>viewer </a:t>
            </a:r>
            <a:r>
              <a:rPr lang="en-US" i="1" dirty="0" smtClean="0">
                <a:solidFill>
                  <a:schemeClr val="bg1"/>
                </a:solidFill>
                <a:latin typeface="Arial" panose="020B0604020202020204" pitchFamily="34" charset="0"/>
                <a:cs typeface="Arial" panose="020B0604020202020204" pitchFamily="34" charset="0"/>
              </a:rPr>
              <a:t>can </a:t>
            </a:r>
            <a:r>
              <a:rPr lang="en-US" i="1" dirty="0">
                <a:solidFill>
                  <a:schemeClr val="bg1"/>
                </a:solidFill>
                <a:latin typeface="Arial" panose="020B0604020202020204" pitchFamily="34" charset="0"/>
                <a:cs typeface="Arial" panose="020B0604020202020204" pitchFamily="34" charset="0"/>
              </a:rPr>
              <a:t>experience </a:t>
            </a:r>
            <a:r>
              <a:rPr lang="en-US" i="1" dirty="0" smtClean="0">
                <a:solidFill>
                  <a:schemeClr val="bg1"/>
                </a:solidFill>
                <a:latin typeface="Arial" panose="020B0604020202020204" pitchFamily="34" charset="0"/>
                <a:cs typeface="Arial" panose="020B0604020202020204" pitchFamily="34" charset="0"/>
              </a:rPr>
              <a:t>the </a:t>
            </a:r>
            <a:r>
              <a:rPr lang="en-US" i="1" dirty="0">
                <a:solidFill>
                  <a:schemeClr val="bg1"/>
                </a:solidFill>
                <a:latin typeface="Arial" panose="020B0604020202020204" pitchFamily="34" charset="0"/>
                <a:cs typeface="Arial" panose="020B0604020202020204" pitchFamily="34" charset="0"/>
              </a:rPr>
              <a:t>contrast of the natural and industrial environments, </a:t>
            </a:r>
            <a:r>
              <a:rPr lang="en-US" i="1" dirty="0" smtClean="0">
                <a:solidFill>
                  <a:schemeClr val="bg1"/>
                </a:solidFill>
                <a:latin typeface="Arial" panose="020B0604020202020204" pitchFamily="34" charset="0"/>
                <a:cs typeface="Arial" panose="020B0604020202020204" pitchFamily="34" charset="0"/>
              </a:rPr>
              <a:t>and variations </a:t>
            </a:r>
            <a:r>
              <a:rPr lang="en-US" i="1" dirty="0">
                <a:solidFill>
                  <a:schemeClr val="bg1"/>
                </a:solidFill>
                <a:latin typeface="Arial" panose="020B0604020202020204" pitchFamily="34" charset="0"/>
                <a:cs typeface="Arial" panose="020B0604020202020204" pitchFamily="34" charset="0"/>
              </a:rPr>
              <a:t>between the external </a:t>
            </a:r>
            <a:r>
              <a:rPr lang="en-US" i="1" dirty="0" smtClean="0">
                <a:solidFill>
                  <a:schemeClr val="bg1"/>
                </a:solidFill>
                <a:latin typeface="Arial" panose="020B0604020202020204" pitchFamily="34" charset="0"/>
                <a:cs typeface="Arial" panose="020B0604020202020204" pitchFamily="34" charset="0"/>
              </a:rPr>
              <a:t>and </a:t>
            </a:r>
            <a:r>
              <a:rPr lang="en-US" i="1" dirty="0">
                <a:solidFill>
                  <a:schemeClr val="bg1"/>
                </a:solidFill>
                <a:latin typeface="Arial" panose="020B0604020202020204" pitchFamily="34" charset="0"/>
                <a:cs typeface="Arial" panose="020B0604020202020204" pitchFamily="34" charset="0"/>
              </a:rPr>
              <a:t>internal </a:t>
            </a:r>
            <a:r>
              <a:rPr lang="en-US" i="1" dirty="0" smtClean="0">
                <a:solidFill>
                  <a:schemeClr val="bg1"/>
                </a:solidFill>
                <a:latin typeface="Arial" panose="020B0604020202020204" pitchFamily="34" charset="0"/>
                <a:cs typeface="Arial" panose="020B0604020202020204" pitchFamily="34" charset="0"/>
              </a:rPr>
              <a:t>experiences. Sentences </a:t>
            </a:r>
            <a:r>
              <a:rPr lang="en-US" i="1" dirty="0">
                <a:solidFill>
                  <a:schemeClr val="bg1"/>
                </a:solidFill>
                <a:latin typeface="Arial" panose="020B0604020202020204" pitchFamily="34" charset="0"/>
                <a:cs typeface="Arial" panose="020B0604020202020204" pitchFamily="34" charset="0"/>
              </a:rPr>
              <a:t>engraved into the Saguaro wood are </a:t>
            </a:r>
            <a:r>
              <a:rPr lang="en-US" i="1" dirty="0" smtClean="0">
                <a:solidFill>
                  <a:schemeClr val="bg1"/>
                </a:solidFill>
                <a:latin typeface="Arial" panose="020B0604020202020204" pitchFamily="34" charset="0"/>
                <a:cs typeface="Arial" panose="020B0604020202020204" pitchFamily="34" charset="0"/>
              </a:rPr>
              <a:t>connections </a:t>
            </a:r>
            <a:r>
              <a:rPr lang="en-US" i="1" dirty="0">
                <a:solidFill>
                  <a:schemeClr val="bg1"/>
                </a:solidFill>
                <a:latin typeface="Arial" panose="020B0604020202020204" pitchFamily="34" charset="0"/>
                <a:cs typeface="Arial" panose="020B0604020202020204" pitchFamily="34" charset="0"/>
              </a:rPr>
              <a:t>and reminders of past personal experiences provided by friends and family about a change that happened during their life.”</a:t>
            </a:r>
            <a:br>
              <a:rPr lang="en-US" i="1" dirty="0">
                <a:solidFill>
                  <a:schemeClr val="bg1"/>
                </a:solidFill>
                <a:latin typeface="Arial" panose="020B0604020202020204" pitchFamily="34" charset="0"/>
                <a:cs typeface="Arial" panose="020B0604020202020204" pitchFamily="34" charset="0"/>
              </a:rPr>
            </a:br>
            <a:endParaRPr lang="en-US" dirty="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	www.christinecassano.com</a:t>
            </a:r>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381000" y="5673225"/>
            <a:ext cx="3657600" cy="523220"/>
          </a:xfrm>
          <a:prstGeom prst="rect">
            <a:avLst/>
          </a:prstGeom>
          <a:noFill/>
        </p:spPr>
        <p:txBody>
          <a:bodyPr wrap="square" rtlCol="0">
            <a:spAutoFit/>
          </a:bodyPr>
          <a:lstStyle/>
          <a:p>
            <a:r>
              <a:rPr lang="en-US" sz="1400" i="1" dirty="0">
                <a:solidFill>
                  <a:schemeClr val="bg1"/>
                </a:solidFill>
                <a:latin typeface="Arial" panose="020B0604020202020204" pitchFamily="34" charset="0"/>
                <a:cs typeface="Arial" panose="020B0604020202020204" pitchFamily="34" charset="0"/>
              </a:rPr>
              <a:t>Permeable Facades and Internal </a:t>
            </a:r>
            <a:r>
              <a:rPr lang="en-US" sz="1400" i="1" dirty="0" smtClean="0">
                <a:solidFill>
                  <a:schemeClr val="bg1"/>
                </a:solidFill>
                <a:latin typeface="Arial" panose="020B0604020202020204" pitchFamily="34" charset="0"/>
                <a:cs typeface="Arial" panose="020B0604020202020204" pitchFamily="34" charset="0"/>
              </a:rPr>
              <a:t>Alterations</a:t>
            </a:r>
            <a:br>
              <a:rPr lang="en-US" sz="1400" i="1" dirty="0" smtClean="0">
                <a:solidFill>
                  <a:schemeClr val="bg1"/>
                </a:solidFill>
                <a:latin typeface="Arial" panose="020B0604020202020204" pitchFamily="34" charset="0"/>
                <a:cs typeface="Arial" panose="020B0604020202020204" pitchFamily="34" charset="0"/>
              </a:rPr>
            </a:br>
            <a:r>
              <a:rPr lang="en-US" sz="1400" dirty="0" smtClean="0">
                <a:solidFill>
                  <a:schemeClr val="bg1"/>
                </a:solidFill>
                <a:latin typeface="Arial" panose="020B0604020202020204" pitchFamily="34" charset="0"/>
                <a:cs typeface="Arial" panose="020B0604020202020204" pitchFamily="34" charset="0"/>
              </a:rPr>
              <a:t>mixed media</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505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627" y="3352800"/>
            <a:ext cx="8458200" cy="3139321"/>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Ellen Wagener, Scottsdale</a:t>
            </a:r>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Wagener grew up in Iowa and </a:t>
            </a:r>
            <a:r>
              <a:rPr lang="en-US" dirty="0" smtClean="0">
                <a:solidFill>
                  <a:schemeClr val="bg1"/>
                </a:solidFill>
                <a:latin typeface="Arial" panose="020B0604020202020204" pitchFamily="34" charset="0"/>
                <a:cs typeface="Arial" panose="020B0604020202020204" pitchFamily="34" charset="0"/>
              </a:rPr>
              <a:t>is still inspired by landscapes such as farms that remind her of her childhood. She received </a:t>
            </a:r>
            <a:r>
              <a:rPr lang="en-US" dirty="0">
                <a:solidFill>
                  <a:schemeClr val="bg1"/>
                </a:solidFill>
                <a:latin typeface="Arial" panose="020B0604020202020204" pitchFamily="34" charset="0"/>
                <a:cs typeface="Arial" panose="020B0604020202020204" pitchFamily="34" charset="0"/>
              </a:rPr>
              <a:t>a Bachelor of Fine Arts from the Corcoran School of Art in Washington, D.C. in 1989. </a:t>
            </a:r>
            <a:r>
              <a:rPr lang="en-US" dirty="0" smtClean="0">
                <a:solidFill>
                  <a:schemeClr val="bg1"/>
                </a:solidFill>
                <a:latin typeface="Arial" panose="020B0604020202020204" pitchFamily="34" charset="0"/>
                <a:cs typeface="Arial" panose="020B0604020202020204" pitchFamily="34" charset="0"/>
              </a:rPr>
              <a:t>Recently, she </a:t>
            </a:r>
            <a:r>
              <a:rPr lang="en-US" dirty="0">
                <a:solidFill>
                  <a:schemeClr val="bg1"/>
                </a:solidFill>
                <a:latin typeface="Arial" panose="020B0604020202020204" pitchFamily="34" charset="0"/>
                <a:cs typeface="Arial" panose="020B0604020202020204" pitchFamily="34" charset="0"/>
              </a:rPr>
              <a:t>was chosen to display art in the United States Art in Embassies program and the Capitol Rotunda in Washington, D.C. </a:t>
            </a:r>
            <a:r>
              <a:rPr lang="en-US" dirty="0" smtClean="0">
                <a:solidFill>
                  <a:schemeClr val="bg1"/>
                </a:solidFill>
                <a:latin typeface="Arial" panose="020B0604020202020204" pitchFamily="34" charset="0"/>
                <a:cs typeface="Arial" panose="020B0604020202020204" pitchFamily="34" charset="0"/>
              </a:rPr>
              <a:t/>
            </a:r>
            <a:br>
              <a:rPr lang="en-US" dirty="0" smtClean="0">
                <a:solidFill>
                  <a:schemeClr val="bg1"/>
                </a:solidFill>
                <a:latin typeface="Arial" panose="020B0604020202020204" pitchFamily="34" charset="0"/>
                <a:cs typeface="Arial" panose="020B0604020202020204" pitchFamily="34" charset="0"/>
              </a:rPr>
            </a:br>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She says she is </a:t>
            </a:r>
            <a:r>
              <a:rPr lang="en-US" i="1" dirty="0" smtClean="0">
                <a:solidFill>
                  <a:schemeClr val="bg1"/>
                </a:solidFill>
                <a:latin typeface="Arial" panose="020B0604020202020204" pitchFamily="34" charset="0"/>
                <a:cs typeface="Arial" panose="020B0604020202020204" pitchFamily="34" charset="0"/>
              </a:rPr>
              <a:t>“</a:t>
            </a:r>
            <a:r>
              <a:rPr lang="en-US" i="1" dirty="0">
                <a:solidFill>
                  <a:schemeClr val="bg1"/>
                </a:solidFill>
                <a:latin typeface="Arial" panose="020B0604020202020204" pitchFamily="34" charset="0"/>
                <a:cs typeface="Arial" panose="020B0604020202020204" pitchFamily="34" charset="0"/>
              </a:rPr>
              <a:t>Inspired by the landscape tradition of the Hudson River School, American </a:t>
            </a:r>
            <a:r>
              <a:rPr lang="en-US" i="1" dirty="0" smtClean="0">
                <a:solidFill>
                  <a:schemeClr val="bg1"/>
                </a:solidFill>
                <a:latin typeface="Arial" panose="020B0604020202020204" pitchFamily="34" charset="0"/>
                <a:cs typeface="Arial" panose="020B0604020202020204" pitchFamily="34" charset="0"/>
              </a:rPr>
              <a:t>Luminism </a:t>
            </a:r>
            <a:r>
              <a:rPr lang="en-US" i="1" dirty="0">
                <a:solidFill>
                  <a:schemeClr val="bg1"/>
                </a:solidFill>
                <a:latin typeface="Arial" panose="020B0604020202020204" pitchFamily="34" charset="0"/>
                <a:cs typeface="Arial" panose="020B0604020202020204" pitchFamily="34" charset="0"/>
              </a:rPr>
              <a:t>and vintage </a:t>
            </a:r>
            <a:r>
              <a:rPr lang="en-US" i="1" dirty="0" smtClean="0">
                <a:solidFill>
                  <a:schemeClr val="bg1"/>
                </a:solidFill>
                <a:latin typeface="Arial" panose="020B0604020202020204" pitchFamily="34" charset="0"/>
                <a:cs typeface="Arial" panose="020B0604020202020204" pitchFamily="34" charset="0"/>
              </a:rPr>
              <a:t>photography. </a:t>
            </a:r>
            <a:r>
              <a:rPr lang="en-US" i="1" dirty="0">
                <a:solidFill>
                  <a:schemeClr val="bg1"/>
                </a:solidFill>
                <a:latin typeface="Arial" panose="020B0604020202020204" pitchFamily="34" charset="0"/>
                <a:cs typeface="Arial" panose="020B0604020202020204" pitchFamily="34" charset="0"/>
              </a:rPr>
              <a:t>I am a keen observer of the </a:t>
            </a:r>
            <a:r>
              <a:rPr lang="en-US" i="1" dirty="0" smtClean="0">
                <a:solidFill>
                  <a:schemeClr val="bg1"/>
                </a:solidFill>
                <a:latin typeface="Arial" panose="020B0604020202020204" pitchFamily="34" charset="0"/>
                <a:cs typeface="Arial" panose="020B0604020202020204" pitchFamily="34" charset="0"/>
              </a:rPr>
              <a:t>sky </a:t>
            </a:r>
            <a:r>
              <a:rPr lang="en-US" i="1" dirty="0">
                <a:solidFill>
                  <a:schemeClr val="bg1"/>
                </a:solidFill>
                <a:latin typeface="Arial" panose="020B0604020202020204" pitchFamily="34" charset="0"/>
                <a:cs typeface="Arial" panose="020B0604020202020204" pitchFamily="34" charset="0"/>
              </a:rPr>
              <a:t>and land. Creating landscape series in pastels and charcoal exclusively, I build my drawings </a:t>
            </a:r>
            <a:r>
              <a:rPr lang="en-US" i="1" dirty="0" smtClean="0">
                <a:solidFill>
                  <a:schemeClr val="bg1"/>
                </a:solidFill>
                <a:latin typeface="Arial" panose="020B0604020202020204" pitchFamily="34" charset="0"/>
                <a:cs typeface="Arial" panose="020B0604020202020204" pitchFamily="34" charset="0"/>
              </a:rPr>
              <a:t>from </a:t>
            </a:r>
            <a:r>
              <a:rPr lang="en-US" i="1" dirty="0">
                <a:solidFill>
                  <a:schemeClr val="bg1"/>
                </a:solidFill>
                <a:latin typeface="Arial" panose="020B0604020202020204" pitchFamily="34" charset="0"/>
                <a:cs typeface="Arial" panose="020B0604020202020204" pitchFamily="34" charset="0"/>
              </a:rPr>
              <a:t>sketches, memory and my own </a:t>
            </a:r>
            <a:r>
              <a:rPr lang="en-US" i="1" dirty="0" smtClean="0">
                <a:solidFill>
                  <a:schemeClr val="bg1"/>
                </a:solidFill>
                <a:latin typeface="Arial" panose="020B0604020202020204" pitchFamily="34" charset="0"/>
                <a:cs typeface="Arial" panose="020B0604020202020204" pitchFamily="34" charset="0"/>
              </a:rPr>
              <a:t>photographs</a:t>
            </a:r>
            <a:r>
              <a:rPr lang="en-US" i="1" dirty="0">
                <a:solidFill>
                  <a:schemeClr val="bg1"/>
                </a:solidFill>
                <a:latin typeface="Arial" panose="020B0604020202020204" pitchFamily="34" charset="0"/>
                <a:cs typeface="Arial" panose="020B0604020202020204" pitchFamily="34" charset="0"/>
              </a:rPr>
              <a:t>. </a:t>
            </a:r>
            <a:endParaRPr lang="en-US"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6477000" y="1407769"/>
            <a:ext cx="2209800" cy="1200329"/>
          </a:xfrm>
          <a:prstGeom prst="rect">
            <a:avLst/>
          </a:prstGeom>
          <a:noFill/>
        </p:spPr>
        <p:txBody>
          <a:bodyPr wrap="square" rtlCol="0">
            <a:spAutoFit/>
          </a:bodyPr>
          <a:lstStyle/>
          <a:p>
            <a:r>
              <a:rPr lang="en-US" sz="1200" i="1" dirty="0" smtClean="0">
                <a:solidFill>
                  <a:schemeClr val="bg1"/>
                </a:solidFill>
                <a:latin typeface="Arial" panose="020B0604020202020204" pitchFamily="34" charset="0"/>
                <a:cs typeface="Arial" panose="020B0604020202020204" pitchFamily="34" charset="0"/>
              </a:rPr>
              <a:t>Burn</a:t>
            </a:r>
            <a:r>
              <a:rPr lang="en-US" sz="1200" i="1" dirty="0">
                <a:solidFill>
                  <a:schemeClr val="bg1"/>
                </a:solidFill>
                <a:latin typeface="Arial" panose="020B0604020202020204" pitchFamily="34" charset="0"/>
                <a:cs typeface="Arial" panose="020B0604020202020204" pitchFamily="34" charset="0"/>
              </a:rPr>
              <a:t> </a:t>
            </a:r>
            <a:r>
              <a:rPr lang="en-US" sz="1200" dirty="0" smtClean="0">
                <a:solidFill>
                  <a:schemeClr val="bg1"/>
                </a:solidFill>
                <a:latin typeface="Arial" panose="020B0604020202020204" pitchFamily="34" charset="0"/>
                <a:cs typeface="Arial" panose="020B0604020202020204" pitchFamily="34" charset="0"/>
              </a:rPr>
              <a:t>and </a:t>
            </a:r>
            <a:r>
              <a:rPr lang="en-US" sz="1200" i="1" dirty="0" smtClean="0">
                <a:solidFill>
                  <a:schemeClr val="bg1"/>
                </a:solidFill>
                <a:latin typeface="Arial" panose="020B0604020202020204" pitchFamily="34" charset="0"/>
                <a:cs typeface="Arial" panose="020B0604020202020204" pitchFamily="34" charset="0"/>
              </a:rPr>
              <a:t>Re-Birth</a:t>
            </a:r>
            <a:r>
              <a:rPr lang="en-US" sz="1200" i="1" dirty="0">
                <a:solidFill>
                  <a:schemeClr val="bg1"/>
                </a:solidFill>
                <a:latin typeface="Arial" panose="020B0604020202020204" pitchFamily="34" charset="0"/>
                <a:cs typeface="Arial" panose="020B0604020202020204" pitchFamily="34" charset="0"/>
              </a:rPr>
              <a:t/>
            </a:r>
            <a:br>
              <a:rPr lang="en-US" sz="1200" i="1" dirty="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Form the series: </a:t>
            </a:r>
            <a:br>
              <a:rPr lang="en-US" sz="1200" dirty="0" smtClean="0">
                <a:solidFill>
                  <a:schemeClr val="bg1"/>
                </a:solidFill>
                <a:latin typeface="Arial" panose="020B0604020202020204" pitchFamily="34" charset="0"/>
                <a:cs typeface="Arial" panose="020B0604020202020204" pitchFamily="34" charset="0"/>
              </a:rPr>
            </a:br>
            <a:r>
              <a:rPr lang="en-US" sz="1200" i="1" dirty="0" smtClean="0">
                <a:solidFill>
                  <a:schemeClr val="bg1"/>
                </a:solidFill>
                <a:latin typeface="Arial" panose="020B0604020202020204" pitchFamily="34" charset="0"/>
                <a:cs typeface="Arial" panose="020B0604020202020204" pitchFamily="34" charset="0"/>
              </a:rPr>
              <a:t>Four </a:t>
            </a:r>
            <a:r>
              <a:rPr lang="en-US" sz="1200" i="1" dirty="0">
                <a:solidFill>
                  <a:schemeClr val="bg1"/>
                </a:solidFill>
                <a:latin typeface="Arial" panose="020B0604020202020204" pitchFamily="34" charset="0"/>
                <a:cs typeface="Arial" panose="020B0604020202020204" pitchFamily="34" charset="0"/>
              </a:rPr>
              <a:t>Elements in the </a:t>
            </a:r>
            <a:r>
              <a:rPr lang="en-US" sz="1200" i="1" dirty="0" smtClean="0">
                <a:solidFill>
                  <a:schemeClr val="bg1"/>
                </a:solidFill>
                <a:latin typeface="Arial" panose="020B0604020202020204" pitchFamily="34" charset="0"/>
                <a:cs typeface="Arial" panose="020B0604020202020204" pitchFamily="34" charset="0"/>
              </a:rPr>
              <a:t/>
            </a:r>
            <a:br>
              <a:rPr lang="en-US" sz="1200" i="1" dirty="0" smtClean="0">
                <a:solidFill>
                  <a:schemeClr val="bg1"/>
                </a:solidFill>
                <a:latin typeface="Arial" panose="020B0604020202020204" pitchFamily="34" charset="0"/>
                <a:cs typeface="Arial" panose="020B0604020202020204" pitchFamily="34" charset="0"/>
              </a:rPr>
            </a:br>
            <a:r>
              <a:rPr lang="en-US" sz="1200" i="1" dirty="0" smtClean="0">
                <a:solidFill>
                  <a:schemeClr val="bg1"/>
                </a:solidFill>
                <a:latin typeface="Arial" panose="020B0604020202020204" pitchFamily="34" charset="0"/>
                <a:cs typeface="Arial" panose="020B0604020202020204" pitchFamily="34" charset="0"/>
              </a:rPr>
              <a:t>Green </a:t>
            </a:r>
            <a:r>
              <a:rPr lang="en-US" sz="1200" i="1" dirty="0">
                <a:solidFill>
                  <a:schemeClr val="bg1"/>
                </a:solidFill>
                <a:latin typeface="Arial" panose="020B0604020202020204" pitchFamily="34" charset="0"/>
                <a:cs typeface="Arial" panose="020B0604020202020204" pitchFamily="34" charset="0"/>
              </a:rPr>
              <a:t>and </a:t>
            </a:r>
            <a:r>
              <a:rPr lang="en-US" sz="1200" i="1" dirty="0" smtClean="0">
                <a:solidFill>
                  <a:schemeClr val="bg1"/>
                </a:solidFill>
                <a:latin typeface="Arial" panose="020B0604020202020204" pitchFamily="34" charset="0"/>
                <a:cs typeface="Arial" panose="020B0604020202020204" pitchFamily="34" charset="0"/>
              </a:rPr>
              <a:t>Gray </a:t>
            </a:r>
            <a:r>
              <a:rPr lang="en-US" sz="1200" i="1" dirty="0">
                <a:solidFill>
                  <a:schemeClr val="bg1"/>
                </a:solidFill>
                <a:latin typeface="Arial" panose="020B0604020202020204" pitchFamily="34" charset="0"/>
                <a:cs typeface="Arial" panose="020B0604020202020204" pitchFamily="34" charset="0"/>
              </a:rPr>
              <a:t>Contemporary Landscape</a:t>
            </a:r>
            <a:r>
              <a:rPr lang="en-US" sz="1200" dirty="0" smtClean="0">
                <a:solidFill>
                  <a:schemeClr val="bg1"/>
                </a:solidFill>
                <a:latin typeface="Arial" panose="020B0604020202020204" pitchFamily="34" charset="0"/>
                <a:cs typeface="Arial" panose="020B0604020202020204" pitchFamily="34" charset="0"/>
              </a:rPr>
              <a:t> </a:t>
            </a:r>
            <a:br>
              <a:rPr lang="en-US" sz="1200" dirty="0" smtClean="0">
                <a:solidFill>
                  <a:schemeClr val="bg1"/>
                </a:solidFill>
                <a:latin typeface="Arial" panose="020B0604020202020204" pitchFamily="34" charset="0"/>
                <a:cs typeface="Arial" panose="020B0604020202020204" pitchFamily="34" charset="0"/>
              </a:rPr>
            </a:br>
            <a:r>
              <a:rPr lang="en-US" sz="1200" dirty="0" smtClean="0">
                <a:solidFill>
                  <a:schemeClr val="bg1"/>
                </a:solidFill>
                <a:latin typeface="Arial" panose="020B0604020202020204" pitchFamily="34" charset="0"/>
                <a:cs typeface="Arial" panose="020B0604020202020204" pitchFamily="34" charset="0"/>
              </a:rPr>
              <a:t>pastel</a:t>
            </a:r>
            <a:endParaRPr lang="en-US" sz="1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46138"/>
            <a:ext cx="2761164" cy="275426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399" y="460605"/>
            <a:ext cx="2701521" cy="2739793"/>
          </a:xfrm>
          <a:prstGeom prst="rect">
            <a:avLst/>
          </a:prstGeom>
        </p:spPr>
      </p:pic>
    </p:spTree>
    <p:extLst>
      <p:ext uri="{BB962C8B-B14F-4D97-AF65-F5344CB8AC3E}">
        <p14:creationId xmlns:p14="http://schemas.microsoft.com/office/powerpoint/2010/main" val="3699955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940</Words>
  <Application>Microsoft Office PowerPoint</Application>
  <PresentationFormat>On-screen Show (4:3)</PresentationFormat>
  <Paragraphs>77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Tempe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Dock, Michelle</dc:creator>
  <cp:lastModifiedBy>Dock, Michelle</cp:lastModifiedBy>
  <cp:revision>34</cp:revision>
  <dcterms:created xsi:type="dcterms:W3CDTF">2015-10-27T20:51:56Z</dcterms:created>
  <dcterms:modified xsi:type="dcterms:W3CDTF">2015-11-04T18:56:09Z</dcterms:modified>
</cp:coreProperties>
</file>