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2" r:id="rId5"/>
    <p:sldId id="259" r:id="rId6"/>
    <p:sldId id="260" r:id="rId7"/>
    <p:sldId id="261"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6" r:id="rId21"/>
    <p:sldId id="275" r:id="rId22"/>
    <p:sldId id="277" r:id="rId23"/>
    <p:sldId id="278" r:id="rId24"/>
    <p:sldId id="279" r:id="rId25"/>
    <p:sldId id="280" r:id="rId26"/>
    <p:sldId id="281"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01" autoAdjust="0"/>
    <p:restoredTop sz="94660"/>
  </p:normalViewPr>
  <p:slideViewPr>
    <p:cSldViewPr>
      <p:cViewPr varScale="1">
        <p:scale>
          <a:sx n="72" d="100"/>
          <a:sy n="72" d="100"/>
        </p:scale>
        <p:origin x="-102" y="-3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FF13E7-FDDB-42CE-9CA5-953FE3D64822}" type="datetimeFigureOut">
              <a:rPr lang="en-US" smtClean="0"/>
              <a:t>07/25/2014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0C66C6-74BE-41A2-86D2-DBFDAD13DA33}" type="slidenum">
              <a:rPr lang="en-US" smtClean="0"/>
              <a:t>‹#›</a:t>
            </a:fld>
            <a:endParaRPr lang="en-US"/>
          </a:p>
        </p:txBody>
      </p:sp>
    </p:spTree>
    <p:extLst>
      <p:ext uri="{BB962C8B-B14F-4D97-AF65-F5344CB8AC3E}">
        <p14:creationId xmlns:p14="http://schemas.microsoft.com/office/powerpoint/2010/main" val="1956373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FF13E7-FDDB-42CE-9CA5-953FE3D64822}" type="datetimeFigureOut">
              <a:rPr lang="en-US" smtClean="0"/>
              <a:t>07/25/2014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0C66C6-74BE-41A2-86D2-DBFDAD13DA33}" type="slidenum">
              <a:rPr lang="en-US" smtClean="0"/>
              <a:t>‹#›</a:t>
            </a:fld>
            <a:endParaRPr lang="en-US"/>
          </a:p>
        </p:txBody>
      </p:sp>
    </p:spTree>
    <p:extLst>
      <p:ext uri="{BB962C8B-B14F-4D97-AF65-F5344CB8AC3E}">
        <p14:creationId xmlns:p14="http://schemas.microsoft.com/office/powerpoint/2010/main" val="1029579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FF13E7-FDDB-42CE-9CA5-953FE3D64822}" type="datetimeFigureOut">
              <a:rPr lang="en-US" smtClean="0"/>
              <a:t>07/25/2014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0C66C6-74BE-41A2-86D2-DBFDAD13DA33}" type="slidenum">
              <a:rPr lang="en-US" smtClean="0"/>
              <a:t>‹#›</a:t>
            </a:fld>
            <a:endParaRPr lang="en-US"/>
          </a:p>
        </p:txBody>
      </p:sp>
    </p:spTree>
    <p:extLst>
      <p:ext uri="{BB962C8B-B14F-4D97-AF65-F5344CB8AC3E}">
        <p14:creationId xmlns:p14="http://schemas.microsoft.com/office/powerpoint/2010/main" val="3508569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FF13E7-FDDB-42CE-9CA5-953FE3D64822}" type="datetimeFigureOut">
              <a:rPr lang="en-US" smtClean="0"/>
              <a:t>07/25/2014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0C66C6-74BE-41A2-86D2-DBFDAD13DA33}" type="slidenum">
              <a:rPr lang="en-US" smtClean="0"/>
              <a:t>‹#›</a:t>
            </a:fld>
            <a:endParaRPr lang="en-US"/>
          </a:p>
        </p:txBody>
      </p:sp>
    </p:spTree>
    <p:extLst>
      <p:ext uri="{BB962C8B-B14F-4D97-AF65-F5344CB8AC3E}">
        <p14:creationId xmlns:p14="http://schemas.microsoft.com/office/powerpoint/2010/main" val="2728942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FF13E7-FDDB-42CE-9CA5-953FE3D64822}" type="datetimeFigureOut">
              <a:rPr lang="en-US" smtClean="0"/>
              <a:t>07/25/2014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0C66C6-74BE-41A2-86D2-DBFDAD13DA33}" type="slidenum">
              <a:rPr lang="en-US" smtClean="0"/>
              <a:t>‹#›</a:t>
            </a:fld>
            <a:endParaRPr lang="en-US"/>
          </a:p>
        </p:txBody>
      </p:sp>
    </p:spTree>
    <p:extLst>
      <p:ext uri="{BB962C8B-B14F-4D97-AF65-F5344CB8AC3E}">
        <p14:creationId xmlns:p14="http://schemas.microsoft.com/office/powerpoint/2010/main" val="3961479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FF13E7-FDDB-42CE-9CA5-953FE3D64822}" type="datetimeFigureOut">
              <a:rPr lang="en-US" smtClean="0"/>
              <a:t>07/25/2014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0C66C6-74BE-41A2-86D2-DBFDAD13DA33}" type="slidenum">
              <a:rPr lang="en-US" smtClean="0"/>
              <a:t>‹#›</a:t>
            </a:fld>
            <a:endParaRPr lang="en-US"/>
          </a:p>
        </p:txBody>
      </p:sp>
    </p:spTree>
    <p:extLst>
      <p:ext uri="{BB962C8B-B14F-4D97-AF65-F5344CB8AC3E}">
        <p14:creationId xmlns:p14="http://schemas.microsoft.com/office/powerpoint/2010/main" val="1649116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FF13E7-FDDB-42CE-9CA5-953FE3D64822}" type="datetimeFigureOut">
              <a:rPr lang="en-US" smtClean="0"/>
              <a:t>07/25/2014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0C66C6-74BE-41A2-86D2-DBFDAD13DA33}" type="slidenum">
              <a:rPr lang="en-US" smtClean="0"/>
              <a:t>‹#›</a:t>
            </a:fld>
            <a:endParaRPr lang="en-US"/>
          </a:p>
        </p:txBody>
      </p:sp>
    </p:spTree>
    <p:extLst>
      <p:ext uri="{BB962C8B-B14F-4D97-AF65-F5344CB8AC3E}">
        <p14:creationId xmlns:p14="http://schemas.microsoft.com/office/powerpoint/2010/main" val="2326243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FF13E7-FDDB-42CE-9CA5-953FE3D64822}" type="datetimeFigureOut">
              <a:rPr lang="en-US" smtClean="0"/>
              <a:t>07/25/2014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0C66C6-74BE-41A2-86D2-DBFDAD13DA33}" type="slidenum">
              <a:rPr lang="en-US" smtClean="0"/>
              <a:t>‹#›</a:t>
            </a:fld>
            <a:endParaRPr lang="en-US"/>
          </a:p>
        </p:txBody>
      </p:sp>
    </p:spTree>
    <p:extLst>
      <p:ext uri="{BB962C8B-B14F-4D97-AF65-F5344CB8AC3E}">
        <p14:creationId xmlns:p14="http://schemas.microsoft.com/office/powerpoint/2010/main" val="3274973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FF13E7-FDDB-42CE-9CA5-953FE3D64822}" type="datetimeFigureOut">
              <a:rPr lang="en-US" smtClean="0"/>
              <a:t>07/25/2014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0C66C6-74BE-41A2-86D2-DBFDAD13DA33}" type="slidenum">
              <a:rPr lang="en-US" smtClean="0"/>
              <a:t>‹#›</a:t>
            </a:fld>
            <a:endParaRPr lang="en-US"/>
          </a:p>
        </p:txBody>
      </p:sp>
    </p:spTree>
    <p:extLst>
      <p:ext uri="{BB962C8B-B14F-4D97-AF65-F5344CB8AC3E}">
        <p14:creationId xmlns:p14="http://schemas.microsoft.com/office/powerpoint/2010/main" val="3846466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FF13E7-FDDB-42CE-9CA5-953FE3D64822}" type="datetimeFigureOut">
              <a:rPr lang="en-US" smtClean="0"/>
              <a:t>07/25/2014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0C66C6-74BE-41A2-86D2-DBFDAD13DA33}" type="slidenum">
              <a:rPr lang="en-US" smtClean="0"/>
              <a:t>‹#›</a:t>
            </a:fld>
            <a:endParaRPr lang="en-US"/>
          </a:p>
        </p:txBody>
      </p:sp>
    </p:spTree>
    <p:extLst>
      <p:ext uri="{BB962C8B-B14F-4D97-AF65-F5344CB8AC3E}">
        <p14:creationId xmlns:p14="http://schemas.microsoft.com/office/powerpoint/2010/main" val="1797541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FF13E7-FDDB-42CE-9CA5-953FE3D64822}" type="datetimeFigureOut">
              <a:rPr lang="en-US" smtClean="0"/>
              <a:t>07/25/2014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0C66C6-74BE-41A2-86D2-DBFDAD13DA33}" type="slidenum">
              <a:rPr lang="en-US" smtClean="0"/>
              <a:t>‹#›</a:t>
            </a:fld>
            <a:endParaRPr lang="en-US"/>
          </a:p>
        </p:txBody>
      </p:sp>
    </p:spTree>
    <p:extLst>
      <p:ext uri="{BB962C8B-B14F-4D97-AF65-F5344CB8AC3E}">
        <p14:creationId xmlns:p14="http://schemas.microsoft.com/office/powerpoint/2010/main" val="1647661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FF13E7-FDDB-42CE-9CA5-953FE3D64822}" type="datetimeFigureOut">
              <a:rPr lang="en-US" smtClean="0"/>
              <a:t>07/25/2014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0C66C6-74BE-41A2-86D2-DBFDAD13DA33}" type="slidenum">
              <a:rPr lang="en-US" smtClean="0"/>
              <a:t>‹#›</a:t>
            </a:fld>
            <a:endParaRPr lang="en-US"/>
          </a:p>
        </p:txBody>
      </p:sp>
    </p:spTree>
    <p:extLst>
      <p:ext uri="{BB962C8B-B14F-4D97-AF65-F5344CB8AC3E}">
        <p14:creationId xmlns:p14="http://schemas.microsoft.com/office/powerpoint/2010/main" val="3858187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2157" y="353290"/>
            <a:ext cx="3962400" cy="6123710"/>
          </a:xfrm>
          <a:prstGeom prst="rect">
            <a:avLst/>
          </a:prstGeom>
        </p:spPr>
      </p:pic>
      <p:sp>
        <p:nvSpPr>
          <p:cNvPr id="5" name="TextBox 4"/>
          <p:cNvSpPr txBox="1"/>
          <p:nvPr/>
        </p:nvSpPr>
        <p:spPr>
          <a:xfrm>
            <a:off x="4800600" y="2438400"/>
            <a:ext cx="3733800" cy="1446550"/>
          </a:xfrm>
          <a:prstGeom prst="rect">
            <a:avLst/>
          </a:prstGeom>
          <a:noFill/>
        </p:spPr>
        <p:txBody>
          <a:bodyPr wrap="square" rtlCol="0">
            <a:spAutoFit/>
          </a:bodyPr>
          <a:lstStyle/>
          <a:p>
            <a:pPr algn="ctr"/>
            <a:r>
              <a:rPr lang="en-US" sz="4400" dirty="0" smtClean="0">
                <a:solidFill>
                  <a:schemeClr val="bg1"/>
                </a:solidFill>
                <a:latin typeface="Arial" panose="020B0604020202020204" pitchFamily="34" charset="0"/>
                <a:cs typeface="Arial" panose="020B0604020202020204" pitchFamily="34" charset="0"/>
              </a:rPr>
              <a:t>Exhibition Preview</a:t>
            </a:r>
            <a:endParaRPr lang="en-US"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3163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464623"/>
            <a:ext cx="7391400" cy="4869377"/>
          </a:xfrm>
          <a:prstGeom prst="rect">
            <a:avLst/>
          </a:prstGeom>
        </p:spPr>
      </p:pic>
      <p:sp>
        <p:nvSpPr>
          <p:cNvPr id="3" name="Rectangle 2"/>
          <p:cNvSpPr/>
          <p:nvPr/>
        </p:nvSpPr>
        <p:spPr>
          <a:xfrm>
            <a:off x="3124200" y="5417245"/>
            <a:ext cx="5105400" cy="923330"/>
          </a:xfrm>
          <a:prstGeom prst="rect">
            <a:avLst/>
          </a:prstGeom>
        </p:spPr>
        <p:txBody>
          <a:bodyPr wrap="square">
            <a:spAutoFit/>
          </a:bodyPr>
          <a:lstStyle/>
          <a:p>
            <a:pPr algn="r"/>
            <a:r>
              <a:rPr lang="en-US" dirty="0">
                <a:solidFill>
                  <a:schemeClr val="bg1"/>
                </a:solidFill>
                <a:latin typeface="Arial" panose="020B0604020202020204" pitchFamily="34" charset="0"/>
                <a:cs typeface="Arial" panose="020B0604020202020204" pitchFamily="34" charset="0"/>
              </a:rPr>
              <a:t>Molly Idle</a:t>
            </a:r>
          </a:p>
          <a:p>
            <a:pPr algn="r"/>
            <a:r>
              <a:rPr lang="en-US" i="1" dirty="0">
                <a:solidFill>
                  <a:schemeClr val="bg1"/>
                </a:solidFill>
                <a:latin typeface="Arial" panose="020B0604020202020204" pitchFamily="34" charset="0"/>
                <a:cs typeface="Arial" panose="020B0604020202020204" pitchFamily="34" charset="0"/>
              </a:rPr>
              <a:t>Leap</a:t>
            </a:r>
            <a:r>
              <a:rPr lang="en-US" i="1" dirty="0" smtClean="0">
                <a:solidFill>
                  <a:schemeClr val="bg1"/>
                </a:solidFill>
                <a:latin typeface="Arial" panose="020B0604020202020204" pitchFamily="34" charset="0"/>
                <a:cs typeface="Arial" panose="020B0604020202020204" pitchFamily="34" charset="0"/>
              </a:rPr>
              <a:t>! </a:t>
            </a:r>
            <a:r>
              <a:rPr lang="en-US" dirty="0" smtClean="0">
                <a:solidFill>
                  <a:schemeClr val="bg1"/>
                </a:solidFill>
                <a:latin typeface="Arial" panose="020B0604020202020204" pitchFamily="34" charset="0"/>
                <a:cs typeface="Arial" panose="020B0604020202020204" pitchFamily="34" charset="0"/>
              </a:rPr>
              <a:t>(from the book </a:t>
            </a:r>
            <a:r>
              <a:rPr lang="en-US" i="1" dirty="0" smtClean="0">
                <a:solidFill>
                  <a:schemeClr val="bg1"/>
                </a:solidFill>
                <a:latin typeface="Arial" panose="020B0604020202020204" pitchFamily="34" charset="0"/>
                <a:cs typeface="Arial" panose="020B0604020202020204" pitchFamily="34" charset="0"/>
              </a:rPr>
              <a:t>Flora and the Flamingo)</a:t>
            </a:r>
            <a:endParaRPr lang="en-US" i="1" dirty="0">
              <a:solidFill>
                <a:schemeClr val="bg1"/>
              </a:solidFill>
              <a:latin typeface="Arial" panose="020B0604020202020204" pitchFamily="34" charset="0"/>
              <a:cs typeface="Arial" panose="020B0604020202020204" pitchFamily="34" charset="0"/>
            </a:endParaRPr>
          </a:p>
          <a:p>
            <a:pPr algn="r"/>
            <a:r>
              <a:rPr lang="en-US" dirty="0" err="1" smtClean="0">
                <a:solidFill>
                  <a:schemeClr val="bg1"/>
                </a:solidFill>
                <a:latin typeface="Arial" panose="020B0604020202020204" pitchFamily="34" charset="0"/>
                <a:cs typeface="Arial" panose="020B0604020202020204" pitchFamily="34" charset="0"/>
              </a:rPr>
              <a:t>Prismacolor</a:t>
            </a:r>
            <a:r>
              <a:rPr lang="en-US" dirty="0" smtClean="0">
                <a:solidFill>
                  <a:schemeClr val="bg1"/>
                </a:solidFill>
                <a:latin typeface="Arial" panose="020B0604020202020204" pitchFamily="34" charset="0"/>
                <a:cs typeface="Arial" panose="020B0604020202020204" pitchFamily="34" charset="0"/>
              </a:rPr>
              <a:t> pencil </a:t>
            </a:r>
            <a:r>
              <a:rPr lang="en-US" dirty="0">
                <a:solidFill>
                  <a:schemeClr val="bg1"/>
                </a:solidFill>
                <a:latin typeface="Arial" panose="020B0604020202020204" pitchFamily="34" charset="0"/>
                <a:cs typeface="Arial" panose="020B0604020202020204" pitchFamily="34" charset="0"/>
              </a:rPr>
              <a:t>on B</a:t>
            </a:r>
            <a:r>
              <a:rPr lang="en-US" dirty="0" smtClean="0">
                <a:solidFill>
                  <a:schemeClr val="bg1"/>
                </a:solidFill>
                <a:latin typeface="Arial" panose="020B0604020202020204" pitchFamily="34" charset="0"/>
                <a:cs typeface="Arial" panose="020B0604020202020204" pitchFamily="34" charset="0"/>
              </a:rPr>
              <a:t>ristol paper</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21316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44864"/>
            <a:ext cx="8382000" cy="5909310"/>
          </a:xfrm>
          <a:prstGeom prst="rect">
            <a:avLst/>
          </a:prstGeom>
        </p:spPr>
        <p:txBody>
          <a:bodyPr wrap="square">
            <a:spAutoFit/>
          </a:bodyPr>
          <a:lstStyle/>
          <a:p>
            <a:r>
              <a:rPr lang="en-US" sz="2000" b="1" dirty="0">
                <a:solidFill>
                  <a:schemeClr val="bg1"/>
                </a:solidFill>
                <a:latin typeface="Arial" panose="020B0604020202020204" pitchFamily="34" charset="0"/>
                <a:cs typeface="Arial" panose="020B0604020202020204" pitchFamily="34" charset="0"/>
              </a:rPr>
              <a:t>Molly Idle, Tempe</a:t>
            </a:r>
            <a:endParaRPr lang="en-US" sz="2000" dirty="0">
              <a:solidFill>
                <a:schemeClr val="bg1"/>
              </a:solidFill>
              <a:latin typeface="Arial" panose="020B0604020202020204" pitchFamily="34" charset="0"/>
              <a:cs typeface="Arial" panose="020B0604020202020204" pitchFamily="34" charset="0"/>
            </a:endParaRPr>
          </a:p>
          <a:p>
            <a:r>
              <a:rPr lang="en-US" sz="2000" dirty="0" smtClean="0">
                <a:solidFill>
                  <a:schemeClr val="bg1"/>
                </a:solidFill>
                <a:latin typeface="Arial" panose="020B0604020202020204" pitchFamily="34" charset="0"/>
                <a:cs typeface="Arial" panose="020B0604020202020204" pitchFamily="34" charset="0"/>
              </a:rPr>
              <a:t>Idle </a:t>
            </a:r>
            <a:r>
              <a:rPr lang="en-US" sz="2000" dirty="0">
                <a:solidFill>
                  <a:schemeClr val="bg1"/>
                </a:solidFill>
                <a:latin typeface="Arial" panose="020B0604020202020204" pitchFamily="34" charset="0"/>
                <a:cs typeface="Arial" panose="020B0604020202020204" pitchFamily="34" charset="0"/>
              </a:rPr>
              <a:t>began drawing at </a:t>
            </a:r>
            <a:r>
              <a:rPr lang="en-US" sz="2000" dirty="0" smtClean="0">
                <a:solidFill>
                  <a:schemeClr val="bg1"/>
                </a:solidFill>
                <a:latin typeface="Arial" panose="020B0604020202020204" pitchFamily="34" charset="0"/>
                <a:cs typeface="Arial" panose="020B0604020202020204" pitchFamily="34" charset="0"/>
              </a:rPr>
              <a:t>a </a:t>
            </a:r>
            <a:r>
              <a:rPr lang="en-US" sz="2000" dirty="0">
                <a:solidFill>
                  <a:schemeClr val="bg1"/>
                </a:solidFill>
                <a:latin typeface="Arial" panose="020B0604020202020204" pitchFamily="34" charset="0"/>
                <a:cs typeface="Arial" panose="020B0604020202020204" pitchFamily="34" charset="0"/>
              </a:rPr>
              <a:t>young </a:t>
            </a:r>
            <a:r>
              <a:rPr lang="en-US" sz="2000" dirty="0" smtClean="0">
                <a:solidFill>
                  <a:schemeClr val="bg1"/>
                </a:solidFill>
                <a:latin typeface="Arial" panose="020B0604020202020204" pitchFamily="34" charset="0"/>
                <a:cs typeface="Arial" panose="020B0604020202020204" pitchFamily="34" charset="0"/>
              </a:rPr>
              <a:t>age. Upon </a:t>
            </a:r>
            <a:r>
              <a:rPr lang="en-US" sz="2000" dirty="0">
                <a:solidFill>
                  <a:schemeClr val="bg1"/>
                </a:solidFill>
                <a:latin typeface="Arial" panose="020B0604020202020204" pitchFamily="34" charset="0"/>
                <a:cs typeface="Arial" panose="020B0604020202020204" pitchFamily="34" charset="0"/>
              </a:rPr>
              <a:t>graduating from Arizona State University with a Bachelor of Fine Arts in drawing, Idle accepted an offer to work for </a:t>
            </a:r>
            <a:r>
              <a:rPr lang="en-US" sz="2000" dirty="0" smtClean="0">
                <a:solidFill>
                  <a:schemeClr val="bg1"/>
                </a:solidFill>
                <a:latin typeface="Arial" panose="020B0604020202020204" pitchFamily="34" charset="0"/>
                <a:cs typeface="Arial" panose="020B0604020202020204" pitchFamily="34" charset="0"/>
              </a:rPr>
              <a:t>DreamWorks </a:t>
            </a:r>
            <a:r>
              <a:rPr lang="en-US" sz="2000" dirty="0">
                <a:solidFill>
                  <a:schemeClr val="bg1"/>
                </a:solidFill>
                <a:latin typeface="Arial" panose="020B0604020202020204" pitchFamily="34" charset="0"/>
                <a:cs typeface="Arial" panose="020B0604020202020204" pitchFamily="34" charset="0"/>
              </a:rPr>
              <a:t>Feature Animation Studio as a final line animator. After five years, a number of film credits, and an incredibly good time, she left the studio and leapt into the world of children's book illustration. She now lives in Arizona with her husband, two sons and three cats. When not making mischief with her boys, or watching old black and white movies with a cat in her lap, Idle can be found at her desk scribbling away a plethora of profoundly whimsical projects.</a:t>
            </a:r>
          </a:p>
          <a:p>
            <a:r>
              <a:rPr lang="en-US" sz="2000" dirty="0">
                <a:solidFill>
                  <a:schemeClr val="bg1"/>
                </a:solidFill>
                <a:latin typeface="Arial" panose="020B0604020202020204" pitchFamily="34" charset="0"/>
                <a:cs typeface="Arial" panose="020B0604020202020204" pitchFamily="34" charset="0"/>
              </a:rPr>
              <a:t> </a:t>
            </a:r>
          </a:p>
          <a:p>
            <a:r>
              <a:rPr lang="en-US" sz="2000" i="1" dirty="0">
                <a:solidFill>
                  <a:schemeClr val="bg1"/>
                </a:solidFill>
                <a:latin typeface="Arial" panose="020B0604020202020204" pitchFamily="34" charset="0"/>
                <a:cs typeface="Arial" panose="020B0604020202020204" pitchFamily="34" charset="0"/>
              </a:rPr>
              <a:t>“My illustrations and stories are inspired by relationships. As an illustrator I’m intrigued by relationships between shapes and lines, and interactions between colors. In my picture book, ‘Flora and the Flamingo,’ Flora and her graceful </a:t>
            </a:r>
            <a:r>
              <a:rPr lang="en-US" sz="2000" i="1" dirty="0" smtClean="0">
                <a:solidFill>
                  <a:schemeClr val="bg1"/>
                </a:solidFill>
                <a:latin typeface="Arial" panose="020B0604020202020204" pitchFamily="34" charset="0"/>
                <a:cs typeface="Arial" panose="020B0604020202020204" pitchFamily="34" charset="0"/>
              </a:rPr>
              <a:t>flamingo </a:t>
            </a:r>
            <a:r>
              <a:rPr lang="en-US" sz="2000" i="1" dirty="0">
                <a:solidFill>
                  <a:schemeClr val="bg1"/>
                </a:solidFill>
                <a:latin typeface="Arial" panose="020B0604020202020204" pitchFamily="34" charset="0"/>
                <a:cs typeface="Arial" panose="020B0604020202020204" pitchFamily="34" charset="0"/>
              </a:rPr>
              <a:t>friend explore the trials and joys of friendship through an elaborate synchronized dance. </a:t>
            </a:r>
            <a:r>
              <a:rPr lang="en-US" sz="2000" i="1" dirty="0" smtClean="0">
                <a:solidFill>
                  <a:schemeClr val="bg1"/>
                </a:solidFill>
                <a:latin typeface="Arial" panose="020B0604020202020204" pitchFamily="34" charset="0"/>
                <a:cs typeface="Arial" panose="020B0604020202020204" pitchFamily="34" charset="0"/>
              </a:rPr>
              <a:t/>
            </a:r>
            <a:br>
              <a:rPr lang="en-US" sz="2000" i="1" dirty="0" smtClean="0">
                <a:solidFill>
                  <a:schemeClr val="bg1"/>
                </a:solidFill>
                <a:latin typeface="Arial" panose="020B0604020202020204" pitchFamily="34" charset="0"/>
                <a:cs typeface="Arial" panose="020B0604020202020204" pitchFamily="34" charset="0"/>
              </a:rPr>
            </a:br>
            <a:endParaRPr lang="en-US" sz="2000" dirty="0">
              <a:solidFill>
                <a:schemeClr val="bg1"/>
              </a:solidFill>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rPr>
              <a:t>www.Idleillustration.com</a:t>
            </a:r>
          </a:p>
          <a:p>
            <a:r>
              <a:rPr lang="en-US" dirty="0"/>
              <a:t> </a:t>
            </a:r>
          </a:p>
        </p:txBody>
      </p:sp>
    </p:spTree>
    <p:extLst>
      <p:ext uri="{BB962C8B-B14F-4D97-AF65-F5344CB8AC3E}">
        <p14:creationId xmlns:p14="http://schemas.microsoft.com/office/powerpoint/2010/main" val="27071071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381000"/>
            <a:ext cx="4134786" cy="6183775"/>
          </a:xfrm>
          <a:prstGeom prst="rect">
            <a:avLst/>
          </a:prstGeom>
        </p:spPr>
      </p:pic>
      <p:sp>
        <p:nvSpPr>
          <p:cNvPr id="4" name="Rectangle 3"/>
          <p:cNvSpPr/>
          <p:nvPr/>
        </p:nvSpPr>
        <p:spPr>
          <a:xfrm>
            <a:off x="5105400" y="2828835"/>
            <a:ext cx="3352800" cy="1200329"/>
          </a:xfrm>
          <a:prstGeom prst="rect">
            <a:avLst/>
          </a:prstGeom>
        </p:spPr>
        <p:txBody>
          <a:bodyPr wrap="square">
            <a:spAutoFit/>
          </a:bodyPr>
          <a:lstStyle/>
          <a:p>
            <a:r>
              <a:rPr lang="en-US" dirty="0">
                <a:solidFill>
                  <a:schemeClr val="bg1"/>
                </a:solidFill>
                <a:latin typeface="Arial" panose="020B0604020202020204" pitchFamily="34" charset="0"/>
                <a:cs typeface="Arial" panose="020B0604020202020204" pitchFamily="34" charset="0"/>
              </a:rPr>
              <a:t>Sandra </a:t>
            </a:r>
            <a:r>
              <a:rPr lang="en-US" dirty="0" err="1">
                <a:solidFill>
                  <a:schemeClr val="bg1"/>
                </a:solidFill>
                <a:latin typeface="Arial" panose="020B0604020202020204" pitchFamily="34" charset="0"/>
                <a:cs typeface="Arial" panose="020B0604020202020204" pitchFamily="34" charset="0"/>
              </a:rPr>
              <a:t>Luehrsen</a:t>
            </a:r>
            <a:endParaRPr lang="en-US" dirty="0">
              <a:solidFill>
                <a:schemeClr val="bg1"/>
              </a:solidFill>
              <a:latin typeface="Arial" panose="020B0604020202020204" pitchFamily="34" charset="0"/>
              <a:cs typeface="Arial" panose="020B0604020202020204" pitchFamily="34" charset="0"/>
            </a:endParaRPr>
          </a:p>
          <a:p>
            <a:r>
              <a:rPr lang="en-US" i="1" dirty="0" err="1">
                <a:solidFill>
                  <a:schemeClr val="bg1"/>
                </a:solidFill>
                <a:latin typeface="Arial" panose="020B0604020202020204" pitchFamily="34" charset="0"/>
                <a:cs typeface="Arial" panose="020B0604020202020204" pitchFamily="34" charset="0"/>
              </a:rPr>
              <a:t>Echinos</a:t>
            </a:r>
            <a:r>
              <a:rPr lang="en-US" i="1" dirty="0">
                <a:solidFill>
                  <a:schemeClr val="bg1"/>
                </a:solidFill>
                <a:latin typeface="Arial" panose="020B0604020202020204" pitchFamily="34" charset="0"/>
                <a:cs typeface="Arial" panose="020B0604020202020204" pitchFamily="34" charset="0"/>
              </a:rPr>
              <a:t> </a:t>
            </a:r>
            <a:r>
              <a:rPr lang="en-US" i="1" dirty="0" err="1">
                <a:solidFill>
                  <a:schemeClr val="bg1"/>
                </a:solidFill>
                <a:latin typeface="Arial" panose="020B0604020202020204" pitchFamily="34" charset="0"/>
                <a:cs typeface="Arial" panose="020B0604020202020204" pitchFamily="34" charset="0"/>
              </a:rPr>
              <a:t>Florum</a:t>
            </a:r>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earthenware, glazes, </a:t>
            </a:r>
            <a:r>
              <a:rPr lang="en-US" dirty="0" smtClean="0">
                <a:solidFill>
                  <a:schemeClr val="bg1"/>
                </a:solidFill>
                <a:latin typeface="Arial" panose="020B0604020202020204" pitchFamily="34" charset="0"/>
                <a:cs typeface="Arial" panose="020B0604020202020204" pitchFamily="34" charset="0"/>
              </a:rPr>
              <a:t/>
            </a:r>
            <a:br>
              <a:rPr lang="en-US" dirty="0" smtClean="0">
                <a:solidFill>
                  <a:schemeClr val="bg1"/>
                </a:solidFill>
                <a:latin typeface="Arial" panose="020B0604020202020204" pitchFamily="34" charset="0"/>
                <a:cs typeface="Arial" panose="020B0604020202020204" pitchFamily="34" charset="0"/>
              </a:rPr>
            </a:br>
            <a:r>
              <a:rPr lang="en-US" dirty="0" smtClean="0">
                <a:solidFill>
                  <a:schemeClr val="bg1"/>
                </a:solidFill>
                <a:latin typeface="Arial" panose="020B0604020202020204" pitchFamily="34" charset="0"/>
                <a:cs typeface="Arial" panose="020B0604020202020204" pitchFamily="34" charset="0"/>
              </a:rPr>
              <a:t>metallic </a:t>
            </a:r>
            <a:r>
              <a:rPr lang="en-US" dirty="0">
                <a:solidFill>
                  <a:schemeClr val="bg1"/>
                </a:solidFill>
                <a:latin typeface="Arial" panose="020B0604020202020204" pitchFamily="34" charset="0"/>
                <a:cs typeface="Arial" panose="020B0604020202020204" pitchFamily="34" charset="0"/>
              </a:rPr>
              <a:t>luster, </a:t>
            </a:r>
            <a:r>
              <a:rPr lang="en-US" dirty="0" err="1">
                <a:solidFill>
                  <a:schemeClr val="bg1"/>
                </a:solidFill>
                <a:latin typeface="Arial" panose="020B0604020202020204" pitchFamily="34" charset="0"/>
                <a:cs typeface="Arial" panose="020B0604020202020204" pitchFamily="34" charset="0"/>
              </a:rPr>
              <a:t>nichrome</a:t>
            </a:r>
            <a:r>
              <a:rPr lang="en-US" dirty="0">
                <a:solidFill>
                  <a:schemeClr val="bg1"/>
                </a:solidFill>
                <a:latin typeface="Arial" panose="020B0604020202020204" pitchFamily="34" charset="0"/>
                <a:cs typeface="Arial" panose="020B0604020202020204" pitchFamily="34" charset="0"/>
              </a:rPr>
              <a:t> wire</a:t>
            </a:r>
          </a:p>
        </p:txBody>
      </p:sp>
    </p:spTree>
    <p:extLst>
      <p:ext uri="{BB962C8B-B14F-4D97-AF65-F5344CB8AC3E}">
        <p14:creationId xmlns:p14="http://schemas.microsoft.com/office/powerpoint/2010/main" val="7128089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2673" y="838200"/>
            <a:ext cx="8324127" cy="5324535"/>
          </a:xfrm>
          <a:prstGeom prst="rect">
            <a:avLst/>
          </a:prstGeom>
        </p:spPr>
        <p:txBody>
          <a:bodyPr wrap="square">
            <a:spAutoFit/>
          </a:bodyPr>
          <a:lstStyle/>
          <a:p>
            <a:r>
              <a:rPr lang="en-US" sz="2000" b="1" dirty="0">
                <a:solidFill>
                  <a:schemeClr val="bg1"/>
                </a:solidFill>
                <a:latin typeface="Arial" panose="020B0604020202020204" pitchFamily="34" charset="0"/>
                <a:cs typeface="Arial" panose="020B0604020202020204" pitchFamily="34" charset="0"/>
              </a:rPr>
              <a:t>Sandra </a:t>
            </a:r>
            <a:r>
              <a:rPr lang="en-US" sz="2000" b="1" dirty="0" err="1">
                <a:solidFill>
                  <a:schemeClr val="bg1"/>
                </a:solidFill>
                <a:latin typeface="Arial" panose="020B0604020202020204" pitchFamily="34" charset="0"/>
                <a:cs typeface="Arial" panose="020B0604020202020204" pitchFamily="34" charset="0"/>
              </a:rPr>
              <a:t>Luehrsen</a:t>
            </a:r>
            <a:r>
              <a:rPr lang="en-US" sz="2000" b="1" dirty="0">
                <a:solidFill>
                  <a:schemeClr val="bg1"/>
                </a:solidFill>
                <a:latin typeface="Arial" panose="020B0604020202020204" pitchFamily="34" charset="0"/>
                <a:cs typeface="Arial" panose="020B0604020202020204" pitchFamily="34" charset="0"/>
              </a:rPr>
              <a:t>, Tempe</a:t>
            </a:r>
            <a:endParaRPr lang="en-US" sz="2000" dirty="0">
              <a:solidFill>
                <a:schemeClr val="bg1"/>
              </a:solidFill>
              <a:latin typeface="Arial" panose="020B0604020202020204" pitchFamily="34" charset="0"/>
              <a:cs typeface="Arial" panose="020B0604020202020204" pitchFamily="34" charset="0"/>
            </a:endParaRPr>
          </a:p>
          <a:p>
            <a:r>
              <a:rPr lang="en-US" sz="2000" dirty="0" err="1" smtClean="0">
                <a:solidFill>
                  <a:schemeClr val="bg1"/>
                </a:solidFill>
                <a:latin typeface="Arial" panose="020B0604020202020204" pitchFamily="34" charset="0"/>
                <a:cs typeface="Arial" panose="020B0604020202020204" pitchFamily="34" charset="0"/>
              </a:rPr>
              <a:t>Luehrsen</a:t>
            </a:r>
            <a:r>
              <a:rPr lang="en-US" sz="2000" dirty="0" smtClean="0">
                <a:solidFill>
                  <a:schemeClr val="bg1"/>
                </a:solidFill>
                <a:latin typeface="Arial" panose="020B0604020202020204" pitchFamily="34" charset="0"/>
                <a:cs typeface="Arial" panose="020B0604020202020204" pitchFamily="34" charset="0"/>
              </a:rPr>
              <a:t> </a:t>
            </a:r>
            <a:r>
              <a:rPr lang="en-US" sz="2000" dirty="0">
                <a:solidFill>
                  <a:schemeClr val="bg1"/>
                </a:solidFill>
                <a:latin typeface="Arial" panose="020B0604020202020204" pitchFamily="34" charset="0"/>
                <a:cs typeface="Arial" panose="020B0604020202020204" pitchFamily="34" charset="0"/>
              </a:rPr>
              <a:t>was born in Chicago, Ill.  </a:t>
            </a:r>
            <a:r>
              <a:rPr lang="en-US" sz="2000" dirty="0" smtClean="0">
                <a:solidFill>
                  <a:schemeClr val="bg1"/>
                </a:solidFill>
                <a:latin typeface="Arial" panose="020B0604020202020204" pitchFamily="34" charset="0"/>
                <a:cs typeface="Arial" panose="020B0604020202020204" pitchFamily="34" charset="0"/>
              </a:rPr>
              <a:t>Her </a:t>
            </a:r>
            <a:r>
              <a:rPr lang="en-US" sz="2000" dirty="0">
                <a:solidFill>
                  <a:schemeClr val="bg1"/>
                </a:solidFill>
                <a:latin typeface="Arial" panose="020B0604020202020204" pitchFamily="34" charset="0"/>
                <a:cs typeface="Arial" panose="020B0604020202020204" pitchFamily="34" charset="0"/>
              </a:rPr>
              <a:t>ceramic art can be found in both national and international collections such as the Auckland Institute and Museum in New Zealand, the ASU Art Museum’s Ceramics Research Center, the </a:t>
            </a:r>
            <a:r>
              <a:rPr lang="en-US" sz="2000" dirty="0" err="1">
                <a:solidFill>
                  <a:schemeClr val="bg1"/>
                </a:solidFill>
                <a:latin typeface="Arial" panose="020B0604020202020204" pitchFamily="34" charset="0"/>
                <a:cs typeface="Arial" panose="020B0604020202020204" pitchFamily="34" charset="0"/>
              </a:rPr>
              <a:t>Kamm</a:t>
            </a:r>
            <a:r>
              <a:rPr lang="en-US" sz="2000" dirty="0">
                <a:solidFill>
                  <a:schemeClr val="bg1"/>
                </a:solidFill>
                <a:latin typeface="Arial" panose="020B0604020202020204" pitchFamily="34" charset="0"/>
                <a:cs typeface="Arial" panose="020B0604020202020204" pitchFamily="34" charset="0"/>
              </a:rPr>
              <a:t> Teapot Foundation in Sparta, NC. </a:t>
            </a:r>
            <a:endParaRPr lang="en-US" sz="2000" dirty="0" smtClean="0">
              <a:solidFill>
                <a:schemeClr val="bg1"/>
              </a:solidFill>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rPr>
              <a:t> </a:t>
            </a:r>
            <a:endParaRPr lang="en-US" sz="1000" dirty="0">
              <a:solidFill>
                <a:schemeClr val="bg1"/>
              </a:solidFill>
              <a:latin typeface="Arial" panose="020B0604020202020204" pitchFamily="34" charset="0"/>
              <a:cs typeface="Arial" panose="020B0604020202020204" pitchFamily="34" charset="0"/>
            </a:endParaRPr>
          </a:p>
          <a:p>
            <a:r>
              <a:rPr lang="en-US" sz="2000" dirty="0" err="1">
                <a:solidFill>
                  <a:schemeClr val="bg1"/>
                </a:solidFill>
                <a:latin typeface="Arial" panose="020B0604020202020204" pitchFamily="34" charset="0"/>
                <a:cs typeface="Arial" panose="020B0604020202020204" pitchFamily="34" charset="0"/>
              </a:rPr>
              <a:t>Luerhsen</a:t>
            </a:r>
            <a:r>
              <a:rPr lang="en-US" sz="2000" dirty="0">
                <a:solidFill>
                  <a:schemeClr val="bg1"/>
                </a:solidFill>
                <a:latin typeface="Arial" panose="020B0604020202020204" pitchFamily="34" charset="0"/>
                <a:cs typeface="Arial" panose="020B0604020202020204" pitchFamily="34" charset="0"/>
              </a:rPr>
              <a:t> describes her latest </a:t>
            </a:r>
            <a:r>
              <a:rPr lang="en-US" sz="2000" dirty="0" smtClean="0">
                <a:solidFill>
                  <a:schemeClr val="bg1"/>
                </a:solidFill>
                <a:latin typeface="Arial" panose="020B0604020202020204" pitchFamily="34" charset="0"/>
                <a:cs typeface="Arial" panose="020B0604020202020204" pitchFamily="34" charset="0"/>
              </a:rPr>
              <a:t>sculptures </a:t>
            </a:r>
            <a:r>
              <a:rPr lang="en-US" sz="2000" dirty="0">
                <a:solidFill>
                  <a:schemeClr val="bg1"/>
                </a:solidFill>
                <a:latin typeface="Arial" panose="020B0604020202020204" pitchFamily="34" charset="0"/>
                <a:cs typeface="Arial" panose="020B0604020202020204" pitchFamily="34" charset="0"/>
              </a:rPr>
              <a:t>as inspired by her love of the southwest landscape and desert botanicals in particular. She says: </a:t>
            </a:r>
            <a:r>
              <a:rPr lang="en-US" sz="2000" dirty="0" smtClean="0">
                <a:solidFill>
                  <a:schemeClr val="bg1"/>
                </a:solidFill>
                <a:latin typeface="Arial" panose="020B0604020202020204" pitchFamily="34" charset="0"/>
                <a:cs typeface="Arial" panose="020B0604020202020204" pitchFamily="34" charset="0"/>
              </a:rPr>
              <a:t/>
            </a:r>
            <a:br>
              <a:rPr lang="en-US" sz="2000" dirty="0" smtClean="0">
                <a:solidFill>
                  <a:schemeClr val="bg1"/>
                </a:solidFill>
                <a:latin typeface="Arial" panose="020B0604020202020204" pitchFamily="34" charset="0"/>
                <a:cs typeface="Arial" panose="020B0604020202020204" pitchFamily="34" charset="0"/>
              </a:rPr>
            </a:br>
            <a:r>
              <a:rPr lang="en-US" sz="2000" i="1" dirty="0" smtClean="0">
                <a:solidFill>
                  <a:schemeClr val="bg1"/>
                </a:solidFill>
                <a:latin typeface="Arial" panose="020B0604020202020204" pitchFamily="34" charset="0"/>
                <a:cs typeface="Arial" panose="020B0604020202020204" pitchFamily="34" charset="0"/>
              </a:rPr>
              <a:t>“</a:t>
            </a:r>
            <a:r>
              <a:rPr lang="en-US" sz="2000" i="1" dirty="0">
                <a:solidFill>
                  <a:schemeClr val="bg1"/>
                </a:solidFill>
                <a:latin typeface="Arial" panose="020B0604020202020204" pitchFamily="34" charset="0"/>
                <a:cs typeface="Arial" panose="020B0604020202020204" pitchFamily="34" charset="0"/>
              </a:rPr>
              <a:t>I came from Chicago to this wild place, Arizona, for a new beginning. </a:t>
            </a:r>
            <a:r>
              <a:rPr lang="en-US" sz="2000" i="1" dirty="0" smtClean="0">
                <a:solidFill>
                  <a:schemeClr val="bg1"/>
                </a:solidFill>
                <a:latin typeface="Arial" panose="020B0604020202020204" pitchFamily="34" charset="0"/>
                <a:cs typeface="Arial" panose="020B0604020202020204" pitchFamily="34" charset="0"/>
              </a:rPr>
              <a:t/>
            </a:r>
            <a:br>
              <a:rPr lang="en-US" sz="2000" i="1" dirty="0" smtClean="0">
                <a:solidFill>
                  <a:schemeClr val="bg1"/>
                </a:solidFill>
                <a:latin typeface="Arial" panose="020B0604020202020204" pitchFamily="34" charset="0"/>
                <a:cs typeface="Arial" panose="020B0604020202020204" pitchFamily="34" charset="0"/>
              </a:rPr>
            </a:br>
            <a:r>
              <a:rPr lang="en-US" sz="2000" i="1" dirty="0" smtClean="0">
                <a:solidFill>
                  <a:schemeClr val="bg1"/>
                </a:solidFill>
                <a:latin typeface="Arial" panose="020B0604020202020204" pitchFamily="34" charset="0"/>
                <a:cs typeface="Arial" panose="020B0604020202020204" pitchFamily="34" charset="0"/>
              </a:rPr>
              <a:t>I </a:t>
            </a:r>
            <a:r>
              <a:rPr lang="en-US" sz="2000" i="1" dirty="0">
                <a:solidFill>
                  <a:schemeClr val="bg1"/>
                </a:solidFill>
                <a:latin typeface="Arial" panose="020B0604020202020204" pitchFamily="34" charset="0"/>
                <a:cs typeface="Arial" panose="020B0604020202020204" pitchFamily="34" charset="0"/>
              </a:rPr>
              <a:t>didn’t expect it but the exotic flora fascinated me right from the start. Inspired by the desert, </a:t>
            </a:r>
            <a:r>
              <a:rPr lang="en-US" sz="2000" i="1" dirty="0" smtClean="0">
                <a:solidFill>
                  <a:schemeClr val="bg1"/>
                </a:solidFill>
                <a:latin typeface="Arial" panose="020B0604020202020204" pitchFamily="34" charset="0"/>
                <a:cs typeface="Arial" panose="020B0604020202020204" pitchFamily="34" charset="0"/>
              </a:rPr>
              <a:t>I </a:t>
            </a:r>
            <a:r>
              <a:rPr lang="en-US" sz="2000" i="1" dirty="0">
                <a:solidFill>
                  <a:schemeClr val="bg1"/>
                </a:solidFill>
                <a:latin typeface="Arial" panose="020B0604020202020204" pitchFamily="34" charset="0"/>
                <a:cs typeface="Arial" panose="020B0604020202020204" pitchFamily="34" charset="0"/>
              </a:rPr>
              <a:t>use red earthenware clay to create my own hybrids. At least two parts </a:t>
            </a:r>
            <a:r>
              <a:rPr lang="en-US" sz="2000" i="1" dirty="0" smtClean="0">
                <a:solidFill>
                  <a:schemeClr val="bg1"/>
                </a:solidFill>
                <a:latin typeface="Arial" panose="020B0604020202020204" pitchFamily="34" charset="0"/>
                <a:cs typeface="Arial" panose="020B0604020202020204" pitchFamily="34" charset="0"/>
              </a:rPr>
              <a:t>comprise </a:t>
            </a:r>
            <a:r>
              <a:rPr lang="en-US" sz="2000" i="1" dirty="0">
                <a:solidFill>
                  <a:schemeClr val="bg1"/>
                </a:solidFill>
                <a:latin typeface="Arial" panose="020B0604020202020204" pitchFamily="34" charset="0"/>
                <a:cs typeface="Arial" panose="020B0604020202020204" pitchFamily="34" charset="0"/>
              </a:rPr>
              <a:t>many of my sculptures. They have a container and a plant. I blur the lines between the two; the container becomes the plant and the plant morphs into the container. </a:t>
            </a:r>
            <a:br>
              <a:rPr lang="en-US" sz="2000" i="1"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 </a:t>
            </a:r>
            <a:endParaRPr lang="en-US" sz="1000" dirty="0">
              <a:solidFill>
                <a:schemeClr val="bg1"/>
              </a:solidFill>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rPr>
              <a:t>www.Sluehrstudios.com</a:t>
            </a:r>
          </a:p>
          <a:p>
            <a:r>
              <a:rPr lang="en-US" sz="2000" dirty="0"/>
              <a:t> </a:t>
            </a:r>
          </a:p>
        </p:txBody>
      </p:sp>
    </p:spTree>
    <p:extLst>
      <p:ext uri="{BB962C8B-B14F-4D97-AF65-F5344CB8AC3E}">
        <p14:creationId xmlns:p14="http://schemas.microsoft.com/office/powerpoint/2010/main" val="8175540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219200" y="435013"/>
            <a:ext cx="6324600" cy="5103501"/>
          </a:xfrm>
          <a:prstGeom prst="rect">
            <a:avLst/>
          </a:prstGeom>
        </p:spPr>
      </p:pic>
      <p:sp>
        <p:nvSpPr>
          <p:cNvPr id="3" name="Rectangle 2"/>
          <p:cNvSpPr/>
          <p:nvPr/>
        </p:nvSpPr>
        <p:spPr>
          <a:xfrm>
            <a:off x="5108294" y="5638800"/>
            <a:ext cx="2438400" cy="923330"/>
          </a:xfrm>
          <a:prstGeom prst="rect">
            <a:avLst/>
          </a:prstGeom>
        </p:spPr>
        <p:txBody>
          <a:bodyPr wrap="square">
            <a:spAutoFit/>
          </a:bodyPr>
          <a:lstStyle/>
          <a:p>
            <a:pPr algn="r"/>
            <a:r>
              <a:rPr lang="en-US" dirty="0">
                <a:solidFill>
                  <a:schemeClr val="bg1"/>
                </a:solidFill>
              </a:rPr>
              <a:t>Frank Ybarra</a:t>
            </a:r>
          </a:p>
          <a:p>
            <a:pPr algn="r"/>
            <a:r>
              <a:rPr lang="en-US" i="1" dirty="0" err="1">
                <a:solidFill>
                  <a:schemeClr val="bg1"/>
                </a:solidFill>
              </a:rPr>
              <a:t>Baila</a:t>
            </a:r>
            <a:r>
              <a:rPr lang="en-US" i="1" dirty="0">
                <a:solidFill>
                  <a:schemeClr val="bg1"/>
                </a:solidFill>
              </a:rPr>
              <a:t>!</a:t>
            </a:r>
            <a:endParaRPr lang="en-US" dirty="0">
              <a:solidFill>
                <a:schemeClr val="bg1"/>
              </a:solidFill>
            </a:endParaRPr>
          </a:p>
          <a:p>
            <a:pPr algn="r"/>
            <a:r>
              <a:rPr lang="en-US" dirty="0">
                <a:solidFill>
                  <a:schemeClr val="bg1"/>
                </a:solidFill>
              </a:rPr>
              <a:t>acrylic on canvas</a:t>
            </a:r>
          </a:p>
        </p:txBody>
      </p:sp>
    </p:spTree>
    <p:extLst>
      <p:ext uri="{BB962C8B-B14F-4D97-AF65-F5344CB8AC3E}">
        <p14:creationId xmlns:p14="http://schemas.microsoft.com/office/powerpoint/2010/main" val="7128089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3835" y="609600"/>
            <a:ext cx="8458200" cy="5755422"/>
          </a:xfrm>
          <a:prstGeom prst="rect">
            <a:avLst/>
          </a:prstGeom>
        </p:spPr>
        <p:txBody>
          <a:bodyPr wrap="square">
            <a:spAutoFit/>
          </a:bodyPr>
          <a:lstStyle/>
          <a:p>
            <a:r>
              <a:rPr lang="en-US" sz="2000" b="1" dirty="0" smtClean="0">
                <a:solidFill>
                  <a:schemeClr val="bg1"/>
                </a:solidFill>
                <a:latin typeface="Arial" panose="020B0604020202020204" pitchFamily="34" charset="0"/>
                <a:cs typeface="Arial" panose="020B0604020202020204" pitchFamily="34" charset="0"/>
              </a:rPr>
              <a:t>Frank Ybarra, Phoenix </a:t>
            </a:r>
            <a:endParaRPr lang="en-US" sz="2000" dirty="0" smtClean="0">
              <a:solidFill>
                <a:schemeClr val="bg1"/>
              </a:solidFill>
              <a:latin typeface="Arial" panose="020B0604020202020204" pitchFamily="34" charset="0"/>
              <a:cs typeface="Arial" panose="020B0604020202020204" pitchFamily="34" charset="0"/>
            </a:endParaRPr>
          </a:p>
          <a:p>
            <a:r>
              <a:rPr lang="en-US" sz="2000" dirty="0" smtClean="0">
                <a:solidFill>
                  <a:schemeClr val="bg1"/>
                </a:solidFill>
                <a:latin typeface="Arial" panose="020B0604020202020204" pitchFamily="34" charset="0"/>
                <a:cs typeface="Arial" panose="020B0604020202020204" pitchFamily="34" charset="0"/>
              </a:rPr>
              <a:t>Ybarra studied graphic design at Arizona State University, but, left school to become a graphic designer. Today, he splits his time between freelance projects and creating studio prints and paintings. </a:t>
            </a:r>
          </a:p>
          <a:p>
            <a:endParaRPr lang="en-US" sz="1000" dirty="0" smtClean="0">
              <a:solidFill>
                <a:schemeClr val="bg1"/>
              </a:solidFill>
              <a:latin typeface="Arial" panose="020B0604020202020204" pitchFamily="34" charset="0"/>
              <a:cs typeface="Arial" panose="020B0604020202020204" pitchFamily="34" charset="0"/>
            </a:endParaRPr>
          </a:p>
          <a:p>
            <a:r>
              <a:rPr lang="en-US" sz="2000" dirty="0" smtClean="0">
                <a:solidFill>
                  <a:schemeClr val="bg1"/>
                </a:solidFill>
                <a:latin typeface="Arial" panose="020B0604020202020204" pitchFamily="34" charset="0"/>
                <a:cs typeface="Arial" panose="020B0604020202020204" pitchFamily="34" charset="0"/>
              </a:rPr>
              <a:t>Having grown up on the east side of Phoenix, Ybarra frequently uses personal memories from his childhood as subject matter. He also uses bright, bold colors in his compositions that are rooted in traditional Hispanic art and Americana. </a:t>
            </a:r>
            <a:br>
              <a:rPr lang="en-US" sz="2000" dirty="0" smtClean="0">
                <a:solidFill>
                  <a:schemeClr val="bg1"/>
                </a:solidFill>
                <a:latin typeface="Arial" panose="020B0604020202020204" pitchFamily="34" charset="0"/>
                <a:cs typeface="Arial" panose="020B0604020202020204" pitchFamily="34" charset="0"/>
              </a:rPr>
            </a:br>
            <a:endParaRPr lang="en-US" sz="1000" dirty="0" smtClean="0">
              <a:solidFill>
                <a:schemeClr val="bg1"/>
              </a:solidFill>
              <a:latin typeface="Arial" panose="020B0604020202020204" pitchFamily="34" charset="0"/>
              <a:cs typeface="Arial" panose="020B0604020202020204" pitchFamily="34" charset="0"/>
            </a:endParaRPr>
          </a:p>
          <a:p>
            <a:r>
              <a:rPr lang="en-US" sz="2000" dirty="0" smtClean="0">
                <a:solidFill>
                  <a:schemeClr val="bg1"/>
                </a:solidFill>
                <a:latin typeface="Arial" panose="020B0604020202020204" pitchFamily="34" charset="0"/>
                <a:cs typeface="Arial" panose="020B0604020202020204" pitchFamily="34" charset="0"/>
              </a:rPr>
              <a:t>Ybarra says </a:t>
            </a:r>
            <a:r>
              <a:rPr lang="en-US" sz="2000" i="1" dirty="0" smtClean="0">
                <a:solidFill>
                  <a:schemeClr val="bg1"/>
                </a:solidFill>
                <a:latin typeface="Arial" panose="020B0604020202020204" pitchFamily="34" charset="0"/>
                <a:cs typeface="Arial" panose="020B0604020202020204" pitchFamily="34" charset="0"/>
              </a:rPr>
              <a:t>“Art has always been a love of mine. Therefore my art depicts our desert lifestyle as well as family memories, traditions, and my Mexican cultural background. The art in this exhibition features Mexican </a:t>
            </a:r>
            <a:r>
              <a:rPr lang="en-US" sz="2000" i="1" dirty="0" err="1" smtClean="0">
                <a:solidFill>
                  <a:schemeClr val="bg1"/>
                </a:solidFill>
                <a:latin typeface="Arial" panose="020B0604020202020204" pitchFamily="34" charset="0"/>
                <a:cs typeface="Arial" panose="020B0604020202020204" pitchFamily="34" charset="0"/>
              </a:rPr>
              <a:t>folklorico</a:t>
            </a:r>
            <a:r>
              <a:rPr lang="en-US" sz="2000" i="1" dirty="0" smtClean="0">
                <a:solidFill>
                  <a:schemeClr val="bg1"/>
                </a:solidFill>
                <a:latin typeface="Arial" panose="020B0604020202020204" pitchFamily="34" charset="0"/>
                <a:cs typeface="Arial" panose="020B0604020202020204" pitchFamily="34" charset="0"/>
              </a:rPr>
              <a:t> dancers, which are reminiscent of my parent's lives, as well as every day life events that we sometimes take for granted. My family </a:t>
            </a:r>
            <a:br>
              <a:rPr lang="en-US" sz="2000" i="1" dirty="0" smtClean="0">
                <a:solidFill>
                  <a:schemeClr val="bg1"/>
                </a:solidFill>
                <a:latin typeface="Arial" panose="020B0604020202020204" pitchFamily="34" charset="0"/>
                <a:cs typeface="Arial" panose="020B0604020202020204" pitchFamily="34" charset="0"/>
              </a:rPr>
            </a:br>
            <a:r>
              <a:rPr lang="en-US" sz="2000" i="1" dirty="0" smtClean="0">
                <a:solidFill>
                  <a:schemeClr val="bg1"/>
                </a:solidFill>
                <a:latin typeface="Arial" panose="020B0604020202020204" pitchFamily="34" charset="0"/>
                <a:cs typeface="Arial" panose="020B0604020202020204" pitchFamily="34" charset="0"/>
              </a:rPr>
              <a:t>was always very supportive of my interests. I thank them for their love and support.”</a:t>
            </a:r>
            <a:endParaRPr lang="en-US" sz="2000" dirty="0" smtClean="0">
              <a:solidFill>
                <a:schemeClr val="bg1"/>
              </a:solidFill>
              <a:latin typeface="Arial" panose="020B0604020202020204" pitchFamily="34" charset="0"/>
              <a:cs typeface="Arial" panose="020B0604020202020204" pitchFamily="34" charset="0"/>
            </a:endParaRPr>
          </a:p>
          <a:p>
            <a:r>
              <a:rPr lang="en-US" sz="1000" dirty="0" smtClean="0">
                <a:solidFill>
                  <a:schemeClr val="bg1"/>
                </a:solidFill>
                <a:latin typeface="Arial" panose="020B0604020202020204" pitchFamily="34" charset="0"/>
                <a:cs typeface="Arial" panose="020B0604020202020204" pitchFamily="34" charset="0"/>
              </a:rPr>
              <a:t> </a:t>
            </a:r>
          </a:p>
          <a:p>
            <a:r>
              <a:rPr lang="en-US" sz="2000" dirty="0" smtClean="0">
                <a:solidFill>
                  <a:schemeClr val="bg1"/>
                </a:solidFill>
                <a:latin typeface="Arial" panose="020B0604020202020204" pitchFamily="34" charset="0"/>
                <a:cs typeface="Arial" panose="020B0604020202020204" pitchFamily="34" charset="0"/>
              </a:rPr>
              <a:t>www.Ybarraart.com</a:t>
            </a:r>
          </a:p>
          <a:p>
            <a:r>
              <a:rPr lang="en-US" dirty="0"/>
              <a:t> </a:t>
            </a:r>
          </a:p>
        </p:txBody>
      </p:sp>
    </p:spTree>
    <p:extLst>
      <p:ext uri="{BB962C8B-B14F-4D97-AF65-F5344CB8AC3E}">
        <p14:creationId xmlns:p14="http://schemas.microsoft.com/office/powerpoint/2010/main" val="8175540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p:blipFill>
        <p:spPr bwMode="auto">
          <a:xfrm>
            <a:off x="685800" y="685800"/>
            <a:ext cx="5105400" cy="5257800"/>
          </a:xfrm>
          <a:prstGeom prst="rect">
            <a:avLst/>
          </a:prstGeom>
          <a:noFill/>
          <a:ln>
            <a:noFill/>
          </a:ln>
        </p:spPr>
      </p:pic>
      <p:sp>
        <p:nvSpPr>
          <p:cNvPr id="4" name="Rectangle 3"/>
          <p:cNvSpPr/>
          <p:nvPr/>
        </p:nvSpPr>
        <p:spPr>
          <a:xfrm>
            <a:off x="6019800" y="2853035"/>
            <a:ext cx="2895600" cy="2031325"/>
          </a:xfrm>
          <a:prstGeom prst="rect">
            <a:avLst/>
          </a:prstGeom>
        </p:spPr>
        <p:txBody>
          <a:bodyPr wrap="square">
            <a:spAutoFit/>
          </a:bodyPr>
          <a:lstStyle/>
          <a:p>
            <a:r>
              <a:rPr lang="en-US" dirty="0">
                <a:solidFill>
                  <a:schemeClr val="bg1"/>
                </a:solidFill>
                <a:latin typeface="Arial" panose="020B0604020202020204" pitchFamily="34" charset="0"/>
                <a:cs typeface="Arial" panose="020B0604020202020204" pitchFamily="34" charset="0"/>
              </a:rPr>
              <a:t>Wendy Hodgson</a:t>
            </a:r>
          </a:p>
          <a:p>
            <a:r>
              <a:rPr lang="en-US" dirty="0">
                <a:solidFill>
                  <a:schemeClr val="bg1"/>
                </a:solidFill>
                <a:latin typeface="Arial" panose="020B0604020202020204" pitchFamily="34" charset="0"/>
                <a:cs typeface="Arial" panose="020B0604020202020204" pitchFamily="34" charset="0"/>
              </a:rPr>
              <a:t>Prickly Pear</a:t>
            </a:r>
          </a:p>
          <a:p>
            <a:r>
              <a:rPr lang="en-US" dirty="0">
                <a:solidFill>
                  <a:schemeClr val="bg1"/>
                </a:solidFill>
                <a:latin typeface="Arial" panose="020B0604020202020204" pitchFamily="34" charset="0"/>
                <a:cs typeface="Arial" panose="020B0604020202020204" pitchFamily="34" charset="0"/>
              </a:rPr>
              <a:t>ink </a:t>
            </a:r>
            <a:r>
              <a:rPr lang="en-US" dirty="0" smtClean="0">
                <a:solidFill>
                  <a:schemeClr val="bg1"/>
                </a:solidFill>
                <a:latin typeface="Arial" panose="020B0604020202020204" pitchFamily="34" charset="0"/>
                <a:cs typeface="Arial" panose="020B0604020202020204" pitchFamily="34" charset="0"/>
              </a:rPr>
              <a:t>drawing</a:t>
            </a:r>
          </a:p>
          <a:p>
            <a:endParaRPr lang="en-US" dirty="0">
              <a:solidFill>
                <a:schemeClr val="bg1"/>
              </a:solidFill>
              <a:latin typeface="Arial" panose="020B0604020202020204" pitchFamily="34" charset="0"/>
              <a:cs typeface="Arial" panose="020B0604020202020204" pitchFamily="34" charset="0"/>
            </a:endParaRPr>
          </a:p>
          <a:p>
            <a:r>
              <a:rPr lang="en-US" dirty="0" smtClean="0">
                <a:solidFill>
                  <a:schemeClr val="bg1"/>
                </a:solidFill>
                <a:latin typeface="Arial" panose="020B0604020202020204" pitchFamily="34" charset="0"/>
                <a:cs typeface="Arial" panose="020B0604020202020204" pitchFamily="34" charset="0"/>
              </a:rPr>
              <a:t>Loan courtesy of Arizona Natural History Museum, Mesa</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87915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3441" y="762000"/>
            <a:ext cx="8305800" cy="4708981"/>
          </a:xfrm>
          <a:prstGeom prst="rect">
            <a:avLst/>
          </a:prstGeom>
        </p:spPr>
        <p:txBody>
          <a:bodyPr wrap="square">
            <a:spAutoFit/>
          </a:bodyPr>
          <a:lstStyle/>
          <a:p>
            <a:r>
              <a:rPr lang="en-US" sz="2000" b="1" dirty="0">
                <a:solidFill>
                  <a:schemeClr val="bg1"/>
                </a:solidFill>
                <a:latin typeface="Arial" panose="020B0604020202020204" pitchFamily="34" charset="0"/>
                <a:cs typeface="Arial" panose="020B0604020202020204" pitchFamily="34" charset="0"/>
              </a:rPr>
              <a:t>Wendy Hodgson, Phoenix</a:t>
            </a:r>
            <a:endParaRPr lang="en-US" sz="2000" dirty="0">
              <a:solidFill>
                <a:schemeClr val="bg1"/>
              </a:solidFill>
              <a:latin typeface="Arial" panose="020B0604020202020204" pitchFamily="34" charset="0"/>
              <a:cs typeface="Arial" panose="020B0604020202020204" pitchFamily="34" charset="0"/>
            </a:endParaRPr>
          </a:p>
          <a:p>
            <a:r>
              <a:rPr lang="en-US" sz="2000" dirty="0" smtClean="0">
                <a:solidFill>
                  <a:schemeClr val="bg1"/>
                </a:solidFill>
                <a:latin typeface="Arial" panose="020B0604020202020204" pitchFamily="34" charset="0"/>
                <a:cs typeface="Arial" panose="020B0604020202020204" pitchFamily="34" charset="0"/>
              </a:rPr>
              <a:t>Hodgson </a:t>
            </a:r>
            <a:r>
              <a:rPr lang="en-US" sz="2000" dirty="0">
                <a:solidFill>
                  <a:schemeClr val="bg1"/>
                </a:solidFill>
                <a:latin typeface="Arial" panose="020B0604020202020204" pitchFamily="34" charset="0"/>
                <a:cs typeface="Arial" panose="020B0604020202020204" pitchFamily="34" charset="0"/>
              </a:rPr>
              <a:t>is Herbarium Curator, Research Botanist and botanical illustrator at the Desert Botanical Garden (DBG) in Phoenix, where she has worked for nearly forty years. Her area of research is </a:t>
            </a:r>
            <a:r>
              <a:rPr lang="en-US" sz="2000" dirty="0" err="1">
                <a:solidFill>
                  <a:schemeClr val="bg1"/>
                </a:solidFill>
                <a:latin typeface="Arial" panose="020B0604020202020204" pitchFamily="34" charset="0"/>
                <a:cs typeface="Arial" panose="020B0604020202020204" pitchFamily="34" charset="0"/>
              </a:rPr>
              <a:t>floristics</a:t>
            </a:r>
            <a:r>
              <a:rPr lang="en-US" sz="2000" dirty="0">
                <a:solidFill>
                  <a:schemeClr val="bg1"/>
                </a:solidFill>
                <a:latin typeface="Arial" panose="020B0604020202020204" pitchFamily="34" charset="0"/>
                <a:cs typeface="Arial" panose="020B0604020202020204" pitchFamily="34" charset="0"/>
              </a:rPr>
              <a:t> (a branch of botany that studies plants </a:t>
            </a:r>
            <a:r>
              <a:rPr lang="en-US" sz="2000" dirty="0" smtClean="0">
                <a:solidFill>
                  <a:schemeClr val="bg1"/>
                </a:solidFill>
                <a:latin typeface="Arial" panose="020B0604020202020204" pitchFamily="34" charset="0"/>
                <a:cs typeface="Arial" panose="020B0604020202020204" pitchFamily="34" charset="0"/>
              </a:rPr>
              <a:t>in </a:t>
            </a:r>
            <a:r>
              <a:rPr lang="en-US" sz="2000" dirty="0">
                <a:solidFill>
                  <a:schemeClr val="bg1"/>
                </a:solidFill>
                <a:latin typeface="Arial" panose="020B0604020202020204" pitchFamily="34" charset="0"/>
                <a:cs typeface="Arial" panose="020B0604020202020204" pitchFamily="34" charset="0"/>
              </a:rPr>
              <a:t>specific </a:t>
            </a:r>
            <a:r>
              <a:rPr lang="en-US" sz="2000" dirty="0" smtClean="0">
                <a:solidFill>
                  <a:schemeClr val="bg1"/>
                </a:solidFill>
                <a:latin typeface="Arial" panose="020B0604020202020204" pitchFamily="34" charset="0"/>
                <a:cs typeface="Arial" panose="020B0604020202020204" pitchFamily="34" charset="0"/>
              </a:rPr>
              <a:t>regions) </a:t>
            </a:r>
            <a:r>
              <a:rPr lang="en-US" sz="2000" dirty="0">
                <a:solidFill>
                  <a:schemeClr val="bg1"/>
                </a:solidFill>
                <a:latin typeface="Arial" panose="020B0604020202020204" pitchFamily="34" charset="0"/>
                <a:cs typeface="Arial" panose="020B0604020202020204" pitchFamily="34" charset="0"/>
              </a:rPr>
              <a:t>of the southwest United States and northern Mexico. She is especially interested in rare and native plants of Arizona. </a:t>
            </a:r>
            <a:r>
              <a:rPr lang="en-US" sz="2000" dirty="0" smtClean="0">
                <a:solidFill>
                  <a:schemeClr val="bg1"/>
                </a:solidFill>
                <a:latin typeface="Arial" panose="020B0604020202020204" pitchFamily="34" charset="0"/>
                <a:cs typeface="Arial" panose="020B0604020202020204" pitchFamily="34" charset="0"/>
              </a:rPr>
              <a:t/>
            </a:r>
            <a:br>
              <a:rPr lang="en-US" sz="2000" dirty="0" smtClean="0">
                <a:solidFill>
                  <a:schemeClr val="bg1"/>
                </a:solidFill>
                <a:latin typeface="Arial" panose="020B0604020202020204" pitchFamily="34" charset="0"/>
                <a:cs typeface="Arial" panose="020B0604020202020204" pitchFamily="34" charset="0"/>
              </a:rPr>
            </a:br>
            <a:endParaRPr lang="en-US" sz="1000" dirty="0">
              <a:solidFill>
                <a:schemeClr val="bg1"/>
              </a:solidFill>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rPr>
              <a:t>Hodgson says </a:t>
            </a:r>
            <a:r>
              <a:rPr lang="en-US" sz="2000" i="1" dirty="0" smtClean="0">
                <a:solidFill>
                  <a:schemeClr val="bg1"/>
                </a:solidFill>
                <a:latin typeface="Arial" panose="020B0604020202020204" pitchFamily="34" charset="0"/>
                <a:cs typeface="Arial" panose="020B0604020202020204" pitchFamily="34" charset="0"/>
              </a:rPr>
              <a:t>“In </a:t>
            </a:r>
            <a:r>
              <a:rPr lang="en-US" sz="2000" i="1" dirty="0">
                <a:solidFill>
                  <a:schemeClr val="bg1"/>
                </a:solidFill>
                <a:latin typeface="Arial" panose="020B0604020202020204" pitchFamily="34" charset="0"/>
                <a:cs typeface="Arial" panose="020B0604020202020204" pitchFamily="34" charset="0"/>
              </a:rPr>
              <a:t>a world where many of our senses have to continually be bombarded by bigger and brighter, I love the subtlety of desert plant beauty. They thrive under conditions that most plants would wilt in. They have evolved beautifully with our desert environs, and we need to stop and look at them for what they are, their tenacity and amazing beauty (along with all the critters that are associated with them).”</a:t>
            </a:r>
            <a:endParaRPr lang="en-US" sz="2000" dirty="0">
              <a:solidFill>
                <a:schemeClr val="bg1"/>
              </a:solidFill>
              <a:latin typeface="Arial" panose="020B0604020202020204" pitchFamily="34" charset="0"/>
              <a:cs typeface="Arial" panose="020B0604020202020204" pitchFamily="34" charset="0"/>
            </a:endParaRPr>
          </a:p>
          <a:p>
            <a:endParaRPr lang="en-US" sz="1000" dirty="0">
              <a:solidFill>
                <a:schemeClr val="bg1"/>
              </a:solidFill>
              <a:latin typeface="Arial" panose="020B0604020202020204" pitchFamily="34" charset="0"/>
              <a:cs typeface="Arial" panose="020B0604020202020204" pitchFamily="34" charset="0"/>
            </a:endParaRPr>
          </a:p>
          <a:p>
            <a:r>
              <a:rPr lang="en-US" sz="2000" dirty="0" smtClean="0">
                <a:solidFill>
                  <a:schemeClr val="bg1"/>
                </a:solidFill>
                <a:latin typeface="Arial" panose="020B0604020202020204" pitchFamily="34" charset="0"/>
                <a:cs typeface="Arial" panose="020B0604020202020204" pitchFamily="34" charset="0"/>
              </a:rPr>
              <a:t>www.dbg.org</a:t>
            </a:r>
          </a:p>
        </p:txBody>
      </p:sp>
    </p:spTree>
    <p:extLst>
      <p:ext uri="{BB962C8B-B14F-4D97-AF65-F5344CB8AC3E}">
        <p14:creationId xmlns:p14="http://schemas.microsoft.com/office/powerpoint/2010/main" val="29927477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67400" y="2667000"/>
            <a:ext cx="2362200" cy="923330"/>
          </a:xfrm>
          <a:prstGeom prst="rect">
            <a:avLst/>
          </a:prstGeom>
        </p:spPr>
        <p:txBody>
          <a:bodyPr wrap="square">
            <a:spAutoFit/>
          </a:bodyPr>
          <a:lstStyle/>
          <a:p>
            <a:r>
              <a:rPr lang="en-US" dirty="0">
                <a:solidFill>
                  <a:schemeClr val="bg1"/>
                </a:solidFill>
                <a:latin typeface="Arial" panose="020B0604020202020204" pitchFamily="34" charset="0"/>
                <a:cs typeface="Arial" panose="020B0604020202020204" pitchFamily="34" charset="0"/>
              </a:rPr>
              <a:t>Esmeralda Delaney</a:t>
            </a:r>
          </a:p>
          <a:p>
            <a:r>
              <a:rPr lang="en-US" i="1" dirty="0">
                <a:solidFill>
                  <a:schemeClr val="bg1"/>
                </a:solidFill>
                <a:latin typeface="Arial" panose="020B0604020202020204" pitchFamily="34" charset="0"/>
                <a:cs typeface="Arial" panose="020B0604020202020204" pitchFamily="34" charset="0"/>
              </a:rPr>
              <a:t>Seurat</a:t>
            </a:r>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ceramic</a:t>
            </a:r>
          </a:p>
        </p:txBody>
      </p:sp>
      <p:pic>
        <p:nvPicPr>
          <p:cNvPr id="3" name="Picture 2" descr="E:\DCIM\100CANON\IMG_4068.JPG"/>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sharpenSoften amount="25000"/>
                    </a14:imgEffect>
                    <a14:imgEffect>
                      <a14:colorTemperature colorTemp="4700"/>
                    </a14:imgEffect>
                    <a14:imgEffect>
                      <a14:brightnessContrast bright="20000"/>
                    </a14:imgEffect>
                  </a14:imgLayer>
                </a14:imgProps>
              </a:ext>
              <a:ext uri="{28A0092B-C50C-407E-A947-70E740481C1C}">
                <a14:useLocalDpi xmlns:a14="http://schemas.microsoft.com/office/drawing/2010/main"/>
              </a:ext>
            </a:extLst>
          </a:blip>
          <a:srcRect/>
          <a:stretch/>
        </p:blipFill>
        <p:spPr bwMode="auto">
          <a:xfrm>
            <a:off x="762000" y="533400"/>
            <a:ext cx="4605238"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7915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5527" y="838200"/>
            <a:ext cx="8153400" cy="5293757"/>
          </a:xfrm>
          <a:prstGeom prst="rect">
            <a:avLst/>
          </a:prstGeom>
        </p:spPr>
        <p:txBody>
          <a:bodyPr wrap="square">
            <a:spAutoFit/>
          </a:bodyPr>
          <a:lstStyle/>
          <a:p>
            <a:r>
              <a:rPr lang="en-US" sz="2000" b="1" dirty="0">
                <a:solidFill>
                  <a:schemeClr val="bg1"/>
                </a:solidFill>
                <a:latin typeface="Arial" panose="020B0604020202020204" pitchFamily="34" charset="0"/>
                <a:cs typeface="Arial" panose="020B0604020202020204" pitchFamily="34" charset="0"/>
              </a:rPr>
              <a:t>Esmeralda </a:t>
            </a:r>
            <a:r>
              <a:rPr lang="en-US" sz="2000" b="1" dirty="0" err="1">
                <a:solidFill>
                  <a:schemeClr val="bg1"/>
                </a:solidFill>
                <a:latin typeface="Arial" panose="020B0604020202020204" pitchFamily="34" charset="0"/>
                <a:cs typeface="Arial" panose="020B0604020202020204" pitchFamily="34" charset="0"/>
              </a:rPr>
              <a:t>DeLaney</a:t>
            </a:r>
            <a:r>
              <a:rPr lang="en-US" sz="2000" b="1" dirty="0">
                <a:solidFill>
                  <a:schemeClr val="bg1"/>
                </a:solidFill>
                <a:latin typeface="Arial" panose="020B0604020202020204" pitchFamily="34" charset="0"/>
                <a:cs typeface="Arial" panose="020B0604020202020204" pitchFamily="34" charset="0"/>
              </a:rPr>
              <a:t>, Phoenix</a:t>
            </a:r>
            <a:endParaRPr lang="en-US" sz="2000" dirty="0">
              <a:solidFill>
                <a:schemeClr val="bg1"/>
              </a:solidFill>
              <a:latin typeface="Arial" panose="020B0604020202020204" pitchFamily="34" charset="0"/>
              <a:cs typeface="Arial" panose="020B0604020202020204" pitchFamily="34" charset="0"/>
            </a:endParaRPr>
          </a:p>
          <a:p>
            <a:r>
              <a:rPr lang="en-US" sz="2000" dirty="0" smtClean="0">
                <a:solidFill>
                  <a:schemeClr val="bg1"/>
                </a:solidFill>
                <a:latin typeface="Arial" panose="020B0604020202020204" pitchFamily="34" charset="0"/>
                <a:cs typeface="Arial" panose="020B0604020202020204" pitchFamily="34" charset="0"/>
              </a:rPr>
              <a:t>Delaney has been creating art in clay all of her life. </a:t>
            </a:r>
            <a:r>
              <a:rPr lang="en-US" sz="2000" dirty="0">
                <a:solidFill>
                  <a:schemeClr val="bg1"/>
                </a:solidFill>
                <a:latin typeface="Arial" panose="020B0604020202020204" pitchFamily="34" charset="0"/>
                <a:cs typeface="Arial" panose="020B0604020202020204" pitchFamily="34" charset="0"/>
              </a:rPr>
              <a:t>When not creating artwork, she has been an active teacher and </a:t>
            </a:r>
            <a:r>
              <a:rPr lang="en-US" sz="2000" dirty="0" smtClean="0">
                <a:solidFill>
                  <a:schemeClr val="bg1"/>
                </a:solidFill>
                <a:latin typeface="Arial" panose="020B0604020202020204" pitchFamily="34" charset="0"/>
                <a:cs typeface="Arial" panose="020B0604020202020204" pitchFamily="34" charset="0"/>
              </a:rPr>
              <a:t>workshop </a:t>
            </a:r>
            <a:r>
              <a:rPr lang="en-US" sz="2000" dirty="0">
                <a:solidFill>
                  <a:schemeClr val="bg1"/>
                </a:solidFill>
                <a:latin typeface="Arial" panose="020B0604020202020204" pitchFamily="34" charset="0"/>
                <a:cs typeface="Arial" panose="020B0604020202020204" pitchFamily="34" charset="0"/>
              </a:rPr>
              <a:t>instructor at both the high school and college level. Currently she </a:t>
            </a:r>
            <a:r>
              <a:rPr lang="en-US" sz="2000" dirty="0" smtClean="0">
                <a:solidFill>
                  <a:schemeClr val="bg1"/>
                </a:solidFill>
                <a:latin typeface="Arial" panose="020B0604020202020204" pitchFamily="34" charset="0"/>
                <a:cs typeface="Arial" panose="020B0604020202020204" pitchFamily="34" charset="0"/>
              </a:rPr>
              <a:t>is </a:t>
            </a:r>
            <a:r>
              <a:rPr lang="en-US" sz="2000" dirty="0">
                <a:solidFill>
                  <a:schemeClr val="bg1"/>
                </a:solidFill>
                <a:latin typeface="Arial" panose="020B0604020202020204" pitchFamily="34" charset="0"/>
                <a:cs typeface="Arial" panose="020B0604020202020204" pitchFamily="34" charset="0"/>
              </a:rPr>
              <a:t>a residential faculty member at the art department at Glendale </a:t>
            </a:r>
            <a:r>
              <a:rPr lang="en-US" sz="2000" dirty="0" smtClean="0">
                <a:solidFill>
                  <a:schemeClr val="bg1"/>
                </a:solidFill>
                <a:latin typeface="Arial" panose="020B0604020202020204" pitchFamily="34" charset="0"/>
                <a:cs typeface="Arial" panose="020B0604020202020204" pitchFamily="34" charset="0"/>
              </a:rPr>
              <a:t>Community </a:t>
            </a:r>
            <a:r>
              <a:rPr lang="en-US" sz="2000" dirty="0">
                <a:solidFill>
                  <a:schemeClr val="bg1"/>
                </a:solidFill>
                <a:latin typeface="Arial" panose="020B0604020202020204" pitchFamily="34" charset="0"/>
                <a:cs typeface="Arial" panose="020B0604020202020204" pitchFamily="34" charset="0"/>
              </a:rPr>
              <a:t>College. </a:t>
            </a:r>
          </a:p>
          <a:p>
            <a:r>
              <a:rPr lang="en-US" sz="2000" dirty="0">
                <a:solidFill>
                  <a:schemeClr val="bg1"/>
                </a:solidFill>
                <a:latin typeface="Arial" panose="020B0604020202020204" pitchFamily="34" charset="0"/>
                <a:cs typeface="Arial" panose="020B0604020202020204" pitchFamily="34" charset="0"/>
              </a:rPr>
              <a:t> </a:t>
            </a:r>
            <a:endParaRPr lang="en-US" sz="1000" dirty="0">
              <a:solidFill>
                <a:schemeClr val="bg1"/>
              </a:solidFill>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rPr>
              <a:t>Delaney has been involved in numerous exhibitions both locally and nationally such as the Ceramics Research Center at the ASU Art Museum, Bragg’s Pie </a:t>
            </a:r>
            <a:r>
              <a:rPr lang="en-US" sz="2000" dirty="0" smtClean="0">
                <a:solidFill>
                  <a:schemeClr val="bg1"/>
                </a:solidFill>
                <a:latin typeface="Arial" panose="020B0604020202020204" pitchFamily="34" charset="0"/>
                <a:cs typeface="Arial" panose="020B0604020202020204" pitchFamily="34" charset="0"/>
              </a:rPr>
              <a:t>Factory </a:t>
            </a:r>
            <a:r>
              <a:rPr lang="en-US" sz="2000" dirty="0">
                <a:solidFill>
                  <a:schemeClr val="bg1"/>
                </a:solidFill>
                <a:latin typeface="Arial" panose="020B0604020202020204" pitchFamily="34" charset="0"/>
                <a:cs typeface="Arial" panose="020B0604020202020204" pitchFamily="34" charset="0"/>
              </a:rPr>
              <a:t>and Halle Heart Center in Phoenix and Obsidian Gallery in Tucson. </a:t>
            </a:r>
            <a:r>
              <a:rPr lang="en-US" sz="2000" dirty="0" smtClean="0">
                <a:solidFill>
                  <a:schemeClr val="bg1"/>
                </a:solidFill>
                <a:latin typeface="Arial" panose="020B0604020202020204" pitchFamily="34" charset="0"/>
                <a:cs typeface="Arial" panose="020B0604020202020204" pitchFamily="34" charset="0"/>
              </a:rPr>
              <a:t>Her </a:t>
            </a:r>
            <a:r>
              <a:rPr lang="en-US" sz="2000" dirty="0">
                <a:solidFill>
                  <a:schemeClr val="bg1"/>
                </a:solidFill>
                <a:latin typeface="Arial" panose="020B0604020202020204" pitchFamily="34" charset="0"/>
                <a:cs typeface="Arial" panose="020B0604020202020204" pitchFamily="34" charset="0"/>
              </a:rPr>
              <a:t>work is also part of collections such as the Portland Museum of Art in Maine and Sky Harbor Airport Museum in Phoenix.</a:t>
            </a:r>
          </a:p>
          <a:p>
            <a:r>
              <a:rPr lang="en-US" sz="2000" dirty="0">
                <a:solidFill>
                  <a:schemeClr val="bg1"/>
                </a:solidFill>
                <a:latin typeface="Arial" panose="020B0604020202020204" pitchFamily="34" charset="0"/>
                <a:cs typeface="Arial" panose="020B0604020202020204" pitchFamily="34" charset="0"/>
              </a:rPr>
              <a:t> </a:t>
            </a:r>
            <a:endParaRPr lang="en-US" sz="1000" dirty="0">
              <a:solidFill>
                <a:schemeClr val="bg1"/>
              </a:solidFill>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rPr>
              <a:t>Delaney  says </a:t>
            </a:r>
            <a:r>
              <a:rPr lang="en-US" sz="2000" i="1" dirty="0">
                <a:solidFill>
                  <a:schemeClr val="bg1"/>
                </a:solidFill>
                <a:latin typeface="Arial" panose="020B0604020202020204" pitchFamily="34" charset="0"/>
                <a:cs typeface="Arial" panose="020B0604020202020204" pitchFamily="34" charset="0"/>
              </a:rPr>
              <a:t>“My work is a mixture of humor and satire reflecting on the love one feels for their pets:  their quirks and adoration they show us day-to-day.”</a:t>
            </a:r>
            <a:endParaRPr lang="en-US" sz="2000" dirty="0">
              <a:solidFill>
                <a:schemeClr val="bg1"/>
              </a:solidFill>
              <a:latin typeface="Arial" panose="020B0604020202020204" pitchFamily="34" charset="0"/>
              <a:cs typeface="Arial" panose="020B0604020202020204" pitchFamily="34" charset="0"/>
            </a:endParaRPr>
          </a:p>
          <a:p>
            <a:r>
              <a:rPr lang="en-US" dirty="0"/>
              <a:t> </a:t>
            </a:r>
          </a:p>
        </p:txBody>
      </p:sp>
    </p:spTree>
    <p:extLst>
      <p:ext uri="{BB962C8B-B14F-4D97-AF65-F5344CB8AC3E}">
        <p14:creationId xmlns:p14="http://schemas.microsoft.com/office/powerpoint/2010/main" val="29927477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0210" y="533400"/>
            <a:ext cx="8001000" cy="5909310"/>
          </a:xfrm>
          <a:prstGeom prst="rect">
            <a:avLst/>
          </a:prstGeom>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The Gallery at the Tempe Center for the Arts honors the many faces and aspects of love with </a:t>
            </a:r>
            <a:r>
              <a:rPr lang="en-US" sz="2400" dirty="0" smtClean="0">
                <a:solidFill>
                  <a:schemeClr val="bg1"/>
                </a:solidFill>
                <a:latin typeface="Arial" panose="020B0604020202020204" pitchFamily="34" charset="0"/>
                <a:cs typeface="Arial" panose="020B0604020202020204" pitchFamily="34" charset="0"/>
              </a:rPr>
              <a:t>the exhibition</a:t>
            </a:r>
            <a:r>
              <a:rPr lang="en-US" sz="2400" dirty="0">
                <a:solidFill>
                  <a:schemeClr val="bg1"/>
                </a:solidFill>
                <a:latin typeface="Arial" panose="020B0604020202020204" pitchFamily="34" charset="0"/>
                <a:cs typeface="Arial" panose="020B0604020202020204" pitchFamily="34" charset="0"/>
              </a:rPr>
              <a:t>, </a:t>
            </a:r>
            <a:r>
              <a:rPr lang="en-US" sz="2400" b="1" i="1" dirty="0">
                <a:solidFill>
                  <a:schemeClr val="bg1"/>
                </a:solidFill>
                <a:latin typeface="Arial" panose="020B0604020202020204" pitchFamily="34" charset="0"/>
                <a:cs typeface="Arial" panose="020B0604020202020204" pitchFamily="34" charset="0"/>
              </a:rPr>
              <a:t>Summer of Love: Family, Friendship and Devotion.</a:t>
            </a:r>
            <a:endParaRPr lang="en-US" sz="2400" i="1" dirty="0">
              <a:solidFill>
                <a:schemeClr val="bg1"/>
              </a:solidFill>
              <a:latin typeface="Arial" panose="020B0604020202020204" pitchFamily="34" charset="0"/>
              <a:cs typeface="Arial" panose="020B0604020202020204" pitchFamily="34" charset="0"/>
            </a:endParaRPr>
          </a:p>
          <a:p>
            <a:r>
              <a:rPr lang="en-US" sz="2400" dirty="0">
                <a:solidFill>
                  <a:schemeClr val="bg1"/>
                </a:solidFill>
                <a:latin typeface="Arial" panose="020B0604020202020204" pitchFamily="34" charset="0"/>
                <a:cs typeface="Arial" panose="020B0604020202020204" pitchFamily="34" charset="0"/>
              </a:rPr>
              <a:t> </a:t>
            </a:r>
          </a:p>
          <a:p>
            <a:r>
              <a:rPr lang="en-US" sz="2400" dirty="0">
                <a:solidFill>
                  <a:schemeClr val="bg1"/>
                </a:solidFill>
                <a:latin typeface="Arial" panose="020B0604020202020204" pitchFamily="34" charset="0"/>
                <a:cs typeface="Arial" panose="020B0604020202020204" pitchFamily="34" charset="0"/>
              </a:rPr>
              <a:t>The exhibition </a:t>
            </a:r>
            <a:r>
              <a:rPr lang="en-US" sz="2400" dirty="0" smtClean="0">
                <a:solidFill>
                  <a:schemeClr val="bg1"/>
                </a:solidFill>
                <a:latin typeface="Arial" panose="020B0604020202020204" pitchFamily="34" charset="0"/>
                <a:cs typeface="Arial" panose="020B0604020202020204" pitchFamily="34" charset="0"/>
              </a:rPr>
              <a:t>features colorful </a:t>
            </a:r>
            <a:r>
              <a:rPr lang="en-US" sz="2400" dirty="0">
                <a:solidFill>
                  <a:schemeClr val="bg1"/>
                </a:solidFill>
                <a:latin typeface="Arial" panose="020B0604020202020204" pitchFamily="34" charset="0"/>
                <a:cs typeface="Arial" panose="020B0604020202020204" pitchFamily="34" charset="0"/>
              </a:rPr>
              <a:t>and endearing artworks about love created by local and national artists, the exhibition includes ceramic sculptures, botanical prints and drawings, original children’s book illustrations and contemporary paintings and installations. </a:t>
            </a:r>
            <a:br>
              <a:rPr lang="en-US" sz="2400" dirty="0">
                <a:solidFill>
                  <a:schemeClr val="bg1"/>
                </a:solidFill>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
            </a:r>
            <a:br>
              <a:rPr lang="en-US" sz="2400" dirty="0">
                <a:solidFill>
                  <a:schemeClr val="bg1"/>
                </a:solidFill>
                <a:latin typeface="Arial" panose="020B0604020202020204" pitchFamily="34" charset="0"/>
                <a:cs typeface="Arial" panose="020B0604020202020204" pitchFamily="34" charset="0"/>
              </a:rPr>
            </a:br>
            <a:r>
              <a:rPr lang="en-US" sz="2400" i="1" dirty="0">
                <a:solidFill>
                  <a:schemeClr val="bg1"/>
                </a:solidFill>
                <a:latin typeface="Arial" panose="020B0604020202020204" pitchFamily="34" charset="0"/>
                <a:cs typeface="Arial" panose="020B0604020202020204" pitchFamily="34" charset="0"/>
              </a:rPr>
              <a:t>Summer of Love </a:t>
            </a:r>
            <a:r>
              <a:rPr lang="en-US" sz="2400" dirty="0">
                <a:solidFill>
                  <a:schemeClr val="bg1"/>
                </a:solidFill>
                <a:latin typeface="Arial" panose="020B0604020202020204" pitchFamily="34" charset="0"/>
                <a:cs typeface="Arial" panose="020B0604020202020204" pitchFamily="34" charset="0"/>
              </a:rPr>
              <a:t>also showcases historical and contemporary displays about symbols of love from the Schilling Library at Desert Botanical Garden, </a:t>
            </a:r>
            <a:r>
              <a:rPr lang="en-US" sz="2400" dirty="0" smtClean="0">
                <a:solidFill>
                  <a:schemeClr val="bg1"/>
                </a:solidFill>
                <a:latin typeface="Arial" panose="020B0604020202020204" pitchFamily="34" charset="0"/>
                <a:cs typeface="Arial" panose="020B0604020202020204" pitchFamily="34" charset="0"/>
              </a:rPr>
              <a:t>Arizona Museum of Natural History, Tempe </a:t>
            </a:r>
            <a:r>
              <a:rPr lang="en-US" sz="2400" dirty="0">
                <a:solidFill>
                  <a:schemeClr val="bg1"/>
                </a:solidFill>
                <a:latin typeface="Arial" panose="020B0604020202020204" pitchFamily="34" charset="0"/>
                <a:cs typeface="Arial" panose="020B0604020202020204" pitchFamily="34" charset="0"/>
              </a:rPr>
              <a:t>History Museum and Bobbie’s Flowers </a:t>
            </a:r>
            <a:r>
              <a:rPr lang="en-US" sz="2400" dirty="0" smtClean="0">
                <a:solidFill>
                  <a:schemeClr val="bg1"/>
                </a:solidFill>
                <a:latin typeface="Arial" panose="020B0604020202020204" pitchFamily="34" charset="0"/>
                <a:cs typeface="Arial" panose="020B0604020202020204" pitchFamily="34" charset="0"/>
              </a:rPr>
              <a:t>of </a:t>
            </a:r>
            <a:r>
              <a:rPr lang="en-US" sz="2400" dirty="0">
                <a:solidFill>
                  <a:schemeClr val="bg1"/>
                </a:solidFill>
                <a:latin typeface="Arial" panose="020B0604020202020204" pitchFamily="34" charset="0"/>
                <a:cs typeface="Arial" panose="020B0604020202020204" pitchFamily="34" charset="0"/>
              </a:rPr>
              <a:t>Tempe</a:t>
            </a:r>
            <a:r>
              <a:rPr lang="en-US" sz="2400" dirty="0" smtClean="0">
                <a:solidFill>
                  <a:schemeClr val="bg1"/>
                </a:solidFill>
                <a:latin typeface="Arial" panose="020B0604020202020204" pitchFamily="34" charset="0"/>
                <a:cs typeface="Arial" panose="020B0604020202020204" pitchFamily="34" charset="0"/>
              </a:rPr>
              <a:t>.</a:t>
            </a:r>
            <a:r>
              <a:rPr lang="en-US" dirty="0"/>
              <a:t/>
            </a:r>
            <a:br>
              <a:rPr lang="en-US" dirty="0"/>
            </a:br>
            <a:endParaRPr lang="en-US" dirty="0"/>
          </a:p>
        </p:txBody>
      </p:sp>
    </p:spTree>
    <p:extLst>
      <p:ext uri="{BB962C8B-B14F-4D97-AF65-F5344CB8AC3E}">
        <p14:creationId xmlns:p14="http://schemas.microsoft.com/office/powerpoint/2010/main" val="22427670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1336" y="304801"/>
            <a:ext cx="2777473" cy="3505200"/>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53181" y="2514600"/>
            <a:ext cx="1831037" cy="1263576"/>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9315" y="303836"/>
            <a:ext cx="2278268" cy="3506165"/>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46430" y="304801"/>
            <a:ext cx="1837789" cy="1981199"/>
          </a:xfrm>
          <a:prstGeom prst="rect">
            <a:avLst/>
          </a:prstGeom>
        </p:spPr>
      </p:pic>
      <p:sp>
        <p:nvSpPr>
          <p:cNvPr id="7" name="Rectangle 6"/>
          <p:cNvSpPr/>
          <p:nvPr/>
        </p:nvSpPr>
        <p:spPr>
          <a:xfrm>
            <a:off x="1850758" y="4267200"/>
            <a:ext cx="5257800" cy="2062103"/>
          </a:xfrm>
          <a:prstGeom prst="rect">
            <a:avLst/>
          </a:prstGeom>
        </p:spPr>
        <p:txBody>
          <a:bodyPr wrap="square">
            <a:spAutoFit/>
          </a:bodyPr>
          <a:lstStyle/>
          <a:p>
            <a:pPr algn="ctr"/>
            <a:r>
              <a:rPr lang="en-US" i="1" dirty="0" smtClean="0">
                <a:solidFill>
                  <a:schemeClr val="bg1"/>
                </a:solidFill>
                <a:latin typeface="Arial" panose="020B0604020202020204" pitchFamily="34" charset="0"/>
                <a:cs typeface="Arial" panose="020B0604020202020204" pitchFamily="34" charset="0"/>
              </a:rPr>
              <a:t>Photograph of </a:t>
            </a:r>
            <a:r>
              <a:rPr lang="en-US" i="1" dirty="0">
                <a:solidFill>
                  <a:schemeClr val="bg1"/>
                </a:solidFill>
                <a:latin typeface="Arial" panose="020B0604020202020204" pitchFamily="34" charset="0"/>
                <a:cs typeface="Arial" panose="020B0604020202020204" pitchFamily="34" charset="0"/>
              </a:rPr>
              <a:t>Governor Howard Pyle and </a:t>
            </a:r>
            <a:r>
              <a:rPr lang="en-US" i="1" dirty="0" smtClean="0">
                <a:solidFill>
                  <a:schemeClr val="bg1"/>
                </a:solidFill>
                <a:latin typeface="Arial" panose="020B0604020202020204" pitchFamily="34" charset="0"/>
                <a:cs typeface="Arial" panose="020B0604020202020204" pitchFamily="34" charset="0"/>
              </a:rPr>
              <a:t>Family, </a:t>
            </a:r>
            <a:r>
              <a:rPr lang="en-US" dirty="0" smtClean="0">
                <a:solidFill>
                  <a:schemeClr val="bg1"/>
                </a:solidFill>
                <a:latin typeface="Arial" panose="020B0604020202020204" pitchFamily="34" charset="0"/>
                <a:cs typeface="Arial" panose="020B0604020202020204" pitchFamily="34" charset="0"/>
              </a:rPr>
              <a:t>circa 1950s</a:t>
            </a:r>
            <a:endParaRPr lang="en-US" dirty="0">
              <a:solidFill>
                <a:schemeClr val="bg1"/>
              </a:solidFill>
              <a:latin typeface="Arial" panose="020B0604020202020204" pitchFamily="34" charset="0"/>
              <a:cs typeface="Arial" panose="020B0604020202020204" pitchFamily="34" charset="0"/>
            </a:endParaRPr>
          </a:p>
          <a:p>
            <a:pPr algn="ctr"/>
            <a:r>
              <a:rPr lang="en-US" sz="1000" i="1" dirty="0" smtClean="0">
                <a:solidFill>
                  <a:schemeClr val="bg1"/>
                </a:solidFill>
                <a:latin typeface="Arial" panose="020B0604020202020204" pitchFamily="34" charset="0"/>
                <a:cs typeface="Arial" panose="020B0604020202020204" pitchFamily="34" charset="0"/>
              </a:rPr>
              <a:t/>
            </a:r>
            <a:br>
              <a:rPr lang="en-US" sz="1000" i="1" dirty="0" smtClean="0">
                <a:solidFill>
                  <a:schemeClr val="bg1"/>
                </a:solidFill>
                <a:latin typeface="Arial" panose="020B0604020202020204" pitchFamily="34" charset="0"/>
                <a:cs typeface="Arial" panose="020B0604020202020204" pitchFamily="34" charset="0"/>
              </a:rPr>
            </a:br>
            <a:r>
              <a:rPr lang="en-US" i="1" dirty="0">
                <a:solidFill>
                  <a:schemeClr val="bg1"/>
                </a:solidFill>
                <a:latin typeface="Arial" panose="020B0604020202020204" pitchFamily="34" charset="0"/>
                <a:cs typeface="Arial" panose="020B0604020202020204" pitchFamily="34" charset="0"/>
              </a:rPr>
              <a:t>Historic </a:t>
            </a:r>
            <a:r>
              <a:rPr lang="en-US" i="1" dirty="0" smtClean="0">
                <a:solidFill>
                  <a:schemeClr val="bg1"/>
                </a:solidFill>
                <a:latin typeface="Arial" panose="020B0604020202020204" pitchFamily="34" charset="0"/>
                <a:cs typeface="Arial" panose="020B0604020202020204" pitchFamily="34" charset="0"/>
              </a:rPr>
              <a:t>Valentine Card,</a:t>
            </a:r>
            <a:r>
              <a:rPr lang="en-US" dirty="0" smtClean="0">
                <a:solidFill>
                  <a:schemeClr val="bg1"/>
                </a:solidFill>
                <a:latin typeface="Arial" panose="020B0604020202020204" pitchFamily="34" charset="0"/>
                <a:cs typeface="Arial" panose="020B0604020202020204" pitchFamily="34" charset="0"/>
              </a:rPr>
              <a:t> circa 1909</a:t>
            </a:r>
            <a:br>
              <a:rPr lang="en-US" dirty="0" smtClean="0">
                <a:solidFill>
                  <a:schemeClr val="bg1"/>
                </a:solidFill>
                <a:latin typeface="Arial" panose="020B0604020202020204" pitchFamily="34" charset="0"/>
                <a:cs typeface="Arial" panose="020B0604020202020204" pitchFamily="34" charset="0"/>
              </a:rPr>
            </a:br>
            <a:r>
              <a:rPr lang="en-US" sz="1000" dirty="0" smtClean="0">
                <a:solidFill>
                  <a:schemeClr val="bg1"/>
                </a:solidFill>
                <a:latin typeface="Arial" panose="020B0604020202020204" pitchFamily="34" charset="0"/>
                <a:cs typeface="Arial" panose="020B0604020202020204" pitchFamily="34" charset="0"/>
              </a:rPr>
              <a:t/>
            </a:r>
            <a:br>
              <a:rPr lang="en-US" sz="1000" dirty="0" smtClean="0">
                <a:solidFill>
                  <a:schemeClr val="bg1"/>
                </a:solidFill>
                <a:latin typeface="Arial" panose="020B0604020202020204" pitchFamily="34" charset="0"/>
                <a:cs typeface="Arial" panose="020B0604020202020204" pitchFamily="34" charset="0"/>
              </a:rPr>
            </a:br>
            <a:r>
              <a:rPr lang="en-US" i="1" dirty="0" smtClean="0">
                <a:solidFill>
                  <a:schemeClr val="bg1"/>
                </a:solidFill>
                <a:latin typeface="Arial" panose="020B0604020202020204" pitchFamily="34" charset="0"/>
                <a:cs typeface="Arial" panose="020B0604020202020204" pitchFamily="34" charset="0"/>
              </a:rPr>
              <a:t>Baby Rattle &amp; Boots</a:t>
            </a:r>
            <a:endParaRPr lang="en-US" i="1" dirty="0">
              <a:solidFill>
                <a:schemeClr val="bg1"/>
              </a:solidFill>
              <a:latin typeface="Arial" panose="020B0604020202020204" pitchFamily="34" charset="0"/>
              <a:cs typeface="Arial" panose="020B0604020202020204" pitchFamily="34" charset="0"/>
            </a:endParaRPr>
          </a:p>
          <a:p>
            <a:pPr algn="ctr"/>
            <a:r>
              <a:rPr lang="en-US" dirty="0">
                <a:solidFill>
                  <a:schemeClr val="bg1"/>
                </a:solidFill>
                <a:latin typeface="Arial" panose="020B0604020202020204" pitchFamily="34" charset="0"/>
                <a:cs typeface="Arial" panose="020B0604020202020204" pitchFamily="34" charset="0"/>
              </a:rPr>
              <a:t> </a:t>
            </a:r>
            <a:endParaRPr lang="en-US" sz="2800" dirty="0">
              <a:solidFill>
                <a:schemeClr val="bg1"/>
              </a:solidFill>
              <a:latin typeface="Arial" panose="020B0604020202020204" pitchFamily="34" charset="0"/>
              <a:cs typeface="Arial" panose="020B0604020202020204" pitchFamily="34" charset="0"/>
            </a:endParaRPr>
          </a:p>
          <a:p>
            <a:pPr algn="ctr"/>
            <a:r>
              <a:rPr lang="en-US" dirty="0" smtClean="0">
                <a:solidFill>
                  <a:schemeClr val="bg1"/>
                </a:solidFill>
                <a:latin typeface="Arial" panose="020B0604020202020204" pitchFamily="34" charset="0"/>
                <a:cs typeface="Arial" panose="020B0604020202020204" pitchFamily="34" charset="0"/>
              </a:rPr>
              <a:t>Loans </a:t>
            </a:r>
            <a:r>
              <a:rPr lang="en-US" dirty="0">
                <a:solidFill>
                  <a:schemeClr val="bg1"/>
                </a:solidFill>
                <a:latin typeface="Arial" panose="020B0604020202020204" pitchFamily="34" charset="0"/>
                <a:cs typeface="Arial" panose="020B0604020202020204" pitchFamily="34" charset="0"/>
              </a:rPr>
              <a:t>courtesy of Tempe </a:t>
            </a:r>
            <a:r>
              <a:rPr lang="en-US" dirty="0" smtClean="0">
                <a:solidFill>
                  <a:schemeClr val="bg1"/>
                </a:solidFill>
                <a:latin typeface="Arial" panose="020B0604020202020204" pitchFamily="34" charset="0"/>
                <a:cs typeface="Arial" panose="020B0604020202020204" pitchFamily="34" charset="0"/>
              </a:rPr>
              <a:t>History Museum</a:t>
            </a:r>
            <a:endParaRPr lang="en-US" dirty="0"/>
          </a:p>
        </p:txBody>
      </p:sp>
    </p:spTree>
    <p:extLst>
      <p:ext uri="{BB962C8B-B14F-4D97-AF65-F5344CB8AC3E}">
        <p14:creationId xmlns:p14="http://schemas.microsoft.com/office/powerpoint/2010/main" val="36189202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990600"/>
            <a:ext cx="8305800" cy="4678204"/>
          </a:xfrm>
          <a:prstGeom prst="rect">
            <a:avLst/>
          </a:prstGeom>
        </p:spPr>
        <p:txBody>
          <a:bodyPr wrap="square">
            <a:spAutoFit/>
          </a:bodyPr>
          <a:lstStyle/>
          <a:p>
            <a:r>
              <a:rPr lang="en-US" sz="2000" b="1" dirty="0">
                <a:solidFill>
                  <a:schemeClr val="bg1"/>
                </a:solidFill>
                <a:latin typeface="Arial" panose="020B0604020202020204" pitchFamily="34" charset="0"/>
                <a:cs typeface="Arial" panose="020B0604020202020204" pitchFamily="34" charset="0"/>
              </a:rPr>
              <a:t>Tempe History Museum</a:t>
            </a:r>
            <a:endParaRPr lang="en-US" sz="2000" dirty="0">
              <a:solidFill>
                <a:schemeClr val="bg1"/>
              </a:solidFill>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rPr>
              <a:t>The Tempe History Museum is a center where the community comes together to explore Tempe’s past, share its present and </a:t>
            </a:r>
            <a:r>
              <a:rPr lang="en-US" sz="2000" dirty="0" smtClean="0">
                <a:solidFill>
                  <a:schemeClr val="bg1"/>
                </a:solidFill>
                <a:latin typeface="Arial" panose="020B0604020202020204" pitchFamily="34" charset="0"/>
                <a:cs typeface="Arial" panose="020B0604020202020204" pitchFamily="34" charset="0"/>
              </a:rPr>
              <a:t>imagine </a:t>
            </a:r>
            <a:r>
              <a:rPr lang="en-US" sz="2000" dirty="0">
                <a:solidFill>
                  <a:schemeClr val="bg1"/>
                </a:solidFill>
                <a:latin typeface="Arial" panose="020B0604020202020204" pitchFamily="34" charset="0"/>
                <a:cs typeface="Arial" panose="020B0604020202020204" pitchFamily="34" charset="0"/>
              </a:rPr>
              <a:t>its future. The museum explores Tempe’s identity and builds connections between residents and their community. It  seeks to provide insights for people making decisions relevant to contemporary and future life in an ever-changing society. </a:t>
            </a:r>
            <a:br>
              <a:rPr lang="en-US" sz="2000" dirty="0">
                <a:solidFill>
                  <a:schemeClr val="bg1"/>
                </a:solidFill>
                <a:latin typeface="Arial" panose="020B0604020202020204" pitchFamily="34" charset="0"/>
                <a:cs typeface="Arial" panose="020B0604020202020204" pitchFamily="34" charset="0"/>
              </a:rPr>
            </a:br>
            <a:r>
              <a:rPr lang="en-US" sz="1000" dirty="0">
                <a:solidFill>
                  <a:schemeClr val="bg1"/>
                </a:solidFill>
                <a:latin typeface="Arial" panose="020B0604020202020204" pitchFamily="34" charset="0"/>
                <a:cs typeface="Arial" panose="020B0604020202020204" pitchFamily="34" charset="0"/>
              </a:rPr>
              <a:t/>
            </a:r>
            <a:br>
              <a:rPr lang="en-US" sz="1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The museum works together with Tempe’s diverse residents to preserve and tell their stories. </a:t>
            </a:r>
            <a:r>
              <a:rPr lang="en-US" sz="2000" dirty="0" smtClean="0">
                <a:solidFill>
                  <a:schemeClr val="bg1"/>
                </a:solidFill>
                <a:latin typeface="Arial" panose="020B0604020202020204" pitchFamily="34" charset="0"/>
                <a:cs typeface="Arial" panose="020B0604020202020204" pitchFamily="34" charset="0"/>
              </a:rPr>
              <a:t>The </a:t>
            </a:r>
            <a:r>
              <a:rPr lang="en-US" sz="2000" dirty="0">
                <a:solidFill>
                  <a:schemeClr val="bg1"/>
                </a:solidFill>
                <a:latin typeface="Arial" panose="020B0604020202020204" pitchFamily="34" charset="0"/>
                <a:cs typeface="Arial" panose="020B0604020202020204" pitchFamily="34" charset="0"/>
              </a:rPr>
              <a:t>historical items on display in the </a:t>
            </a:r>
            <a:r>
              <a:rPr lang="en-US" sz="2000" i="1" dirty="0" smtClean="0">
                <a:solidFill>
                  <a:schemeClr val="bg1"/>
                </a:solidFill>
                <a:latin typeface="Arial" panose="020B0604020202020204" pitchFamily="34" charset="0"/>
                <a:cs typeface="Arial" panose="020B0604020202020204" pitchFamily="34" charset="0"/>
              </a:rPr>
              <a:t>Summer </a:t>
            </a:r>
            <a:r>
              <a:rPr lang="en-US" sz="2000" i="1" dirty="0">
                <a:solidFill>
                  <a:schemeClr val="bg1"/>
                </a:solidFill>
                <a:latin typeface="Arial" panose="020B0604020202020204" pitchFamily="34" charset="0"/>
                <a:cs typeface="Arial" panose="020B0604020202020204" pitchFamily="34" charset="0"/>
              </a:rPr>
              <a:t>of </a:t>
            </a:r>
            <a:r>
              <a:rPr lang="en-US" sz="2000" i="1" dirty="0" smtClean="0">
                <a:solidFill>
                  <a:schemeClr val="bg1"/>
                </a:solidFill>
                <a:latin typeface="Arial" panose="020B0604020202020204" pitchFamily="34" charset="0"/>
                <a:cs typeface="Arial" panose="020B0604020202020204" pitchFamily="34" charset="0"/>
              </a:rPr>
              <a:t>Love </a:t>
            </a:r>
            <a:r>
              <a:rPr lang="en-US" sz="2000" dirty="0">
                <a:solidFill>
                  <a:schemeClr val="bg1"/>
                </a:solidFill>
                <a:latin typeface="Arial" panose="020B0604020202020204" pitchFamily="34" charset="0"/>
                <a:cs typeface="Arial" panose="020B0604020202020204" pitchFamily="34" charset="0"/>
              </a:rPr>
              <a:t>exhibition depict family life and the mementos left behind by previous </a:t>
            </a:r>
            <a:r>
              <a:rPr lang="en-US" sz="2000" dirty="0" smtClean="0">
                <a:solidFill>
                  <a:schemeClr val="bg1"/>
                </a:solidFill>
                <a:latin typeface="Arial" panose="020B0604020202020204" pitchFamily="34" charset="0"/>
                <a:cs typeface="Arial" panose="020B0604020202020204" pitchFamily="34" charset="0"/>
              </a:rPr>
              <a:t>Tempe </a:t>
            </a:r>
            <a:r>
              <a:rPr lang="en-US" sz="2000" dirty="0">
                <a:solidFill>
                  <a:schemeClr val="bg1"/>
                </a:solidFill>
                <a:latin typeface="Arial" panose="020B0604020202020204" pitchFamily="34" charset="0"/>
                <a:cs typeface="Arial" panose="020B0604020202020204" pitchFamily="34" charset="0"/>
              </a:rPr>
              <a:t>residents. The artifacts were hand selected by curator </a:t>
            </a:r>
            <a:r>
              <a:rPr lang="en-US" sz="2000" dirty="0" smtClean="0">
                <a:solidFill>
                  <a:schemeClr val="bg1"/>
                </a:solidFill>
                <a:latin typeface="Arial" panose="020B0604020202020204" pitchFamily="34" charset="0"/>
                <a:cs typeface="Arial" panose="020B0604020202020204" pitchFamily="34" charset="0"/>
              </a:rPr>
              <a:t>of </a:t>
            </a:r>
            <a:r>
              <a:rPr lang="en-US" sz="2000" dirty="0">
                <a:solidFill>
                  <a:schemeClr val="bg1"/>
                </a:solidFill>
                <a:latin typeface="Arial" panose="020B0604020202020204" pitchFamily="34" charset="0"/>
                <a:cs typeface="Arial" panose="020B0604020202020204" pitchFamily="34" charset="0"/>
              </a:rPr>
              <a:t>collections </a:t>
            </a:r>
            <a:r>
              <a:rPr lang="en-US" sz="2000" dirty="0" smtClean="0">
                <a:solidFill>
                  <a:schemeClr val="bg1"/>
                </a:solidFill>
                <a:latin typeface="Arial" panose="020B0604020202020204" pitchFamily="34" charset="0"/>
                <a:cs typeface="Arial" panose="020B0604020202020204" pitchFamily="34" charset="0"/>
              </a:rPr>
              <a:t>Joshua </a:t>
            </a:r>
            <a:r>
              <a:rPr lang="en-US" sz="2000" dirty="0">
                <a:solidFill>
                  <a:schemeClr val="bg1"/>
                </a:solidFill>
                <a:latin typeface="Arial" panose="020B0604020202020204" pitchFamily="34" charset="0"/>
                <a:cs typeface="Arial" panose="020B0604020202020204" pitchFamily="34" charset="0"/>
              </a:rPr>
              <a:t>Roffler</a:t>
            </a:r>
            <a:r>
              <a:rPr lang="en-US" sz="2000" dirty="0" smtClean="0">
                <a:solidFill>
                  <a:schemeClr val="bg1"/>
                </a:solidFill>
                <a:latin typeface="Arial" panose="020B0604020202020204" pitchFamily="34" charset="0"/>
                <a:cs typeface="Arial" panose="020B0604020202020204" pitchFamily="34" charset="0"/>
              </a:rPr>
              <a:t>.</a:t>
            </a:r>
            <a:br>
              <a:rPr lang="en-US" sz="2000" dirty="0" smtClean="0">
                <a:solidFill>
                  <a:schemeClr val="bg1"/>
                </a:solidFill>
                <a:latin typeface="Arial" panose="020B0604020202020204" pitchFamily="34" charset="0"/>
                <a:cs typeface="Arial" panose="020B0604020202020204" pitchFamily="34" charset="0"/>
              </a:rPr>
            </a:br>
            <a:endParaRPr lang="en-US" sz="1000" dirty="0">
              <a:solidFill>
                <a:schemeClr val="bg1"/>
              </a:solidFill>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rPr>
              <a:t>www.tempe.gov/museum </a:t>
            </a:r>
          </a:p>
          <a:p>
            <a:r>
              <a:rPr lang="en-US" dirty="0"/>
              <a:t> </a:t>
            </a:r>
          </a:p>
        </p:txBody>
      </p:sp>
    </p:spTree>
    <p:extLst>
      <p:ext uri="{BB962C8B-B14F-4D97-AF65-F5344CB8AC3E}">
        <p14:creationId xmlns:p14="http://schemas.microsoft.com/office/powerpoint/2010/main" val="19591111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3400" y="304800"/>
            <a:ext cx="2515904" cy="3505200"/>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2800" y="304800"/>
            <a:ext cx="2488231" cy="3505200"/>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304800"/>
            <a:ext cx="2511291" cy="3505200"/>
          </a:xfrm>
          <a:prstGeom prst="rect">
            <a:avLst/>
          </a:prstGeom>
        </p:spPr>
      </p:pic>
      <p:sp>
        <p:nvSpPr>
          <p:cNvPr id="8" name="Rectangle 7"/>
          <p:cNvSpPr/>
          <p:nvPr/>
        </p:nvSpPr>
        <p:spPr>
          <a:xfrm>
            <a:off x="1453665" y="4847069"/>
            <a:ext cx="6286500" cy="1569660"/>
          </a:xfrm>
          <a:prstGeom prst="rect">
            <a:avLst/>
          </a:prstGeom>
        </p:spPr>
        <p:txBody>
          <a:bodyPr wrap="square">
            <a:spAutoFit/>
          </a:bodyPr>
          <a:lstStyle/>
          <a:p>
            <a:pPr algn="ctr"/>
            <a:r>
              <a:rPr lang="en-US" sz="1600" dirty="0" smtClean="0">
                <a:solidFill>
                  <a:schemeClr val="bg1"/>
                </a:solidFill>
                <a:latin typeface="Arial" panose="020B0604020202020204" pitchFamily="34" charset="0"/>
                <a:cs typeface="Arial" panose="020B0604020202020204" pitchFamily="34" charset="0"/>
              </a:rPr>
              <a:t>Hand Colored Engravings by Georg </a:t>
            </a:r>
            <a:r>
              <a:rPr lang="en-US" sz="1600" dirty="0">
                <a:solidFill>
                  <a:schemeClr val="bg1"/>
                </a:solidFill>
                <a:latin typeface="Arial" panose="020B0604020202020204" pitchFamily="34" charset="0"/>
                <a:cs typeface="Arial" panose="020B0604020202020204" pitchFamily="34" charset="0"/>
              </a:rPr>
              <a:t>Dionysius </a:t>
            </a:r>
            <a:r>
              <a:rPr lang="en-US" sz="1600" dirty="0" err="1">
                <a:solidFill>
                  <a:schemeClr val="bg1"/>
                </a:solidFill>
                <a:latin typeface="Arial" panose="020B0604020202020204" pitchFamily="34" charset="0"/>
                <a:cs typeface="Arial" panose="020B0604020202020204" pitchFamily="34" charset="0"/>
              </a:rPr>
              <a:t>Ehret</a:t>
            </a:r>
            <a:endParaRPr lang="en-US" sz="1600" dirty="0">
              <a:solidFill>
                <a:schemeClr val="bg1"/>
              </a:solidFill>
              <a:latin typeface="Arial" panose="020B0604020202020204" pitchFamily="34" charset="0"/>
              <a:cs typeface="Arial" panose="020B0604020202020204" pitchFamily="34" charset="0"/>
            </a:endParaRPr>
          </a:p>
          <a:p>
            <a:pPr algn="ctr"/>
            <a:r>
              <a:rPr lang="en-US" sz="1600" dirty="0" smtClean="0">
                <a:solidFill>
                  <a:schemeClr val="bg1"/>
                </a:solidFill>
                <a:latin typeface="Arial" panose="020B0604020202020204" pitchFamily="34" charset="0"/>
                <a:cs typeface="Arial" panose="020B0604020202020204" pitchFamily="34" charset="0"/>
              </a:rPr>
              <a:t>Published in</a:t>
            </a:r>
            <a:r>
              <a:rPr lang="en-US" sz="1600" dirty="0">
                <a:solidFill>
                  <a:schemeClr val="bg1"/>
                </a:solidFill>
                <a:latin typeface="Arial" panose="020B0604020202020204" pitchFamily="34" charset="0"/>
                <a:cs typeface="Arial" panose="020B0604020202020204" pitchFamily="34" charset="0"/>
              </a:rPr>
              <a:t>: </a:t>
            </a:r>
            <a:r>
              <a:rPr lang="en-US" sz="1600" i="1" dirty="0">
                <a:solidFill>
                  <a:schemeClr val="bg1"/>
                </a:solidFill>
                <a:latin typeface="Arial" panose="020B0604020202020204" pitchFamily="34" charset="0"/>
                <a:cs typeface="Arial" panose="020B0604020202020204" pitchFamily="34" charset="0"/>
              </a:rPr>
              <a:t>Plantae </a:t>
            </a:r>
            <a:r>
              <a:rPr lang="en-US" sz="1600" i="1" dirty="0" err="1">
                <a:solidFill>
                  <a:schemeClr val="bg1"/>
                </a:solidFill>
                <a:latin typeface="Arial" panose="020B0604020202020204" pitchFamily="34" charset="0"/>
                <a:cs typeface="Arial" panose="020B0604020202020204" pitchFamily="34" charset="0"/>
              </a:rPr>
              <a:t>Selectae</a:t>
            </a:r>
            <a:r>
              <a:rPr lang="en-US" sz="1600" dirty="0">
                <a:solidFill>
                  <a:schemeClr val="bg1"/>
                </a:solidFill>
                <a:latin typeface="Arial" panose="020B0604020202020204" pitchFamily="34" charset="0"/>
                <a:cs typeface="Arial" panose="020B0604020202020204" pitchFamily="34" charset="0"/>
              </a:rPr>
              <a:t>, </a:t>
            </a:r>
            <a:r>
              <a:rPr lang="en-US" sz="1600" dirty="0" smtClean="0">
                <a:solidFill>
                  <a:schemeClr val="bg1"/>
                </a:solidFill>
                <a:latin typeface="Arial" panose="020B0604020202020204" pitchFamily="34" charset="0"/>
                <a:cs typeface="Arial" panose="020B0604020202020204" pitchFamily="34" charset="0"/>
              </a:rPr>
              <a:t>by </a:t>
            </a:r>
            <a:r>
              <a:rPr lang="en-US" sz="1600" dirty="0" err="1">
                <a:solidFill>
                  <a:schemeClr val="bg1"/>
                </a:solidFill>
                <a:latin typeface="Arial" panose="020B0604020202020204" pitchFamily="34" charset="0"/>
                <a:cs typeface="Arial" panose="020B0604020202020204" pitchFamily="34" charset="0"/>
              </a:rPr>
              <a:t>Christoph</a:t>
            </a:r>
            <a:r>
              <a:rPr lang="en-US" sz="1600" dirty="0">
                <a:solidFill>
                  <a:schemeClr val="bg1"/>
                </a:solidFill>
                <a:latin typeface="Arial" panose="020B0604020202020204" pitchFamily="34" charset="0"/>
                <a:cs typeface="Arial" panose="020B0604020202020204" pitchFamily="34" charset="0"/>
              </a:rPr>
              <a:t> Jacob </a:t>
            </a:r>
            <a:r>
              <a:rPr lang="en-US" sz="1600" dirty="0" err="1">
                <a:solidFill>
                  <a:schemeClr val="bg1"/>
                </a:solidFill>
                <a:latin typeface="Arial" panose="020B0604020202020204" pitchFamily="34" charset="0"/>
                <a:cs typeface="Arial" panose="020B0604020202020204" pitchFamily="34" charset="0"/>
              </a:rPr>
              <a:t>Trew</a:t>
            </a:r>
            <a:endParaRPr lang="en-US" sz="1600" dirty="0">
              <a:solidFill>
                <a:schemeClr val="bg1"/>
              </a:solidFill>
              <a:latin typeface="Arial" panose="020B0604020202020204" pitchFamily="34" charset="0"/>
              <a:cs typeface="Arial" panose="020B0604020202020204" pitchFamily="34" charset="0"/>
            </a:endParaRPr>
          </a:p>
          <a:p>
            <a:pPr algn="ctr"/>
            <a:r>
              <a:rPr lang="en-US" sz="1600" dirty="0">
                <a:solidFill>
                  <a:schemeClr val="bg1"/>
                </a:solidFill>
                <a:latin typeface="Arial" panose="020B0604020202020204" pitchFamily="34" charset="0"/>
                <a:cs typeface="Arial" panose="020B0604020202020204" pitchFamily="34" charset="0"/>
              </a:rPr>
              <a:t>Augsburg, </a:t>
            </a:r>
            <a:r>
              <a:rPr lang="en-US" sz="1600" dirty="0" smtClean="0">
                <a:solidFill>
                  <a:schemeClr val="bg1"/>
                </a:solidFill>
                <a:latin typeface="Arial" panose="020B0604020202020204" pitchFamily="34" charset="0"/>
                <a:cs typeface="Arial" panose="020B0604020202020204" pitchFamily="34" charset="0"/>
              </a:rPr>
              <a:t>Germany, 1750-1773</a:t>
            </a:r>
          </a:p>
          <a:p>
            <a:pPr algn="ctr"/>
            <a:endParaRPr lang="en-US" sz="1600" dirty="0">
              <a:solidFill>
                <a:schemeClr val="bg1"/>
              </a:solidFill>
              <a:latin typeface="Arial" panose="020B0604020202020204" pitchFamily="34" charset="0"/>
              <a:cs typeface="Arial" panose="020B0604020202020204" pitchFamily="34" charset="0"/>
            </a:endParaRPr>
          </a:p>
          <a:p>
            <a:pPr algn="ctr"/>
            <a:r>
              <a:rPr lang="en-US" sz="1600" dirty="0" smtClean="0">
                <a:solidFill>
                  <a:schemeClr val="bg1"/>
                </a:solidFill>
                <a:latin typeface="Arial" panose="020B0604020202020204" pitchFamily="34" charset="0"/>
                <a:cs typeface="Arial" panose="020B0604020202020204" pitchFamily="34" charset="0"/>
              </a:rPr>
              <a:t>Loans courtesy of the Schilling Library Archive at </a:t>
            </a:r>
            <a:br>
              <a:rPr lang="en-US" sz="1600" dirty="0" smtClean="0">
                <a:solidFill>
                  <a:schemeClr val="bg1"/>
                </a:solidFill>
                <a:latin typeface="Arial" panose="020B0604020202020204" pitchFamily="34" charset="0"/>
                <a:cs typeface="Arial" panose="020B0604020202020204" pitchFamily="34" charset="0"/>
              </a:rPr>
            </a:br>
            <a:r>
              <a:rPr lang="en-US" sz="1600" dirty="0" smtClean="0">
                <a:solidFill>
                  <a:schemeClr val="bg1"/>
                </a:solidFill>
                <a:latin typeface="Arial" panose="020B0604020202020204" pitchFamily="34" charset="0"/>
                <a:cs typeface="Arial" panose="020B0604020202020204" pitchFamily="34" charset="0"/>
              </a:rPr>
              <a:t>Desert Botanical Garden, Phoenix</a:t>
            </a:r>
            <a:endParaRPr lang="en-US" sz="16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533400" y="3962400"/>
            <a:ext cx="2209800" cy="1138773"/>
          </a:xfrm>
          <a:prstGeom prst="rect">
            <a:avLst/>
          </a:prstGeom>
          <a:noFill/>
        </p:spPr>
        <p:txBody>
          <a:bodyPr wrap="square" rtlCol="0">
            <a:spAutoFit/>
          </a:bodyPr>
          <a:lstStyle/>
          <a:p>
            <a:r>
              <a:rPr lang="en-US" i="1" dirty="0" smtClean="0">
                <a:solidFill>
                  <a:schemeClr val="bg1"/>
                </a:solidFill>
                <a:latin typeface="Arial" panose="020B0604020202020204" pitchFamily="34" charset="0"/>
                <a:cs typeface="Arial" panose="020B0604020202020204" pitchFamily="34" charset="0"/>
              </a:rPr>
              <a:t>Queen of the Night</a:t>
            </a:r>
            <a:br>
              <a:rPr lang="en-US" i="1" dirty="0" smtClean="0">
                <a:solidFill>
                  <a:schemeClr val="bg1"/>
                </a:solidFill>
                <a:latin typeface="Arial" panose="020B0604020202020204" pitchFamily="34" charset="0"/>
                <a:cs typeface="Arial" panose="020B0604020202020204" pitchFamily="34" charset="0"/>
              </a:rPr>
            </a:br>
            <a:r>
              <a:rPr lang="en-US" sz="1400" i="1" dirty="0" smtClean="0">
                <a:solidFill>
                  <a:schemeClr val="bg1"/>
                </a:solidFill>
                <a:latin typeface="Arial" panose="020B0604020202020204" pitchFamily="34" charset="0"/>
                <a:cs typeface="Arial" panose="020B0604020202020204" pitchFamily="34" charset="0"/>
              </a:rPr>
              <a:t>Cereus </a:t>
            </a:r>
            <a:r>
              <a:rPr lang="en-US" sz="1400" i="1" dirty="0" err="1" smtClean="0">
                <a:solidFill>
                  <a:schemeClr val="bg1"/>
                </a:solidFill>
                <a:latin typeface="Arial" panose="020B0604020202020204" pitchFamily="34" charset="0"/>
                <a:cs typeface="Arial" panose="020B0604020202020204" pitchFamily="34" charset="0"/>
              </a:rPr>
              <a:t>gracilis</a:t>
            </a:r>
            <a:endParaRPr lang="en-US" sz="1400" i="1" dirty="0" smtClean="0">
              <a:solidFill>
                <a:schemeClr val="bg1"/>
              </a:solidFill>
              <a:latin typeface="Arial" panose="020B0604020202020204" pitchFamily="34" charset="0"/>
              <a:cs typeface="Arial" panose="020B0604020202020204" pitchFamily="34" charset="0"/>
            </a:endParaRPr>
          </a:p>
          <a:p>
            <a:r>
              <a:rPr lang="en-US" i="1" dirty="0" smtClean="0">
                <a:solidFill>
                  <a:schemeClr val="bg1"/>
                </a:solidFill>
                <a:latin typeface="Arial" panose="020B0604020202020204" pitchFamily="34" charset="0"/>
                <a:cs typeface="Arial" panose="020B0604020202020204" pitchFamily="34" charset="0"/>
              </a:rPr>
              <a:t> </a:t>
            </a:r>
            <a:endParaRPr lang="en-US" dirty="0" smtClean="0">
              <a:solidFill>
                <a:schemeClr val="bg1"/>
              </a:solidFill>
              <a:latin typeface="Arial" panose="020B0604020202020204" pitchFamily="34" charset="0"/>
              <a:cs typeface="Arial" panose="020B0604020202020204" pitchFamily="34" charset="0"/>
            </a:endParaRPr>
          </a:p>
          <a:p>
            <a:endParaRPr lang="en-US" dirty="0"/>
          </a:p>
        </p:txBody>
      </p:sp>
      <p:sp>
        <p:nvSpPr>
          <p:cNvPr id="10" name="TextBox 9"/>
          <p:cNvSpPr txBox="1"/>
          <p:nvPr/>
        </p:nvSpPr>
        <p:spPr>
          <a:xfrm>
            <a:off x="3360515" y="3968187"/>
            <a:ext cx="2480515" cy="861774"/>
          </a:xfrm>
          <a:prstGeom prst="rect">
            <a:avLst/>
          </a:prstGeom>
          <a:noFill/>
        </p:spPr>
        <p:txBody>
          <a:bodyPr wrap="square" rtlCol="0">
            <a:spAutoFit/>
          </a:bodyPr>
          <a:lstStyle/>
          <a:p>
            <a:r>
              <a:rPr lang="en-US" dirty="0" smtClean="0">
                <a:solidFill>
                  <a:schemeClr val="bg1"/>
                </a:solidFill>
                <a:latin typeface="Arial" panose="020B0604020202020204" pitchFamily="34" charset="0"/>
                <a:cs typeface="Arial" panose="020B0604020202020204" pitchFamily="34" charset="0"/>
              </a:rPr>
              <a:t>Queen of the Night</a:t>
            </a:r>
            <a:r>
              <a:rPr lang="en-US" i="1" dirty="0" smtClean="0">
                <a:solidFill>
                  <a:schemeClr val="bg1"/>
                </a:solidFill>
                <a:latin typeface="Arial" panose="020B0604020202020204" pitchFamily="34" charset="0"/>
                <a:cs typeface="Arial" panose="020B0604020202020204" pitchFamily="34" charset="0"/>
              </a:rPr>
              <a:t/>
            </a:r>
            <a:br>
              <a:rPr lang="en-US" i="1" dirty="0" smtClean="0">
                <a:solidFill>
                  <a:schemeClr val="bg1"/>
                </a:solidFill>
                <a:latin typeface="Arial" panose="020B0604020202020204" pitchFamily="34" charset="0"/>
                <a:cs typeface="Arial" panose="020B0604020202020204" pitchFamily="34" charset="0"/>
              </a:rPr>
            </a:br>
            <a:r>
              <a:rPr lang="en-US" sz="1400" i="1" dirty="0" smtClean="0">
                <a:solidFill>
                  <a:schemeClr val="bg1"/>
                </a:solidFill>
                <a:latin typeface="Arial" panose="020B0604020202020204" pitchFamily="34" charset="0"/>
                <a:cs typeface="Arial" panose="020B0604020202020204" pitchFamily="34" charset="0"/>
              </a:rPr>
              <a:t>Cereus </a:t>
            </a:r>
            <a:r>
              <a:rPr lang="en-US" sz="1400" i="1" dirty="0" err="1" smtClean="0">
                <a:solidFill>
                  <a:schemeClr val="bg1"/>
                </a:solidFill>
                <a:latin typeface="Arial" panose="020B0604020202020204" pitchFamily="34" charset="0"/>
                <a:cs typeface="Arial" panose="020B0604020202020204" pitchFamily="34" charset="0"/>
              </a:rPr>
              <a:t>altissimus</a:t>
            </a:r>
            <a:r>
              <a:rPr lang="en-US" sz="1400" i="1" dirty="0" smtClean="0">
                <a:solidFill>
                  <a:schemeClr val="bg1"/>
                </a:solidFill>
                <a:latin typeface="Arial" panose="020B0604020202020204" pitchFamily="34" charset="0"/>
                <a:cs typeface="Arial" panose="020B0604020202020204" pitchFamily="34" charset="0"/>
              </a:rPr>
              <a:t> </a:t>
            </a:r>
            <a:r>
              <a:rPr lang="en-US" sz="1400" i="1" dirty="0" err="1" smtClean="0">
                <a:solidFill>
                  <a:schemeClr val="bg1"/>
                </a:solidFill>
                <a:latin typeface="Arial" panose="020B0604020202020204" pitchFamily="34" charset="0"/>
                <a:cs typeface="Arial" panose="020B0604020202020204" pitchFamily="34" charset="0"/>
              </a:rPr>
              <a:t>gracilior</a:t>
            </a:r>
            <a:r>
              <a:rPr lang="en-US" sz="1400" i="1" dirty="0" smtClean="0">
                <a:solidFill>
                  <a:schemeClr val="bg1"/>
                </a:solidFill>
                <a:latin typeface="Arial" panose="020B0604020202020204" pitchFamily="34" charset="0"/>
                <a:cs typeface="Arial" panose="020B0604020202020204" pitchFamily="34" charset="0"/>
              </a:rPr>
              <a:t> </a:t>
            </a:r>
            <a:endParaRPr lang="en-US" sz="1400" dirty="0" smtClean="0">
              <a:solidFill>
                <a:schemeClr val="bg1"/>
              </a:solidFill>
              <a:latin typeface="Arial" panose="020B0604020202020204" pitchFamily="34" charset="0"/>
              <a:cs typeface="Arial" panose="020B0604020202020204" pitchFamily="34" charset="0"/>
            </a:endParaRPr>
          </a:p>
          <a:p>
            <a:endParaRPr lang="en-US" dirty="0"/>
          </a:p>
        </p:txBody>
      </p:sp>
      <p:sp>
        <p:nvSpPr>
          <p:cNvPr id="11" name="TextBox 10"/>
          <p:cNvSpPr txBox="1"/>
          <p:nvPr/>
        </p:nvSpPr>
        <p:spPr>
          <a:xfrm>
            <a:off x="6127830" y="3968187"/>
            <a:ext cx="2438400" cy="892552"/>
          </a:xfrm>
          <a:prstGeom prst="rect">
            <a:avLst/>
          </a:prstGeom>
          <a:noFill/>
        </p:spPr>
        <p:txBody>
          <a:bodyPr wrap="square" rtlCol="0">
            <a:spAutoFit/>
          </a:bodyPr>
          <a:lstStyle/>
          <a:p>
            <a:r>
              <a:rPr lang="en-US" dirty="0" smtClean="0">
                <a:solidFill>
                  <a:schemeClr val="bg1"/>
                </a:solidFill>
                <a:latin typeface="Arial" panose="020B0604020202020204" pitchFamily="34" charset="0"/>
                <a:cs typeface="Arial" panose="020B0604020202020204" pitchFamily="34" charset="0"/>
              </a:rPr>
              <a:t>Yucca</a:t>
            </a:r>
            <a:r>
              <a:rPr lang="en-US" i="1" dirty="0" smtClean="0">
                <a:solidFill>
                  <a:schemeClr val="bg1"/>
                </a:solidFill>
                <a:latin typeface="Arial" panose="020B0604020202020204" pitchFamily="34" charset="0"/>
                <a:cs typeface="Arial" panose="020B0604020202020204" pitchFamily="34" charset="0"/>
              </a:rPr>
              <a:t/>
            </a:r>
            <a:br>
              <a:rPr lang="en-US" i="1" dirty="0" smtClean="0">
                <a:solidFill>
                  <a:schemeClr val="bg1"/>
                </a:solidFill>
                <a:latin typeface="Arial" panose="020B0604020202020204" pitchFamily="34" charset="0"/>
                <a:cs typeface="Arial" panose="020B0604020202020204" pitchFamily="34" charset="0"/>
              </a:rPr>
            </a:br>
            <a:r>
              <a:rPr lang="en-US" sz="1400" i="1" dirty="0" err="1" smtClean="0">
                <a:solidFill>
                  <a:schemeClr val="bg1"/>
                </a:solidFill>
                <a:latin typeface="Arial" panose="020B0604020202020204" pitchFamily="34" charset="0"/>
                <a:cs typeface="Arial" panose="020B0604020202020204" pitchFamily="34" charset="0"/>
              </a:rPr>
              <a:t>Yucca</a:t>
            </a:r>
            <a:r>
              <a:rPr lang="en-US" sz="1400" i="1" dirty="0" smtClean="0">
                <a:solidFill>
                  <a:schemeClr val="bg1"/>
                </a:solidFill>
                <a:latin typeface="Arial" panose="020B0604020202020204" pitchFamily="34" charset="0"/>
                <a:cs typeface="Arial" panose="020B0604020202020204" pitchFamily="34" charset="0"/>
              </a:rPr>
              <a:t> </a:t>
            </a:r>
            <a:r>
              <a:rPr lang="en-US" sz="1400" i="1" dirty="0" err="1" smtClean="0">
                <a:solidFill>
                  <a:schemeClr val="bg1"/>
                </a:solidFill>
                <a:latin typeface="Arial" panose="020B0604020202020204" pitchFamily="34" charset="0"/>
                <a:cs typeface="Arial" panose="020B0604020202020204" pitchFamily="34" charset="0"/>
              </a:rPr>
              <a:t>folüs</a:t>
            </a:r>
            <a:r>
              <a:rPr lang="en-US" sz="1400" i="1" dirty="0" smtClean="0">
                <a:solidFill>
                  <a:schemeClr val="bg1"/>
                </a:solidFill>
                <a:latin typeface="Arial" panose="020B0604020202020204" pitchFamily="34" charset="0"/>
                <a:cs typeface="Arial" panose="020B0604020202020204" pitchFamily="34" charset="0"/>
              </a:rPr>
              <a:t> </a:t>
            </a:r>
            <a:r>
              <a:rPr lang="en-US" sz="1400" i="1" dirty="0" err="1" smtClean="0">
                <a:solidFill>
                  <a:schemeClr val="bg1"/>
                </a:solidFill>
                <a:latin typeface="Arial" panose="020B0604020202020204" pitchFamily="34" charset="0"/>
                <a:cs typeface="Arial" panose="020B0604020202020204" pitchFamily="34" charset="0"/>
              </a:rPr>
              <a:t>lanceolatus</a:t>
            </a:r>
            <a:r>
              <a:rPr lang="en-US" sz="1400" i="1" dirty="0" smtClean="0">
                <a:solidFill>
                  <a:schemeClr val="bg1"/>
                </a:solidFill>
                <a:latin typeface="Arial" panose="020B0604020202020204" pitchFamily="34" charset="0"/>
                <a:cs typeface="Arial" panose="020B0604020202020204" pitchFamily="34" charset="0"/>
              </a:rPr>
              <a:t> </a:t>
            </a:r>
            <a:endParaRPr lang="en-US" dirty="0" smtClean="0">
              <a:solidFill>
                <a:schemeClr val="bg1"/>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6281103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447800"/>
            <a:ext cx="7620000" cy="2862322"/>
          </a:xfrm>
          <a:prstGeom prst="rect">
            <a:avLst/>
          </a:prstGeom>
        </p:spPr>
        <p:txBody>
          <a:bodyPr wrap="square">
            <a:spAutoFit/>
          </a:bodyPr>
          <a:lstStyle/>
          <a:p>
            <a:r>
              <a:rPr lang="en-US" sz="2000" b="1" dirty="0">
                <a:solidFill>
                  <a:schemeClr val="bg1"/>
                </a:solidFill>
                <a:latin typeface="Arial" panose="020B0604020202020204" pitchFamily="34" charset="0"/>
                <a:cs typeface="Arial" panose="020B0604020202020204" pitchFamily="34" charset="0"/>
              </a:rPr>
              <a:t>Schilling Library Archives, Desert Botanical Garden </a:t>
            </a:r>
            <a:endParaRPr lang="en-US" sz="2000" dirty="0">
              <a:solidFill>
                <a:schemeClr val="bg1"/>
              </a:solidFill>
              <a:latin typeface="Arial" panose="020B0604020202020204" pitchFamily="34" charset="0"/>
              <a:cs typeface="Arial" panose="020B0604020202020204" pitchFamily="34" charset="0"/>
            </a:endParaRPr>
          </a:p>
          <a:p>
            <a:r>
              <a:rPr lang="en-US" sz="2000" dirty="0" smtClean="0">
                <a:solidFill>
                  <a:schemeClr val="bg1"/>
                </a:solidFill>
                <a:latin typeface="Arial" panose="020B0604020202020204" pitchFamily="34" charset="0"/>
                <a:cs typeface="Arial" panose="020B0604020202020204" pitchFamily="34" charset="0"/>
              </a:rPr>
              <a:t>These </a:t>
            </a:r>
            <a:r>
              <a:rPr lang="en-US" sz="2000" dirty="0">
                <a:solidFill>
                  <a:schemeClr val="bg1"/>
                </a:solidFill>
                <a:latin typeface="Arial" panose="020B0604020202020204" pitchFamily="34" charset="0"/>
                <a:cs typeface="Arial" panose="020B0604020202020204" pitchFamily="34" charset="0"/>
              </a:rPr>
              <a:t>illustrations represent work from the golden age of botanical art (1750-1850). The Schilling Library is an </a:t>
            </a:r>
            <a:r>
              <a:rPr lang="en-US" sz="2000" dirty="0" smtClean="0">
                <a:solidFill>
                  <a:schemeClr val="bg1"/>
                </a:solidFill>
                <a:latin typeface="Arial" panose="020B0604020202020204" pitchFamily="34" charset="0"/>
                <a:cs typeface="Arial" panose="020B0604020202020204" pitchFamily="34" charset="0"/>
              </a:rPr>
              <a:t>archive </a:t>
            </a:r>
            <a:r>
              <a:rPr lang="en-US" sz="2000" dirty="0">
                <a:solidFill>
                  <a:schemeClr val="bg1"/>
                </a:solidFill>
                <a:latin typeface="Arial" panose="020B0604020202020204" pitchFamily="34" charset="0"/>
                <a:cs typeface="Arial" panose="020B0604020202020204" pitchFamily="34" charset="0"/>
              </a:rPr>
              <a:t>for a special collection of botanical art and rare books about desert plants.  The library’s core </a:t>
            </a:r>
            <a:r>
              <a:rPr lang="en-US" sz="2000" dirty="0" smtClean="0">
                <a:solidFill>
                  <a:schemeClr val="bg1"/>
                </a:solidFill>
                <a:latin typeface="Arial" panose="020B0604020202020204" pitchFamily="34" charset="0"/>
                <a:cs typeface="Arial" panose="020B0604020202020204" pitchFamily="34" charset="0"/>
              </a:rPr>
              <a:t>collection </a:t>
            </a:r>
            <a:r>
              <a:rPr lang="en-US" sz="2000" dirty="0">
                <a:solidFill>
                  <a:schemeClr val="bg1"/>
                </a:solidFill>
                <a:latin typeface="Arial" panose="020B0604020202020204" pitchFamily="34" charset="0"/>
                <a:cs typeface="Arial" panose="020B0604020202020204" pitchFamily="34" charset="0"/>
              </a:rPr>
              <a:t>of botanical books and journals supports the educational and research activities of the staff, </a:t>
            </a:r>
            <a:r>
              <a:rPr lang="en-US" sz="2000" dirty="0" smtClean="0">
                <a:solidFill>
                  <a:schemeClr val="bg1"/>
                </a:solidFill>
                <a:latin typeface="Arial" panose="020B0604020202020204" pitchFamily="34" charset="0"/>
                <a:cs typeface="Arial" panose="020B0604020202020204" pitchFamily="34" charset="0"/>
              </a:rPr>
              <a:t>volunteers</a:t>
            </a:r>
            <a:r>
              <a:rPr lang="en-US" sz="2000" dirty="0">
                <a:solidFill>
                  <a:schemeClr val="bg1"/>
                </a:solidFill>
                <a:latin typeface="Arial" panose="020B0604020202020204" pitchFamily="34" charset="0"/>
                <a:cs typeface="Arial" panose="020B0604020202020204" pitchFamily="34" charset="0"/>
              </a:rPr>
              <a:t>, members and visitors of </a:t>
            </a:r>
            <a:r>
              <a:rPr lang="en-US" sz="2000" dirty="0" smtClean="0">
                <a:solidFill>
                  <a:schemeClr val="bg1"/>
                </a:solidFill>
                <a:latin typeface="Arial" panose="020B0604020202020204" pitchFamily="34" charset="0"/>
                <a:cs typeface="Arial" panose="020B0604020202020204" pitchFamily="34" charset="0"/>
              </a:rPr>
              <a:t>the </a:t>
            </a:r>
            <a:r>
              <a:rPr lang="en-US" sz="2000" dirty="0">
                <a:solidFill>
                  <a:schemeClr val="bg1"/>
                </a:solidFill>
                <a:latin typeface="Arial" panose="020B0604020202020204" pitchFamily="34" charset="0"/>
                <a:cs typeface="Arial" panose="020B0604020202020204" pitchFamily="34" charset="0"/>
              </a:rPr>
              <a:t>Garden.</a:t>
            </a:r>
          </a:p>
          <a:p>
            <a:r>
              <a:rPr lang="en-US" sz="2000" dirty="0">
                <a:solidFill>
                  <a:schemeClr val="bg1"/>
                </a:solidFill>
                <a:latin typeface="Arial" panose="020B0604020202020204" pitchFamily="34" charset="0"/>
                <a:cs typeface="Arial" panose="020B0604020202020204" pitchFamily="34" charset="0"/>
              </a:rPr>
              <a:t/>
            </a:r>
            <a:br>
              <a:rPr lang="en-US" sz="2000" dirty="0">
                <a:solidFill>
                  <a:schemeClr val="bg1"/>
                </a:solidFill>
                <a:latin typeface="Arial" panose="020B0604020202020204" pitchFamily="34" charset="0"/>
                <a:cs typeface="Arial" panose="020B0604020202020204" pitchFamily="34" charset="0"/>
              </a:rPr>
            </a:br>
            <a:r>
              <a:rPr lang="en-US" sz="2000" dirty="0" smtClean="0">
                <a:solidFill>
                  <a:schemeClr val="bg1"/>
                </a:solidFill>
                <a:latin typeface="Arial" panose="020B0604020202020204" pitchFamily="34" charset="0"/>
                <a:cs typeface="Arial" panose="020B0604020202020204" pitchFamily="34" charset="0"/>
              </a:rPr>
              <a:t>www.dbg.org</a:t>
            </a:r>
            <a:endParaRPr lang="en-US"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38450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49056" y="2131997"/>
            <a:ext cx="6898991" cy="1569660"/>
          </a:xfrm>
          <a:prstGeom prst="rect">
            <a:avLst/>
          </a:prstGeom>
        </p:spPr>
        <p:txBody>
          <a:bodyPr wrap="square">
            <a:spAutoFit/>
          </a:bodyPr>
          <a:lstStyle/>
          <a:p>
            <a:r>
              <a:rPr lang="en-US" sz="1600" b="1" dirty="0" smtClean="0">
                <a:solidFill>
                  <a:schemeClr val="bg1"/>
                </a:solidFill>
                <a:latin typeface="Arial" panose="020B0604020202020204" pitchFamily="34" charset="0"/>
                <a:cs typeface="Arial" panose="020B0604020202020204" pitchFamily="34" charset="0"/>
              </a:rPr>
              <a:t>Arizona Queen </a:t>
            </a:r>
            <a:r>
              <a:rPr lang="en-US" sz="1600" b="1" dirty="0">
                <a:solidFill>
                  <a:schemeClr val="bg1"/>
                </a:solidFill>
                <a:latin typeface="Arial" panose="020B0604020202020204" pitchFamily="34" charset="0"/>
                <a:cs typeface="Arial" panose="020B0604020202020204" pitchFamily="34" charset="0"/>
              </a:rPr>
              <a:t>of the </a:t>
            </a:r>
            <a:r>
              <a:rPr lang="en-US" sz="1600" b="1" dirty="0" smtClean="0">
                <a:solidFill>
                  <a:schemeClr val="bg1"/>
                </a:solidFill>
                <a:latin typeface="Arial" panose="020B0604020202020204" pitchFamily="34" charset="0"/>
                <a:cs typeface="Arial" panose="020B0604020202020204" pitchFamily="34" charset="0"/>
              </a:rPr>
              <a:t>Night Cactus</a:t>
            </a:r>
            <a:r>
              <a:rPr lang="en-US" sz="1600" dirty="0" smtClean="0">
                <a:solidFill>
                  <a:schemeClr val="bg1"/>
                </a:solidFill>
                <a:latin typeface="Arial" panose="020B0604020202020204" pitchFamily="34" charset="0"/>
                <a:cs typeface="Arial" panose="020B0604020202020204" pitchFamily="34" charset="0"/>
              </a:rPr>
              <a:t>: This </a:t>
            </a:r>
            <a:r>
              <a:rPr lang="en-US" sz="1600" dirty="0">
                <a:solidFill>
                  <a:schemeClr val="bg1"/>
                </a:solidFill>
                <a:latin typeface="Arial" panose="020B0604020202020204" pitchFamily="34" charset="0"/>
                <a:cs typeface="Arial" panose="020B0604020202020204" pitchFamily="34" charset="0"/>
              </a:rPr>
              <a:t>cactus has thin, breakable, dead-looking stems and tends to grows </a:t>
            </a:r>
            <a:r>
              <a:rPr lang="en-US" sz="1600" dirty="0" smtClean="0">
                <a:solidFill>
                  <a:schemeClr val="bg1"/>
                </a:solidFill>
                <a:latin typeface="Arial" panose="020B0604020202020204" pitchFamily="34" charset="0"/>
                <a:cs typeface="Arial" panose="020B0604020202020204" pitchFamily="34" charset="0"/>
              </a:rPr>
              <a:t>unnoticed </a:t>
            </a:r>
            <a:r>
              <a:rPr lang="en-US" sz="1600" dirty="0">
                <a:solidFill>
                  <a:schemeClr val="bg1"/>
                </a:solidFill>
                <a:latin typeface="Arial" panose="020B0604020202020204" pitchFamily="34" charset="0"/>
                <a:cs typeface="Arial" panose="020B0604020202020204" pitchFamily="34" charset="0"/>
              </a:rPr>
              <a:t>under bushes. </a:t>
            </a:r>
            <a:r>
              <a:rPr lang="en-US" sz="1600" dirty="0" smtClean="0">
                <a:solidFill>
                  <a:schemeClr val="bg1"/>
                </a:solidFill>
                <a:latin typeface="Arial" panose="020B0604020202020204" pitchFamily="34" charset="0"/>
                <a:cs typeface="Arial" panose="020B0604020202020204" pitchFamily="34" charset="0"/>
              </a:rPr>
              <a:t>Each </a:t>
            </a:r>
            <a:r>
              <a:rPr lang="en-US" sz="1600" dirty="0">
                <a:solidFill>
                  <a:schemeClr val="bg1"/>
                </a:solidFill>
                <a:latin typeface="Arial" panose="020B0604020202020204" pitchFamily="34" charset="0"/>
                <a:cs typeface="Arial" panose="020B0604020202020204" pitchFamily="34" charset="0"/>
              </a:rPr>
              <a:t>of its huge, dramatic, white flowers appear for one summer night only.  Cosmeticians have captured the essence of its strong  scent in </a:t>
            </a:r>
            <a:r>
              <a:rPr lang="en-US" sz="1600" i="1" dirty="0">
                <a:solidFill>
                  <a:schemeClr val="bg1"/>
                </a:solidFill>
                <a:latin typeface="Arial" panose="020B0604020202020204" pitchFamily="34" charset="0"/>
                <a:cs typeface="Arial" panose="020B0604020202020204" pitchFamily="34" charset="0"/>
              </a:rPr>
              <a:t>eau de </a:t>
            </a:r>
            <a:r>
              <a:rPr lang="en-US" sz="1600" i="1" dirty="0" err="1">
                <a:solidFill>
                  <a:schemeClr val="bg1"/>
                </a:solidFill>
                <a:latin typeface="Arial" panose="020B0604020202020204" pitchFamily="34" charset="0"/>
                <a:cs typeface="Arial" panose="020B0604020202020204" pitchFamily="34" charset="0"/>
              </a:rPr>
              <a:t>parfum</a:t>
            </a:r>
            <a:r>
              <a:rPr lang="en-US" sz="1600" dirty="0">
                <a:solidFill>
                  <a:schemeClr val="bg1"/>
                </a:solidFill>
                <a:latin typeface="Arial" panose="020B0604020202020204" pitchFamily="34" charset="0"/>
                <a:cs typeface="Arial" panose="020B0604020202020204" pitchFamily="34" charset="0"/>
              </a:rPr>
              <a:t>, bath and shower gel and hand and body lotion. </a:t>
            </a:r>
            <a:r>
              <a:rPr lang="en-US" sz="1600" dirty="0" smtClean="0">
                <a:solidFill>
                  <a:schemeClr val="bg1"/>
                </a:solidFill>
                <a:latin typeface="Arial" panose="020B0604020202020204" pitchFamily="34" charset="0"/>
                <a:cs typeface="Arial" panose="020B0604020202020204" pitchFamily="34" charset="0"/>
              </a:rPr>
              <a:t>People </a:t>
            </a:r>
            <a:r>
              <a:rPr lang="en-US" sz="1600" dirty="0">
                <a:solidFill>
                  <a:schemeClr val="bg1"/>
                </a:solidFill>
                <a:latin typeface="Arial" panose="020B0604020202020204" pitchFamily="34" charset="0"/>
                <a:cs typeface="Arial" panose="020B0604020202020204" pitchFamily="34" charset="0"/>
              </a:rPr>
              <a:t>also collect its big, turnip-shaped root for use in medicine and food</a:t>
            </a:r>
            <a:r>
              <a:rPr lang="en-US" sz="1600" dirty="0" smtClean="0">
                <a:solidFill>
                  <a:schemeClr val="bg1"/>
                </a:solidFill>
                <a:latin typeface="Arial" panose="020B0604020202020204" pitchFamily="34" charset="0"/>
                <a:cs typeface="Arial" panose="020B0604020202020204" pitchFamily="34" charset="0"/>
              </a:rPr>
              <a:t>.</a:t>
            </a:r>
            <a:endParaRPr lang="en-US" sz="1600"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421992" y="304800"/>
            <a:ext cx="8305799" cy="2031325"/>
          </a:xfrm>
          <a:prstGeom prst="rect">
            <a:avLst/>
          </a:prstGeom>
          <a:noFill/>
        </p:spPr>
        <p:txBody>
          <a:bodyPr wrap="square" rtlCol="0">
            <a:spAutoFit/>
          </a:bodyPr>
          <a:lstStyle/>
          <a:p>
            <a:r>
              <a:rPr lang="en-US" b="1" dirty="0" smtClean="0">
                <a:solidFill>
                  <a:schemeClr val="bg1"/>
                </a:solidFill>
                <a:latin typeface="Arial" panose="020B0604020202020204" pitchFamily="34" charset="0"/>
                <a:cs typeface="Arial" panose="020B0604020202020204" pitchFamily="34" charset="0"/>
              </a:rPr>
              <a:t>Desert Botanicals with Meaning</a:t>
            </a:r>
            <a:r>
              <a:rPr lang="en-US" dirty="0" smtClean="0">
                <a:solidFill>
                  <a:schemeClr val="bg1"/>
                </a:solidFill>
                <a:latin typeface="Arial" panose="020B0604020202020204" pitchFamily="34" charset="0"/>
                <a:cs typeface="Arial" panose="020B0604020202020204" pitchFamily="34" charset="0"/>
              </a:rPr>
              <a:t/>
            </a:r>
            <a:br>
              <a:rPr lang="en-US" dirty="0" smtClean="0">
                <a:solidFill>
                  <a:schemeClr val="bg1"/>
                </a:solidFill>
                <a:latin typeface="Arial" panose="020B0604020202020204" pitchFamily="34" charset="0"/>
                <a:cs typeface="Arial" panose="020B0604020202020204" pitchFamily="34" charset="0"/>
              </a:rPr>
            </a:br>
            <a:r>
              <a:rPr lang="en-US" dirty="0" smtClean="0">
                <a:solidFill>
                  <a:schemeClr val="bg1"/>
                </a:solidFill>
                <a:latin typeface="Arial" panose="020B0604020202020204" pitchFamily="34" charset="0"/>
                <a:cs typeface="Arial" panose="020B0604020202020204" pitchFamily="34" charset="0"/>
              </a:rPr>
              <a:t>People </a:t>
            </a:r>
            <a:r>
              <a:rPr lang="en-US" dirty="0">
                <a:solidFill>
                  <a:schemeClr val="bg1"/>
                </a:solidFill>
                <a:latin typeface="Arial" panose="020B0604020202020204" pitchFamily="34" charset="0"/>
                <a:cs typeface="Arial" panose="020B0604020202020204" pitchFamily="34" charset="0"/>
              </a:rPr>
              <a:t>all over the world have always turned to their local plants for food, </a:t>
            </a:r>
            <a:r>
              <a:rPr lang="en-US" dirty="0" smtClean="0">
                <a:solidFill>
                  <a:schemeClr val="bg1"/>
                </a:solidFill>
                <a:latin typeface="Arial" panose="020B0604020202020204" pitchFamily="34" charset="0"/>
                <a:cs typeface="Arial" panose="020B0604020202020204" pitchFamily="34" charset="0"/>
              </a:rPr>
              <a:t>fuel</a:t>
            </a:r>
            <a:r>
              <a:rPr lang="en-US" dirty="0">
                <a:solidFill>
                  <a:schemeClr val="bg1"/>
                </a:solidFill>
                <a:latin typeface="Arial" panose="020B0604020202020204" pitchFamily="34" charset="0"/>
                <a:cs typeface="Arial" panose="020B0604020202020204" pitchFamily="34" charset="0"/>
              </a:rPr>
              <a:t>, shelter, tools, music, games, medicine and art. From generation to generation, the people of the Sonoran Desert continue to find and pass on knowledge about these useful plants through story, song, ceremony and study. </a:t>
            </a:r>
            <a:r>
              <a:rPr lang="en-US" dirty="0" smtClean="0">
                <a:solidFill>
                  <a:schemeClr val="bg1"/>
                </a:solidFill>
                <a:latin typeface="Arial" panose="020B0604020202020204" pitchFamily="34" charset="0"/>
                <a:cs typeface="Arial" panose="020B0604020202020204" pitchFamily="34" charset="0"/>
              </a:rPr>
              <a:t>Examples include:</a:t>
            </a:r>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 </a:t>
            </a:r>
          </a:p>
          <a:p>
            <a:endParaRPr lang="en-US" dirty="0"/>
          </a:p>
        </p:txBody>
      </p:sp>
      <p:pic>
        <p:nvPicPr>
          <p:cNvPr id="1026" name="Picture 2" descr="Queen of the nigh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992" y="1994787"/>
            <a:ext cx="1229387" cy="1844080"/>
          </a:xfrm>
          <a:prstGeom prst="rect">
            <a:avLst/>
          </a:prstGeom>
          <a:noFill/>
          <a:ln w="63500" algn="in">
            <a:solidFill>
              <a:srgbClr val="F2F2F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99190" dir="3011666" algn="ctr" rotWithShape="0">
                    <a:srgbClr val="B2B2B2">
                      <a:alpha val="50000"/>
                    </a:srgbClr>
                  </a:outerShdw>
                </a:effectLst>
              </a14:hiddenEffects>
            </a:ext>
          </a:extLst>
        </p:spPr>
      </p:pic>
      <p:pic>
        <p:nvPicPr>
          <p:cNvPr id="1027" name="Picture 3" descr="SAGUAR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125" y="4343401"/>
            <a:ext cx="1341120" cy="1676400"/>
          </a:xfrm>
          <a:prstGeom prst="rect">
            <a:avLst/>
          </a:prstGeom>
          <a:noFill/>
          <a:ln w="63500" algn="in">
            <a:solidFill>
              <a:srgbClr val="F2F2F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99190" dir="3011666" algn="ctr" rotWithShape="0">
                    <a:srgbClr val="B2B2B2">
                      <a:alpha val="50000"/>
                    </a:srgbClr>
                  </a:outerShdw>
                </a:effectLst>
              </a14:hiddenEffects>
            </a:ext>
          </a:extLst>
        </p:spPr>
      </p:pic>
      <p:sp>
        <p:nvSpPr>
          <p:cNvPr id="4" name="TextBox 3"/>
          <p:cNvSpPr txBox="1"/>
          <p:nvPr/>
        </p:nvSpPr>
        <p:spPr>
          <a:xfrm>
            <a:off x="1849055" y="4343401"/>
            <a:ext cx="6898991" cy="2369880"/>
          </a:xfrm>
          <a:prstGeom prst="rect">
            <a:avLst/>
          </a:prstGeom>
          <a:noFill/>
        </p:spPr>
        <p:txBody>
          <a:bodyPr wrap="square" rtlCol="0">
            <a:spAutoFit/>
          </a:bodyPr>
          <a:lstStyle/>
          <a:p>
            <a:r>
              <a:rPr lang="en-US" sz="1600" b="1" dirty="0" smtClean="0">
                <a:solidFill>
                  <a:schemeClr val="bg1"/>
                </a:solidFill>
                <a:latin typeface="Arial" panose="020B0604020202020204" pitchFamily="34" charset="0"/>
                <a:cs typeface="Arial" panose="020B0604020202020204" pitchFamily="34" charset="0"/>
              </a:rPr>
              <a:t>Saguaro: </a:t>
            </a:r>
            <a:r>
              <a:rPr lang="en-US" sz="1600" dirty="0" smtClean="0">
                <a:solidFill>
                  <a:schemeClr val="bg1"/>
                </a:solidFill>
                <a:latin typeface="Arial" panose="020B0604020202020204" pitchFamily="34" charset="0"/>
                <a:cs typeface="Arial" panose="020B0604020202020204" pitchFamily="34" charset="0"/>
              </a:rPr>
              <a:t>The </a:t>
            </a:r>
            <a:r>
              <a:rPr lang="en-US" sz="1600" dirty="0">
                <a:solidFill>
                  <a:schemeClr val="bg1"/>
                </a:solidFill>
                <a:latin typeface="Arial" panose="020B0604020202020204" pitchFamily="34" charset="0"/>
                <a:cs typeface="Arial" panose="020B0604020202020204" pitchFamily="34" charset="0"/>
              </a:rPr>
              <a:t>waxy, white saguaro blossom is the Arizona State Flower. By law, only members of the Tohono O’odham tribe may harvest the ripe saguaro fruit growing on public lands. </a:t>
            </a:r>
            <a:r>
              <a:rPr lang="en-US" sz="1600" dirty="0" smtClean="0">
                <a:solidFill>
                  <a:schemeClr val="bg1"/>
                </a:solidFill>
                <a:latin typeface="Arial" panose="020B0604020202020204" pitchFamily="34" charset="0"/>
                <a:cs typeface="Arial" panose="020B0604020202020204" pitchFamily="34" charset="0"/>
              </a:rPr>
              <a:t>The </a:t>
            </a:r>
            <a:r>
              <a:rPr lang="en-US" sz="1600" dirty="0">
                <a:solidFill>
                  <a:schemeClr val="bg1"/>
                </a:solidFill>
                <a:latin typeface="Arial" panose="020B0604020202020204" pitchFamily="34" charset="0"/>
                <a:cs typeface="Arial" panose="020B0604020202020204" pitchFamily="34" charset="0"/>
              </a:rPr>
              <a:t>nutritious fruit may be peeled and eaten fresh, or dried, or its juice boiled down into a syrup to make jam, drinks, and candy.  Some of the syrup is fermented for ceremonial use to welcome the arrival of rain. The seeds are dried and made into cakes or ground into flour.</a:t>
            </a:r>
          </a:p>
          <a:p>
            <a:r>
              <a:rPr lang="en-US" dirty="0">
                <a:solidFill>
                  <a:schemeClr val="bg1"/>
                </a:solidFill>
              </a:rPr>
              <a:t> </a:t>
            </a:r>
          </a:p>
          <a:p>
            <a:endParaRPr lang="en-US" dirty="0">
              <a:solidFill>
                <a:schemeClr val="bg1"/>
              </a:solidFill>
            </a:endParaRPr>
          </a:p>
        </p:txBody>
      </p:sp>
    </p:spTree>
    <p:extLst>
      <p:ext uri="{BB962C8B-B14F-4D97-AF65-F5344CB8AC3E}">
        <p14:creationId xmlns:p14="http://schemas.microsoft.com/office/powerpoint/2010/main" val="34166091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4108" y="346276"/>
            <a:ext cx="8172691" cy="1754326"/>
          </a:xfrm>
          <a:prstGeom prst="rect">
            <a:avLst/>
          </a:prstGeom>
          <a:noFill/>
        </p:spPr>
        <p:txBody>
          <a:bodyPr wrap="square" rtlCol="0">
            <a:spAutoFit/>
          </a:bodyPr>
          <a:lstStyle/>
          <a:p>
            <a:r>
              <a:rPr lang="en-US" b="1" dirty="0" smtClean="0">
                <a:solidFill>
                  <a:schemeClr val="bg1"/>
                </a:solidFill>
                <a:latin typeface="Arial" panose="020B0604020202020204" pitchFamily="34" charset="0"/>
                <a:cs typeface="Arial" panose="020B0604020202020204" pitchFamily="34" charset="0"/>
              </a:rPr>
              <a:t>Victorian Flower Symbolism</a:t>
            </a:r>
            <a:r>
              <a:rPr lang="en-US" dirty="0" smtClean="0">
                <a:solidFill>
                  <a:schemeClr val="bg1"/>
                </a:solidFill>
                <a:latin typeface="Arial" panose="020B0604020202020204" pitchFamily="34" charset="0"/>
                <a:cs typeface="Arial" panose="020B0604020202020204" pitchFamily="34" charset="0"/>
              </a:rPr>
              <a:t/>
            </a:r>
            <a:br>
              <a:rPr lang="en-US" dirty="0" smtClean="0">
                <a:solidFill>
                  <a:schemeClr val="bg1"/>
                </a:solidFill>
                <a:latin typeface="Arial" panose="020B0604020202020204" pitchFamily="34" charset="0"/>
                <a:cs typeface="Arial" panose="020B0604020202020204" pitchFamily="34" charset="0"/>
              </a:rPr>
            </a:br>
            <a:r>
              <a:rPr lang="en-US" dirty="0" smtClean="0">
                <a:solidFill>
                  <a:schemeClr val="bg1"/>
                </a:solidFill>
                <a:latin typeface="Arial" panose="020B0604020202020204" pitchFamily="34" charset="0"/>
                <a:cs typeface="Arial" panose="020B0604020202020204" pitchFamily="34" charset="0"/>
              </a:rPr>
              <a:t>Plants </a:t>
            </a:r>
            <a:r>
              <a:rPr lang="en-US" dirty="0">
                <a:solidFill>
                  <a:schemeClr val="bg1"/>
                </a:solidFill>
                <a:latin typeface="Arial" panose="020B0604020202020204" pitchFamily="34" charset="0"/>
                <a:cs typeface="Arial" panose="020B0604020202020204" pitchFamily="34" charset="0"/>
              </a:rPr>
              <a:t>and flowers have been used for food, medicine and ritual by people for thousands of years. </a:t>
            </a:r>
            <a:r>
              <a:rPr lang="en-US" dirty="0" smtClean="0">
                <a:solidFill>
                  <a:schemeClr val="bg1"/>
                </a:solidFill>
                <a:latin typeface="Arial" panose="020B0604020202020204" pitchFamily="34" charset="0"/>
                <a:cs typeface="Arial" panose="020B0604020202020204" pitchFamily="34" charset="0"/>
              </a:rPr>
              <a:t>In </a:t>
            </a:r>
            <a:r>
              <a:rPr lang="en-US" dirty="0">
                <a:solidFill>
                  <a:schemeClr val="bg1"/>
                </a:solidFill>
                <a:latin typeface="Arial" panose="020B0604020202020204" pitchFamily="34" charset="0"/>
                <a:cs typeface="Arial" panose="020B0604020202020204" pitchFamily="34" charset="0"/>
              </a:rPr>
              <a:t>the mid 19th </a:t>
            </a:r>
            <a:r>
              <a:rPr lang="en-US" dirty="0" smtClean="0">
                <a:solidFill>
                  <a:schemeClr val="bg1"/>
                </a:solidFill>
                <a:latin typeface="Arial" panose="020B0604020202020204" pitchFamily="34" charset="0"/>
                <a:cs typeface="Arial" panose="020B0604020202020204" pitchFamily="34" charset="0"/>
              </a:rPr>
              <a:t>century</a:t>
            </a:r>
            <a:r>
              <a:rPr lang="en-US" dirty="0">
                <a:solidFill>
                  <a:schemeClr val="bg1"/>
                </a:solidFill>
                <a:latin typeface="Arial" panose="020B0604020202020204" pitchFamily="34" charset="0"/>
                <a:cs typeface="Arial" panose="020B0604020202020204" pitchFamily="34" charset="0"/>
              </a:rPr>
              <a:t>, women and men alike found joy in the expression of love through flowers</a:t>
            </a:r>
            <a:r>
              <a:rPr lang="en-US" dirty="0" smtClean="0">
                <a:solidFill>
                  <a:schemeClr val="bg1"/>
                </a:solidFill>
                <a:latin typeface="Arial" panose="020B0604020202020204" pitchFamily="34" charset="0"/>
                <a:cs typeface="Arial" panose="020B0604020202020204" pitchFamily="34" charset="0"/>
              </a:rPr>
              <a:t>. Examples include:</a:t>
            </a:r>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 </a:t>
            </a:r>
          </a:p>
          <a:p>
            <a:endParaRPr lang="en-US" dirty="0"/>
          </a:p>
        </p:txBody>
      </p:sp>
      <p:pic>
        <p:nvPicPr>
          <p:cNvPr id="2079" name="Picture 31" descr="MP900401695[1]"/>
          <p:cNvPicPr>
            <a:picLocks noChangeAspect="1" noChangeArrowheads="1"/>
          </p:cNvPicPr>
          <p:nvPr/>
        </p:nvPicPr>
        <p:blipFill>
          <a:blip r:embed="rId2" cstate="print">
            <a:extLst>
              <a:ext uri="{28A0092B-C50C-407E-A947-70E740481C1C}">
                <a14:useLocalDpi xmlns:a14="http://schemas.microsoft.com/office/drawing/2010/main" val="0"/>
              </a:ext>
            </a:extLst>
          </a:blip>
          <a:srcRect l="20135" t="9181" r="9235" b="21501"/>
          <a:stretch>
            <a:fillRect/>
          </a:stretch>
        </p:blipFill>
        <p:spPr bwMode="auto">
          <a:xfrm>
            <a:off x="428625" y="1812925"/>
            <a:ext cx="1628775" cy="1997075"/>
          </a:xfrm>
          <a:prstGeom prst="ellipse">
            <a:avLst/>
          </a:prstGeom>
          <a:noFill/>
          <a:ln w="63500" algn="in">
            <a:solidFill>
              <a:srgbClr val="F2F2F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99190" dir="3011666" algn="ctr" rotWithShape="0">
                    <a:srgbClr val="B2B2B2">
                      <a:alpha val="50000"/>
                    </a:srgbClr>
                  </a:outerShdw>
                </a:effectLst>
              </a14:hiddenEffects>
            </a:ext>
          </a:extLst>
        </p:spPr>
      </p:pic>
      <p:sp>
        <p:nvSpPr>
          <p:cNvPr id="21" name="Text Box 32"/>
          <p:cNvSpPr txBox="1">
            <a:spLocks noChangeArrowheads="1"/>
          </p:cNvSpPr>
          <p:nvPr/>
        </p:nvSpPr>
        <p:spPr bwMode="auto">
          <a:xfrm>
            <a:off x="2063910" y="2299832"/>
            <a:ext cx="2438400" cy="652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Red Rose</a:t>
            </a:r>
            <a:br>
              <a:rPr kumimoji="0" lang="en-US" altLang="en-US" sz="2000"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br>
            <a:r>
              <a:rPr kumimoji="0" lang="en-US" altLang="en-US" sz="2000"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Romantic Love</a:t>
            </a:r>
            <a:br>
              <a:rPr kumimoji="0" lang="en-US" altLang="en-US" sz="2000"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br>
            <a:r>
              <a:rPr kumimoji="0" lang="en-US" altLang="en-US" sz="2800" b="0" i="0" u="none" strike="noStrike" cap="none" normalizeH="0" baseline="0" dirty="0" smtClean="0">
                <a:ln>
                  <a:noFill/>
                </a:ln>
                <a:solidFill>
                  <a:srgbClr val="FFFFFF"/>
                </a:solidFill>
                <a:effectLst/>
                <a:latin typeface="MetaBook-Roman" pitchFamily="50" charset="0"/>
              </a:rPr>
              <a:t/>
            </a:r>
            <a:br>
              <a:rPr kumimoji="0" lang="en-US" altLang="en-US" sz="2800" b="0" i="0" u="none" strike="noStrike" cap="none" normalizeH="0" baseline="0" dirty="0" smtClean="0">
                <a:ln>
                  <a:noFill/>
                </a:ln>
                <a:solidFill>
                  <a:srgbClr val="FFFFFF"/>
                </a:solidFill>
                <a:effectLst/>
                <a:latin typeface="MetaBook-Roman" pitchFamily="50" charset="0"/>
              </a:rPr>
            </a:br>
            <a:endParaRPr kumimoji="0" lang="en-US" altLang="en-US" sz="1800" b="0" i="0" u="none" strike="noStrike" cap="none" normalizeH="0" baseline="0" dirty="0" smtClean="0">
              <a:ln>
                <a:noFill/>
              </a:ln>
              <a:solidFill>
                <a:schemeClr val="tx1"/>
              </a:solidFill>
              <a:effectLst/>
              <a:latin typeface="Arial" pitchFamily="34" charset="0"/>
            </a:endParaRPr>
          </a:p>
        </p:txBody>
      </p:sp>
      <p:sp>
        <p:nvSpPr>
          <p:cNvPr id="22" name="Text Box 33"/>
          <p:cNvSpPr txBox="1">
            <a:spLocks noChangeArrowheads="1"/>
          </p:cNvSpPr>
          <p:nvPr/>
        </p:nvSpPr>
        <p:spPr bwMode="auto">
          <a:xfrm>
            <a:off x="6495327" y="2299832"/>
            <a:ext cx="2215889" cy="8516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Gerber Daisy</a:t>
            </a:r>
            <a:br>
              <a:rPr kumimoji="0" lang="en-US" altLang="en-US" sz="2000" b="0"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br>
            <a:r>
              <a:rPr kumimoji="0" lang="en-US" altLang="en-US" sz="2000" b="0"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Happiness</a:t>
            </a:r>
            <a:r>
              <a:rPr kumimoji="0" lang="en-US" altLang="en-US" sz="2800" b="0" i="0" u="none" strike="noStrike" cap="none" normalizeH="0" baseline="0" dirty="0" smtClean="0">
                <a:ln>
                  <a:noFill/>
                </a:ln>
                <a:solidFill>
                  <a:srgbClr val="FFFFFF"/>
                </a:solidFill>
                <a:effectLst/>
                <a:latin typeface="MetaBook-Roman" pitchFamily="50" charset="0"/>
              </a:rPr>
              <a:t/>
            </a:r>
            <a:br>
              <a:rPr kumimoji="0" lang="en-US" altLang="en-US" sz="2800" b="0" i="0" u="none" strike="noStrike" cap="none" normalizeH="0" baseline="0" dirty="0" smtClean="0">
                <a:ln>
                  <a:noFill/>
                </a:ln>
                <a:solidFill>
                  <a:srgbClr val="FFFFFF"/>
                </a:solidFill>
                <a:effectLst/>
                <a:latin typeface="MetaBook-Roman" pitchFamily="50" charset="0"/>
              </a:rPr>
            </a:br>
            <a:r>
              <a:rPr kumimoji="0" lang="en-US" altLang="en-US" sz="2800" b="0" i="0" u="none" strike="noStrike" cap="none" normalizeH="0" baseline="0" dirty="0" smtClean="0">
                <a:ln>
                  <a:noFill/>
                </a:ln>
                <a:solidFill>
                  <a:srgbClr val="FFFFFF"/>
                </a:solidFill>
                <a:effectLst/>
                <a:latin typeface="MetaBook-Roman" pitchFamily="50" charset="0"/>
              </a:rPr>
              <a:t/>
            </a:r>
            <a:br>
              <a:rPr kumimoji="0" lang="en-US" altLang="en-US" sz="2800" b="0" i="0" u="none" strike="noStrike" cap="none" normalizeH="0" baseline="0" dirty="0" smtClean="0">
                <a:ln>
                  <a:noFill/>
                </a:ln>
                <a:solidFill>
                  <a:srgbClr val="FFFFFF"/>
                </a:solidFill>
                <a:effectLst/>
                <a:latin typeface="MetaBook-Roman" pitchFamily="50" charset="0"/>
              </a:rPr>
            </a:br>
            <a:endParaRPr kumimoji="0" lang="en-US" altLang="en-US" sz="1800" b="0" i="0" u="none" strike="noStrike" cap="none" normalizeH="0" baseline="0" dirty="0" smtClean="0">
              <a:ln>
                <a:noFill/>
              </a:ln>
              <a:solidFill>
                <a:schemeClr val="tx1"/>
              </a:solidFill>
              <a:effectLst/>
              <a:latin typeface="Arial" pitchFamily="34" charset="0"/>
            </a:endParaRPr>
          </a:p>
        </p:txBody>
      </p:sp>
      <p:pic>
        <p:nvPicPr>
          <p:cNvPr id="2082" name="Picture 34" descr="MP90038479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1770063"/>
            <a:ext cx="1603375" cy="2039937"/>
          </a:xfrm>
          <a:prstGeom prst="ellipse">
            <a:avLst/>
          </a:prstGeom>
          <a:noFill/>
          <a:ln w="63500" algn="in">
            <a:solidFill>
              <a:srgbClr val="F2F2F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99190" dir="3011666" algn="ctr" rotWithShape="0">
                    <a:srgbClr val="B2B2B2">
                      <a:alpha val="50000"/>
                    </a:srgbClr>
                  </a:outerShdw>
                </a:effectLst>
              </a14:hiddenEffects>
            </a:ext>
          </a:extLst>
        </p:spPr>
      </p:pic>
      <p:pic>
        <p:nvPicPr>
          <p:cNvPr id="2083" name="Picture 35" descr="MP90042774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469" y="4267200"/>
            <a:ext cx="1627188" cy="1990725"/>
          </a:xfrm>
          <a:prstGeom prst="ellipse">
            <a:avLst/>
          </a:prstGeom>
          <a:noFill/>
          <a:ln w="63500" algn="in">
            <a:solidFill>
              <a:srgbClr val="F2F2F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99190" dir="3011666" algn="ctr" rotWithShape="0">
                    <a:srgbClr val="B2B2B2">
                      <a:alpha val="50000"/>
                    </a:srgbClr>
                  </a:outerShdw>
                </a:effectLst>
              </a14:hiddenEffects>
            </a:ext>
          </a:extLst>
        </p:spPr>
      </p:pic>
      <p:sp>
        <p:nvSpPr>
          <p:cNvPr id="23" name="Text Box 36"/>
          <p:cNvSpPr txBox="1">
            <a:spLocks noChangeArrowheads="1"/>
          </p:cNvSpPr>
          <p:nvPr/>
        </p:nvSpPr>
        <p:spPr bwMode="auto">
          <a:xfrm>
            <a:off x="2333694" y="4940300"/>
            <a:ext cx="1898831" cy="725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White Lily</a:t>
            </a:r>
            <a:br>
              <a:rPr kumimoji="0" lang="en-US" altLang="en-US" sz="2000" b="0"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br>
            <a:r>
              <a:rPr kumimoji="0" lang="en-US" altLang="en-US" sz="2000" b="0"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Innocence</a:t>
            </a:r>
            <a:br>
              <a:rPr kumimoji="0" lang="en-US" altLang="en-US" sz="2000" b="0"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br>
            <a:r>
              <a:rPr kumimoji="0" lang="en-US" altLang="en-US" sz="2800" b="0" i="0" u="none" strike="noStrike" cap="none" normalizeH="0" baseline="0" dirty="0" smtClean="0">
                <a:ln>
                  <a:noFill/>
                </a:ln>
                <a:solidFill>
                  <a:srgbClr val="FFFFFF"/>
                </a:solidFill>
                <a:effectLst/>
                <a:latin typeface="MetaBook-Roman" pitchFamily="50" charset="0"/>
              </a:rPr>
              <a:t/>
            </a:r>
            <a:br>
              <a:rPr kumimoji="0" lang="en-US" altLang="en-US" sz="2800" b="0" i="0" u="none" strike="noStrike" cap="none" normalizeH="0" baseline="0" dirty="0" smtClean="0">
                <a:ln>
                  <a:noFill/>
                </a:ln>
                <a:solidFill>
                  <a:srgbClr val="FFFFFF"/>
                </a:solidFill>
                <a:effectLst/>
                <a:latin typeface="MetaBook-Roman" pitchFamily="50" charset="0"/>
              </a:rPr>
            </a:br>
            <a:endParaRPr kumimoji="0" lang="en-US" altLang="en-US" sz="1800" b="0" i="0" u="none" strike="noStrike" cap="none" normalizeH="0" baseline="0" dirty="0" smtClean="0">
              <a:ln>
                <a:noFill/>
              </a:ln>
              <a:solidFill>
                <a:schemeClr val="tx1"/>
              </a:solidFill>
              <a:effectLst/>
              <a:latin typeface="Arial" pitchFamily="34" charset="0"/>
            </a:endParaRPr>
          </a:p>
        </p:txBody>
      </p:sp>
      <p:pic>
        <p:nvPicPr>
          <p:cNvPr id="2085" name="Picture 37" descr="MP900407271[1]"/>
          <p:cNvPicPr>
            <a:picLocks noChangeAspect="1" noChangeArrowheads="1"/>
          </p:cNvPicPr>
          <p:nvPr/>
        </p:nvPicPr>
        <p:blipFill>
          <a:blip r:embed="rId5" cstate="print">
            <a:extLst>
              <a:ext uri="{28A0092B-C50C-407E-A947-70E740481C1C}">
                <a14:useLocalDpi xmlns:a14="http://schemas.microsoft.com/office/drawing/2010/main" val="0"/>
              </a:ext>
            </a:extLst>
          </a:blip>
          <a:srcRect l="4419" t="12759" r="7365" b="6369"/>
          <a:stretch>
            <a:fillRect/>
          </a:stretch>
        </p:blipFill>
        <p:spPr bwMode="auto">
          <a:xfrm>
            <a:off x="4799013" y="4344988"/>
            <a:ext cx="1633537" cy="2046287"/>
          </a:xfrm>
          <a:prstGeom prst="ellipse">
            <a:avLst/>
          </a:prstGeom>
          <a:noFill/>
          <a:ln w="63500" algn="in">
            <a:solidFill>
              <a:srgbClr val="F2F2F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99190" dir="3011666" algn="ctr" rotWithShape="0">
                    <a:srgbClr val="B2B2B2">
                      <a:alpha val="50000"/>
                    </a:srgbClr>
                  </a:outerShdw>
                </a:effectLst>
              </a14:hiddenEffects>
            </a:ext>
          </a:extLst>
        </p:spPr>
      </p:pic>
      <p:sp>
        <p:nvSpPr>
          <p:cNvPr id="24" name="Text Box 38"/>
          <p:cNvSpPr txBox="1">
            <a:spLocks noChangeArrowheads="1"/>
          </p:cNvSpPr>
          <p:nvPr/>
        </p:nvSpPr>
        <p:spPr bwMode="auto">
          <a:xfrm>
            <a:off x="6629400" y="4902993"/>
            <a:ext cx="2057399" cy="8882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Violet</a:t>
            </a:r>
            <a:br>
              <a:rPr kumimoji="0" lang="en-US" altLang="en-US" sz="2000" b="0"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br>
            <a:r>
              <a:rPr kumimoji="0" lang="en-US" altLang="en-US" sz="2000" b="0"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Faithfulness</a:t>
            </a:r>
            <a:r>
              <a:rPr kumimoji="0" lang="en-US" altLang="en-US" sz="2800" b="0" i="0" u="none" strike="noStrike" cap="none" normalizeH="0" baseline="0" dirty="0" smtClean="0">
                <a:ln>
                  <a:noFill/>
                </a:ln>
                <a:solidFill>
                  <a:srgbClr val="FFFFFF"/>
                </a:solidFill>
                <a:effectLst/>
                <a:latin typeface="MetaBook-Roman" pitchFamily="50" charset="0"/>
              </a:rPr>
              <a:t/>
            </a:r>
            <a:br>
              <a:rPr kumimoji="0" lang="en-US" altLang="en-US" sz="2800" b="0" i="0" u="none" strike="noStrike" cap="none" normalizeH="0" baseline="0" dirty="0" smtClean="0">
                <a:ln>
                  <a:noFill/>
                </a:ln>
                <a:solidFill>
                  <a:srgbClr val="FFFFFF"/>
                </a:solidFill>
                <a:effectLst/>
                <a:latin typeface="MetaBook-Roman" pitchFamily="50" charset="0"/>
              </a:rPr>
            </a:br>
            <a:r>
              <a:rPr kumimoji="0" lang="en-US" altLang="en-US" sz="2800" b="0" i="0" u="none" strike="noStrike" cap="none" normalizeH="0" baseline="0" dirty="0" smtClean="0">
                <a:ln>
                  <a:noFill/>
                </a:ln>
                <a:solidFill>
                  <a:srgbClr val="FFFFFF"/>
                </a:solidFill>
                <a:effectLst/>
                <a:latin typeface="MetaBook-Roman" pitchFamily="50" charset="0"/>
              </a:rPr>
              <a:t/>
            </a:r>
            <a:br>
              <a:rPr kumimoji="0" lang="en-US" altLang="en-US" sz="2800" b="0" i="0" u="none" strike="noStrike" cap="none" normalizeH="0" baseline="0" dirty="0" smtClean="0">
                <a:ln>
                  <a:noFill/>
                </a:ln>
                <a:solidFill>
                  <a:srgbClr val="FFFFFF"/>
                </a:solidFill>
                <a:effectLst/>
                <a:latin typeface="MetaBook-Roman" pitchFamily="50" charset="0"/>
              </a:rPr>
            </a:br>
            <a:endParaRPr kumimoji="0" lang="en-US" altLang="en-US"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4409397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400" y="1447800"/>
            <a:ext cx="6400800" cy="3539430"/>
          </a:xfrm>
          <a:prstGeom prst="rect">
            <a:avLst/>
          </a:prstGeom>
          <a:noFill/>
        </p:spPr>
        <p:txBody>
          <a:bodyPr wrap="square" rtlCol="0">
            <a:spAutoFit/>
          </a:bodyPr>
          <a:lstStyle/>
          <a:p>
            <a:pPr algn="ctr"/>
            <a:r>
              <a:rPr lang="en-US" sz="2400" dirty="0" smtClean="0">
                <a:solidFill>
                  <a:schemeClr val="bg1"/>
                </a:solidFill>
                <a:latin typeface="Arial" panose="020B0604020202020204" pitchFamily="34" charset="0"/>
                <a:cs typeface="Arial" panose="020B0604020202020204" pitchFamily="34" charset="0"/>
              </a:rPr>
              <a:t>Thank You</a:t>
            </a:r>
          </a:p>
          <a:p>
            <a:pPr algn="ctr"/>
            <a:endParaRPr lang="en-US" sz="2000" dirty="0">
              <a:solidFill>
                <a:schemeClr val="bg1"/>
              </a:solidFill>
              <a:latin typeface="Arial" panose="020B0604020202020204" pitchFamily="34" charset="0"/>
              <a:cs typeface="Arial" panose="020B0604020202020204" pitchFamily="34" charset="0"/>
            </a:endParaRPr>
          </a:p>
          <a:p>
            <a:pPr algn="ctr"/>
            <a:r>
              <a:rPr lang="en-US" sz="2000" dirty="0" smtClean="0">
                <a:solidFill>
                  <a:schemeClr val="bg1"/>
                </a:solidFill>
                <a:latin typeface="Arial" panose="020B0604020202020204" pitchFamily="34" charset="0"/>
                <a:cs typeface="Arial" panose="020B0604020202020204" pitchFamily="34" charset="0"/>
              </a:rPr>
              <a:t>Arizona Natural History Museum</a:t>
            </a:r>
          </a:p>
          <a:p>
            <a:pPr algn="ctr"/>
            <a:endParaRPr lang="en-US" sz="2000" dirty="0">
              <a:solidFill>
                <a:schemeClr val="bg1"/>
              </a:solidFill>
              <a:latin typeface="Arial" panose="020B0604020202020204" pitchFamily="34" charset="0"/>
              <a:cs typeface="Arial" panose="020B0604020202020204" pitchFamily="34" charset="0"/>
            </a:endParaRPr>
          </a:p>
          <a:p>
            <a:pPr algn="ctr"/>
            <a:r>
              <a:rPr lang="en-US" sz="2000" dirty="0" smtClean="0">
                <a:solidFill>
                  <a:schemeClr val="bg1"/>
                </a:solidFill>
                <a:latin typeface="Arial" panose="020B0604020202020204" pitchFamily="34" charset="0"/>
                <a:cs typeface="Arial" panose="020B0604020202020204" pitchFamily="34" charset="0"/>
              </a:rPr>
              <a:t>Bobbie Flowers of Tempe</a:t>
            </a:r>
            <a:br>
              <a:rPr lang="en-US" sz="2000" dirty="0" smtClean="0">
                <a:solidFill>
                  <a:schemeClr val="bg1"/>
                </a:solidFill>
                <a:latin typeface="Arial" panose="020B0604020202020204" pitchFamily="34" charset="0"/>
                <a:cs typeface="Arial" panose="020B0604020202020204" pitchFamily="34" charset="0"/>
              </a:rPr>
            </a:br>
            <a:endParaRPr lang="en-US" sz="2000" dirty="0" smtClean="0">
              <a:solidFill>
                <a:schemeClr val="bg1"/>
              </a:solidFill>
              <a:latin typeface="Arial" panose="020B0604020202020204" pitchFamily="34" charset="0"/>
              <a:cs typeface="Arial" panose="020B0604020202020204" pitchFamily="34" charset="0"/>
            </a:endParaRPr>
          </a:p>
          <a:p>
            <a:pPr algn="ctr"/>
            <a:r>
              <a:rPr lang="en-US" sz="2000" dirty="0" smtClean="0">
                <a:solidFill>
                  <a:schemeClr val="bg1"/>
                </a:solidFill>
                <a:latin typeface="Arial" panose="020B0604020202020204" pitchFamily="34" charset="0"/>
                <a:cs typeface="Arial" panose="020B0604020202020204" pitchFamily="34" charset="0"/>
              </a:rPr>
              <a:t>Schilling Library at Desert Botanical Garden</a:t>
            </a:r>
          </a:p>
          <a:p>
            <a:pPr algn="ctr"/>
            <a:endParaRPr lang="en-US" sz="2000" dirty="0">
              <a:solidFill>
                <a:schemeClr val="bg1"/>
              </a:solidFill>
              <a:latin typeface="Arial" panose="020B0604020202020204" pitchFamily="34" charset="0"/>
              <a:cs typeface="Arial" panose="020B0604020202020204" pitchFamily="34" charset="0"/>
            </a:endParaRPr>
          </a:p>
          <a:p>
            <a:pPr algn="ctr"/>
            <a:r>
              <a:rPr lang="en-US" sz="2000" dirty="0" smtClean="0">
                <a:solidFill>
                  <a:schemeClr val="bg1"/>
                </a:solidFill>
                <a:latin typeface="Arial" panose="020B0604020202020204" pitchFamily="34" charset="0"/>
                <a:cs typeface="Arial" panose="020B0604020202020204" pitchFamily="34" charset="0"/>
              </a:rPr>
              <a:t>Tempe History Museum</a:t>
            </a:r>
          </a:p>
          <a:p>
            <a:pPr algn="ctr"/>
            <a:endParaRPr lang="en-US" sz="2000" dirty="0">
              <a:solidFill>
                <a:schemeClr val="bg1"/>
              </a:solidFill>
              <a:latin typeface="Arial" panose="020B0604020202020204" pitchFamily="34" charset="0"/>
              <a:cs typeface="Arial" panose="020B0604020202020204" pitchFamily="34" charset="0"/>
            </a:endParaRPr>
          </a:p>
          <a:p>
            <a:pPr algn="ctr"/>
            <a:endParaRPr lang="en-US"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69283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7549" y="914400"/>
            <a:ext cx="7315200" cy="4524315"/>
          </a:xfrm>
          <a:prstGeom prst="rect">
            <a:avLst/>
          </a:prstGeom>
        </p:spPr>
        <p:txBody>
          <a:bodyPr wrap="square">
            <a:spAutoFit/>
          </a:bodyPr>
          <a:lstStyle/>
          <a:p>
            <a:r>
              <a:rPr lang="en-US" sz="2400" b="1" dirty="0" smtClean="0">
                <a:solidFill>
                  <a:schemeClr val="bg1"/>
                </a:solidFill>
                <a:latin typeface="Arial" panose="020B0604020202020204" pitchFamily="34" charset="0"/>
                <a:cs typeface="Arial" panose="020B0604020202020204" pitchFamily="34" charset="0"/>
              </a:rPr>
              <a:t>Artists: </a:t>
            </a:r>
            <a:r>
              <a:rPr lang="en-US" sz="2400" dirty="0" smtClean="0">
                <a:solidFill>
                  <a:schemeClr val="bg1"/>
                </a:solidFill>
                <a:latin typeface="Arial" panose="020B0604020202020204" pitchFamily="34" charset="0"/>
                <a:cs typeface="Arial" panose="020B0604020202020204" pitchFamily="34" charset="0"/>
              </a:rPr>
              <a:t>Marco </a:t>
            </a:r>
            <a:r>
              <a:rPr lang="en-US" sz="2400" dirty="0" err="1" smtClean="0">
                <a:solidFill>
                  <a:schemeClr val="bg1"/>
                </a:solidFill>
                <a:latin typeface="Arial" panose="020B0604020202020204" pitchFamily="34" charset="0"/>
                <a:cs typeface="Arial" panose="020B0604020202020204" pitchFamily="34" charset="0"/>
              </a:rPr>
              <a:t>Albarran</a:t>
            </a:r>
            <a:r>
              <a:rPr lang="en-US" sz="2400" dirty="0" smtClean="0">
                <a:solidFill>
                  <a:schemeClr val="bg1"/>
                </a:solidFill>
                <a:latin typeface="Arial" panose="020B0604020202020204" pitchFamily="34" charset="0"/>
                <a:cs typeface="Arial" panose="020B0604020202020204" pitchFamily="34" charset="0"/>
              </a:rPr>
              <a:t> Gene </a:t>
            </a:r>
            <a:r>
              <a:rPr lang="en-US" sz="2400" dirty="0" err="1" smtClean="0">
                <a:solidFill>
                  <a:schemeClr val="bg1"/>
                </a:solidFill>
                <a:latin typeface="Arial" panose="020B0604020202020204" pitchFamily="34" charset="0"/>
                <a:cs typeface="Arial" panose="020B0604020202020204" pitchFamily="34" charset="0"/>
              </a:rPr>
              <a:t>Almendinger</a:t>
            </a:r>
            <a:r>
              <a:rPr lang="en-US" sz="2400" dirty="0" smtClean="0">
                <a:solidFill>
                  <a:schemeClr val="bg1"/>
                </a:solidFill>
                <a:latin typeface="Arial" panose="020B0604020202020204" pitchFamily="34" charset="0"/>
                <a:cs typeface="Arial" panose="020B0604020202020204" pitchFamily="34" charset="0"/>
              </a:rPr>
              <a:t>, </a:t>
            </a:r>
            <a:br>
              <a:rPr lang="en-US" sz="2400" dirty="0" smtClean="0">
                <a:solidFill>
                  <a:schemeClr val="bg1"/>
                </a:solidFill>
                <a:latin typeface="Arial" panose="020B0604020202020204" pitchFamily="34" charset="0"/>
                <a:cs typeface="Arial" panose="020B0604020202020204" pitchFamily="34" charset="0"/>
              </a:rPr>
            </a:br>
            <a:r>
              <a:rPr lang="en-US" sz="2400" dirty="0" smtClean="0">
                <a:solidFill>
                  <a:schemeClr val="bg1"/>
                </a:solidFill>
                <a:latin typeface="Arial" panose="020B0604020202020204" pitchFamily="34" charset="0"/>
                <a:cs typeface="Arial" panose="020B0604020202020204" pitchFamily="34" charset="0"/>
              </a:rPr>
              <a:t>Denise Currier, Esmeralda Delaney, Wendy Hodgson, Molly Idle, Sandra </a:t>
            </a:r>
            <a:r>
              <a:rPr lang="en-US" sz="2400" dirty="0" err="1" smtClean="0">
                <a:solidFill>
                  <a:schemeClr val="bg1"/>
                </a:solidFill>
                <a:latin typeface="Arial" panose="020B0604020202020204" pitchFamily="34" charset="0"/>
                <a:cs typeface="Arial" panose="020B0604020202020204" pitchFamily="34" charset="0"/>
              </a:rPr>
              <a:t>Luerhsen</a:t>
            </a:r>
            <a:r>
              <a:rPr lang="en-US" sz="2400" dirty="0" smtClean="0">
                <a:solidFill>
                  <a:schemeClr val="bg1"/>
                </a:solidFill>
                <a:latin typeface="Arial" panose="020B0604020202020204" pitchFamily="34" charset="0"/>
                <a:cs typeface="Arial" panose="020B0604020202020204" pitchFamily="34" charset="0"/>
              </a:rPr>
              <a:t> and  Frank Ybarra. The exhibition also features teen artworks by Tempe-based students including  Natalie </a:t>
            </a:r>
            <a:r>
              <a:rPr lang="en-US" sz="2400" dirty="0" err="1" smtClean="0">
                <a:solidFill>
                  <a:schemeClr val="bg1"/>
                </a:solidFill>
                <a:latin typeface="Arial" panose="020B0604020202020204" pitchFamily="34" charset="0"/>
                <a:cs typeface="Arial" panose="020B0604020202020204" pitchFamily="34" charset="0"/>
              </a:rPr>
              <a:t>Benjes</a:t>
            </a:r>
            <a:r>
              <a:rPr lang="en-US" sz="2400" dirty="0" smtClean="0">
                <a:solidFill>
                  <a:schemeClr val="bg1"/>
                </a:solidFill>
                <a:latin typeface="Arial" panose="020B0604020202020204" pitchFamily="34" charset="0"/>
                <a:cs typeface="Arial" panose="020B0604020202020204" pitchFamily="34" charset="0"/>
              </a:rPr>
              <a:t>, Eva Marino and Samantha Park from Desert Vista High School; </a:t>
            </a:r>
            <a:r>
              <a:rPr lang="en-US" sz="2400" dirty="0" err="1" smtClean="0">
                <a:solidFill>
                  <a:schemeClr val="bg1"/>
                </a:solidFill>
                <a:latin typeface="Arial" panose="020B0604020202020204" pitchFamily="34" charset="0"/>
                <a:cs typeface="Arial" panose="020B0604020202020204" pitchFamily="34" charset="0"/>
              </a:rPr>
              <a:t>Lenai</a:t>
            </a:r>
            <a:r>
              <a:rPr lang="en-US" sz="2400" dirty="0" smtClean="0">
                <a:solidFill>
                  <a:schemeClr val="bg1"/>
                </a:solidFill>
                <a:latin typeface="Arial" panose="020B0604020202020204" pitchFamily="34" charset="0"/>
                <a:cs typeface="Arial" panose="020B0604020202020204" pitchFamily="34" charset="0"/>
              </a:rPr>
              <a:t> Brown, Esther Cheng and </a:t>
            </a:r>
            <a:r>
              <a:rPr lang="en-US" sz="2400" dirty="0" err="1" smtClean="0">
                <a:solidFill>
                  <a:schemeClr val="bg1"/>
                </a:solidFill>
                <a:latin typeface="Arial" panose="020B0604020202020204" pitchFamily="34" charset="0"/>
                <a:cs typeface="Arial" panose="020B0604020202020204" pitchFamily="34" charset="0"/>
              </a:rPr>
              <a:t>Leeza</a:t>
            </a:r>
            <a:r>
              <a:rPr lang="en-US" sz="2400" dirty="0" smtClean="0">
                <a:solidFill>
                  <a:schemeClr val="bg1"/>
                </a:solidFill>
                <a:latin typeface="Arial" panose="020B0604020202020204" pitchFamily="34" charset="0"/>
                <a:cs typeface="Arial" panose="020B0604020202020204" pitchFamily="34" charset="0"/>
              </a:rPr>
              <a:t> Jordan from McClintock High School; Ashleigh Heinz, </a:t>
            </a:r>
            <a:r>
              <a:rPr lang="en-US" sz="2400" dirty="0" err="1" smtClean="0">
                <a:solidFill>
                  <a:schemeClr val="bg1"/>
                </a:solidFill>
                <a:latin typeface="Arial" panose="020B0604020202020204" pitchFamily="34" charset="0"/>
                <a:cs typeface="Arial" panose="020B0604020202020204" pitchFamily="34" charset="0"/>
              </a:rPr>
              <a:t>Sadera</a:t>
            </a:r>
            <a:r>
              <a:rPr lang="en-US" sz="2400" dirty="0" smtClean="0">
                <a:solidFill>
                  <a:schemeClr val="bg1"/>
                </a:solidFill>
                <a:latin typeface="Arial" panose="020B0604020202020204" pitchFamily="34" charset="0"/>
                <a:cs typeface="Arial" panose="020B0604020202020204" pitchFamily="34" charset="0"/>
              </a:rPr>
              <a:t> Nye and Anna </a:t>
            </a:r>
            <a:r>
              <a:rPr lang="en-US" sz="2400" dirty="0" err="1" smtClean="0">
                <a:solidFill>
                  <a:schemeClr val="bg1"/>
                </a:solidFill>
                <a:latin typeface="Arial" panose="020B0604020202020204" pitchFamily="34" charset="0"/>
                <a:cs typeface="Arial" panose="020B0604020202020204" pitchFamily="34" charset="0"/>
              </a:rPr>
              <a:t>Stadmiller</a:t>
            </a:r>
            <a:r>
              <a:rPr lang="en-US" sz="2400" dirty="0" smtClean="0">
                <a:solidFill>
                  <a:schemeClr val="bg1"/>
                </a:solidFill>
                <a:latin typeface="Arial" panose="020B0604020202020204" pitchFamily="34" charset="0"/>
                <a:cs typeface="Arial" panose="020B0604020202020204" pitchFamily="34" charset="0"/>
              </a:rPr>
              <a:t> from Corona del Sol High School; and Angela Cardoso-Silva, Julia Lira and Tamaki </a:t>
            </a:r>
            <a:r>
              <a:rPr lang="en-US" sz="2400" dirty="0" err="1" smtClean="0">
                <a:solidFill>
                  <a:schemeClr val="bg1"/>
                </a:solidFill>
                <a:latin typeface="Arial" panose="020B0604020202020204" pitchFamily="34" charset="0"/>
                <a:cs typeface="Arial" panose="020B0604020202020204" pitchFamily="34" charset="0"/>
              </a:rPr>
              <a:t>Mutsumoto</a:t>
            </a:r>
            <a:r>
              <a:rPr lang="en-US" sz="2400" dirty="0" smtClean="0">
                <a:solidFill>
                  <a:schemeClr val="bg1"/>
                </a:solidFill>
                <a:latin typeface="Arial" panose="020B0604020202020204" pitchFamily="34" charset="0"/>
                <a:cs typeface="Arial" panose="020B0604020202020204" pitchFamily="34" charset="0"/>
              </a:rPr>
              <a:t> from New School for the Arts and Academics.</a:t>
            </a:r>
            <a:endParaRPr lang="en-US" sz="2400" dirty="0"/>
          </a:p>
        </p:txBody>
      </p:sp>
    </p:spTree>
    <p:extLst>
      <p:ext uri="{BB962C8B-B14F-4D97-AF65-F5344CB8AC3E}">
        <p14:creationId xmlns:p14="http://schemas.microsoft.com/office/powerpoint/2010/main" val="3800855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0" y="2878434"/>
            <a:ext cx="2286000" cy="923330"/>
          </a:xfrm>
          <a:prstGeom prst="rect">
            <a:avLst/>
          </a:prstGeom>
        </p:spPr>
        <p:txBody>
          <a:bodyPr wrap="square">
            <a:spAutoFit/>
          </a:bodyPr>
          <a:lstStyle/>
          <a:p>
            <a:r>
              <a:rPr lang="en-US" dirty="0">
                <a:solidFill>
                  <a:schemeClr val="bg1"/>
                </a:solidFill>
                <a:latin typeface="Arial" panose="020B0604020202020204" pitchFamily="34" charset="0"/>
                <a:cs typeface="Arial" panose="020B0604020202020204" pitchFamily="34" charset="0"/>
              </a:rPr>
              <a:t>Marco </a:t>
            </a:r>
            <a:r>
              <a:rPr lang="en-US" dirty="0" err="1">
                <a:solidFill>
                  <a:schemeClr val="bg1"/>
                </a:solidFill>
                <a:latin typeface="Arial" panose="020B0604020202020204" pitchFamily="34" charset="0"/>
                <a:cs typeface="Arial" panose="020B0604020202020204" pitchFamily="34" charset="0"/>
              </a:rPr>
              <a:t>Albarran</a:t>
            </a:r>
            <a:endParaRPr lang="en-US" dirty="0">
              <a:solidFill>
                <a:schemeClr val="bg1"/>
              </a:solidFill>
              <a:latin typeface="Arial" panose="020B0604020202020204" pitchFamily="34" charset="0"/>
              <a:cs typeface="Arial" panose="020B0604020202020204" pitchFamily="34" charset="0"/>
            </a:endParaRPr>
          </a:p>
          <a:p>
            <a:r>
              <a:rPr lang="en-US" i="1" dirty="0">
                <a:solidFill>
                  <a:schemeClr val="bg1"/>
                </a:solidFill>
                <a:latin typeface="Arial" panose="020B0604020202020204" pitchFamily="34" charset="0"/>
                <a:cs typeface="Arial" panose="020B0604020202020204" pitchFamily="34" charset="0"/>
              </a:rPr>
              <a:t>Commercial </a:t>
            </a:r>
            <a:r>
              <a:rPr lang="en-US" i="1" dirty="0" smtClean="0">
                <a:solidFill>
                  <a:schemeClr val="bg1"/>
                </a:solidFill>
                <a:latin typeface="Arial" panose="020B0604020202020204" pitchFamily="34" charset="0"/>
                <a:cs typeface="Arial" panose="020B0604020202020204" pitchFamily="34" charset="0"/>
              </a:rPr>
              <a:t>Break</a:t>
            </a:r>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mixed media</a:t>
            </a:r>
          </a:p>
        </p:txBody>
      </p:sp>
      <p:pic>
        <p:nvPicPr>
          <p:cNvPr id="3075" name="Picture 3" descr="E:\DCIM\100CANON\IMG_407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colorTemperature colorTemp="5900"/>
                    </a14:imgEffect>
                    <a14:imgEffect>
                      <a14:brightnessContrast bright="20000"/>
                    </a14:imgEffect>
                  </a14:imgLayer>
                </a14:imgProps>
              </a:ext>
              <a:ext uri="{28A0092B-C50C-407E-A947-70E740481C1C}">
                <a14:useLocalDpi xmlns:a14="http://schemas.microsoft.com/office/drawing/2010/main" val="0"/>
              </a:ext>
            </a:extLst>
          </a:blip>
          <a:srcRect l="12543" r="12327"/>
          <a:stretch/>
        </p:blipFill>
        <p:spPr bwMode="auto">
          <a:xfrm>
            <a:off x="990600" y="279399"/>
            <a:ext cx="3449255" cy="6121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3484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7338" y="609600"/>
            <a:ext cx="8458199" cy="6063198"/>
          </a:xfrm>
          <a:prstGeom prst="rect">
            <a:avLst/>
          </a:prstGeom>
        </p:spPr>
        <p:txBody>
          <a:bodyPr wrap="square">
            <a:spAutoFit/>
          </a:bodyPr>
          <a:lstStyle/>
          <a:p>
            <a:r>
              <a:rPr lang="en-US" sz="2200" b="1" dirty="0">
                <a:solidFill>
                  <a:schemeClr val="bg1"/>
                </a:solidFill>
                <a:latin typeface="Arial" panose="020B0604020202020204" pitchFamily="34" charset="0"/>
                <a:cs typeface="Arial" panose="020B0604020202020204" pitchFamily="34" charset="0"/>
              </a:rPr>
              <a:t>Marco </a:t>
            </a:r>
            <a:r>
              <a:rPr lang="en-US" sz="2200" b="1" dirty="0" err="1">
                <a:solidFill>
                  <a:schemeClr val="bg1"/>
                </a:solidFill>
                <a:latin typeface="Arial" panose="020B0604020202020204" pitchFamily="34" charset="0"/>
                <a:cs typeface="Arial" panose="020B0604020202020204" pitchFamily="34" charset="0"/>
              </a:rPr>
              <a:t>Albarran</a:t>
            </a:r>
            <a:r>
              <a:rPr lang="en-US" sz="2200" b="1" dirty="0">
                <a:solidFill>
                  <a:schemeClr val="bg1"/>
                </a:solidFill>
                <a:latin typeface="Arial" panose="020B0604020202020204" pitchFamily="34" charset="0"/>
                <a:cs typeface="Arial" panose="020B0604020202020204" pitchFamily="34" charset="0"/>
              </a:rPr>
              <a:t>, Tempe </a:t>
            </a:r>
            <a:endParaRPr lang="en-US" sz="2200" dirty="0">
              <a:solidFill>
                <a:schemeClr val="bg1"/>
              </a:solidFill>
              <a:latin typeface="Arial" panose="020B0604020202020204" pitchFamily="34" charset="0"/>
              <a:cs typeface="Arial" panose="020B0604020202020204" pitchFamily="34" charset="0"/>
            </a:endParaRPr>
          </a:p>
          <a:p>
            <a:r>
              <a:rPr lang="en-US" sz="2200" dirty="0" err="1" smtClean="0">
                <a:solidFill>
                  <a:schemeClr val="bg1"/>
                </a:solidFill>
                <a:latin typeface="Arial" panose="020B0604020202020204" pitchFamily="34" charset="0"/>
                <a:cs typeface="Arial" panose="020B0604020202020204" pitchFamily="34" charset="0"/>
              </a:rPr>
              <a:t>Albarran</a:t>
            </a:r>
            <a:r>
              <a:rPr lang="en-US" sz="2200" dirty="0" smtClean="0">
                <a:solidFill>
                  <a:schemeClr val="bg1"/>
                </a:solidFill>
                <a:latin typeface="Arial" panose="020B0604020202020204" pitchFamily="34" charset="0"/>
                <a:cs typeface="Arial" panose="020B0604020202020204" pitchFamily="34" charset="0"/>
              </a:rPr>
              <a:t> </a:t>
            </a:r>
            <a:r>
              <a:rPr lang="en-US" sz="2200" dirty="0">
                <a:solidFill>
                  <a:schemeClr val="bg1"/>
                </a:solidFill>
                <a:latin typeface="Arial" panose="020B0604020202020204" pitchFamily="34" charset="0"/>
                <a:cs typeface="Arial" panose="020B0604020202020204" pitchFamily="34" charset="0"/>
              </a:rPr>
              <a:t>was born in Mexico and later grew up in </a:t>
            </a:r>
            <a:r>
              <a:rPr lang="en-US" sz="2200" dirty="0" smtClean="0">
                <a:solidFill>
                  <a:schemeClr val="bg1"/>
                </a:solidFill>
                <a:latin typeface="Arial" panose="020B0604020202020204" pitchFamily="34" charset="0"/>
                <a:cs typeface="Arial" panose="020B0604020202020204" pitchFamily="34" charset="0"/>
              </a:rPr>
              <a:t>Yuma, AZ. </a:t>
            </a:r>
            <a:br>
              <a:rPr lang="en-US" sz="2200" dirty="0" smtClean="0">
                <a:solidFill>
                  <a:schemeClr val="bg1"/>
                </a:solidFill>
                <a:latin typeface="Arial" panose="020B0604020202020204" pitchFamily="34" charset="0"/>
                <a:cs typeface="Arial" panose="020B0604020202020204" pitchFamily="34" charset="0"/>
              </a:rPr>
            </a:br>
            <a:r>
              <a:rPr lang="en-US" sz="2200" dirty="0" smtClean="0">
                <a:solidFill>
                  <a:schemeClr val="bg1"/>
                </a:solidFill>
                <a:latin typeface="Arial" panose="020B0604020202020204" pitchFamily="34" charset="0"/>
                <a:cs typeface="Arial" panose="020B0604020202020204" pitchFamily="34" charset="0"/>
              </a:rPr>
              <a:t>Some </a:t>
            </a:r>
            <a:r>
              <a:rPr lang="en-US" sz="2200" dirty="0">
                <a:solidFill>
                  <a:schemeClr val="bg1"/>
                </a:solidFill>
                <a:latin typeface="Arial" panose="020B0604020202020204" pitchFamily="34" charset="0"/>
                <a:cs typeface="Arial" panose="020B0604020202020204" pitchFamily="34" charset="0"/>
              </a:rPr>
              <a:t>of his earliest memories are about the stories and cultural traditions passed on to him and </a:t>
            </a:r>
            <a:r>
              <a:rPr lang="en-US" sz="2200" dirty="0" smtClean="0">
                <a:solidFill>
                  <a:schemeClr val="bg1"/>
                </a:solidFill>
                <a:latin typeface="Arial" panose="020B0604020202020204" pitchFamily="34" charset="0"/>
                <a:cs typeface="Arial" panose="020B0604020202020204" pitchFamily="34" charset="0"/>
              </a:rPr>
              <a:t>his </a:t>
            </a:r>
            <a:r>
              <a:rPr lang="en-US" sz="2200" dirty="0">
                <a:solidFill>
                  <a:schemeClr val="bg1"/>
                </a:solidFill>
                <a:latin typeface="Arial" panose="020B0604020202020204" pitchFamily="34" charset="0"/>
                <a:cs typeface="Arial" panose="020B0604020202020204" pitchFamily="34" charset="0"/>
              </a:rPr>
              <a:t>siblings by his grandmother. </a:t>
            </a:r>
            <a:r>
              <a:rPr lang="en-US" sz="2200" dirty="0" smtClean="0">
                <a:solidFill>
                  <a:schemeClr val="bg1"/>
                </a:solidFill>
                <a:latin typeface="Arial" panose="020B0604020202020204" pitchFamily="34" charset="0"/>
                <a:cs typeface="Arial" panose="020B0604020202020204" pitchFamily="34" charset="0"/>
              </a:rPr>
              <a:t>He </a:t>
            </a:r>
            <a:r>
              <a:rPr lang="en-US" sz="2200" dirty="0">
                <a:solidFill>
                  <a:schemeClr val="bg1"/>
                </a:solidFill>
                <a:latin typeface="Arial" panose="020B0604020202020204" pitchFamily="34" charset="0"/>
                <a:cs typeface="Arial" panose="020B0604020202020204" pitchFamily="34" charset="0"/>
              </a:rPr>
              <a:t>was also fascinated by the traditions passed on by </a:t>
            </a:r>
            <a:r>
              <a:rPr lang="en-US" sz="2200" dirty="0" smtClean="0">
                <a:solidFill>
                  <a:schemeClr val="bg1"/>
                </a:solidFill>
                <a:latin typeface="Arial" panose="020B0604020202020204" pitchFamily="34" charset="0"/>
                <a:cs typeface="Arial" panose="020B0604020202020204" pitchFamily="34" charset="0"/>
              </a:rPr>
              <a:t>generations </a:t>
            </a:r>
            <a:r>
              <a:rPr lang="en-US" sz="2200" dirty="0">
                <a:solidFill>
                  <a:schemeClr val="bg1"/>
                </a:solidFill>
                <a:latin typeface="Arial" panose="020B0604020202020204" pitchFamily="34" charset="0"/>
                <a:cs typeface="Arial" panose="020B0604020202020204" pitchFamily="34" charset="0"/>
              </a:rPr>
              <a:t>of his indigenous ancestors such as corn field </a:t>
            </a:r>
            <a:r>
              <a:rPr lang="en-US" sz="2200" dirty="0" smtClean="0">
                <a:solidFill>
                  <a:schemeClr val="bg1"/>
                </a:solidFill>
                <a:latin typeface="Arial" panose="020B0604020202020204" pitchFamily="34" charset="0"/>
                <a:cs typeface="Arial" panose="020B0604020202020204" pitchFamily="34" charset="0"/>
              </a:rPr>
              <a:t>blessings, food </a:t>
            </a:r>
            <a:r>
              <a:rPr lang="en-US" sz="2200" dirty="0">
                <a:solidFill>
                  <a:schemeClr val="bg1"/>
                </a:solidFill>
                <a:latin typeface="Arial" panose="020B0604020202020204" pitchFamily="34" charset="0"/>
                <a:cs typeface="Arial" panose="020B0604020202020204" pitchFamily="34" charset="0"/>
              </a:rPr>
              <a:t>offerings </a:t>
            </a:r>
            <a:r>
              <a:rPr lang="en-US" sz="2200" dirty="0" smtClean="0">
                <a:solidFill>
                  <a:schemeClr val="bg1"/>
                </a:solidFill>
                <a:latin typeface="Arial" panose="020B0604020202020204" pitchFamily="34" charset="0"/>
                <a:cs typeface="Arial" panose="020B0604020202020204" pitchFamily="34" charset="0"/>
              </a:rPr>
              <a:t>during </a:t>
            </a:r>
            <a:r>
              <a:rPr lang="en-US" sz="2200" dirty="0" err="1">
                <a:solidFill>
                  <a:schemeClr val="bg1"/>
                </a:solidFill>
                <a:latin typeface="Arial" panose="020B0604020202020204" pitchFamily="34" charset="0"/>
                <a:cs typeface="Arial" panose="020B0604020202020204" pitchFamily="34" charset="0"/>
              </a:rPr>
              <a:t>Dia</a:t>
            </a:r>
            <a:r>
              <a:rPr lang="en-US" sz="2200" dirty="0">
                <a:solidFill>
                  <a:schemeClr val="bg1"/>
                </a:solidFill>
                <a:latin typeface="Arial" panose="020B0604020202020204" pitchFamily="34" charset="0"/>
                <a:cs typeface="Arial" panose="020B0604020202020204" pitchFamily="34" charset="0"/>
              </a:rPr>
              <a:t> de los </a:t>
            </a:r>
            <a:r>
              <a:rPr lang="en-US" sz="2200" dirty="0" err="1">
                <a:solidFill>
                  <a:schemeClr val="bg1"/>
                </a:solidFill>
                <a:latin typeface="Arial" panose="020B0604020202020204" pitchFamily="34" charset="0"/>
                <a:cs typeface="Arial" panose="020B0604020202020204" pitchFamily="34" charset="0"/>
              </a:rPr>
              <a:t>Muertos</a:t>
            </a:r>
            <a:r>
              <a:rPr lang="en-US" sz="2200" dirty="0">
                <a:solidFill>
                  <a:schemeClr val="bg1"/>
                </a:solidFill>
                <a:latin typeface="Arial" panose="020B0604020202020204" pitchFamily="34" charset="0"/>
                <a:cs typeface="Arial" panose="020B0604020202020204" pitchFamily="34" charset="0"/>
              </a:rPr>
              <a:t> (Day of the Dead).</a:t>
            </a:r>
          </a:p>
          <a:p>
            <a:r>
              <a:rPr lang="en-US" sz="2200" dirty="0">
                <a:solidFill>
                  <a:schemeClr val="bg1"/>
                </a:solidFill>
                <a:latin typeface="Arial" panose="020B0604020202020204" pitchFamily="34" charset="0"/>
                <a:cs typeface="Arial" panose="020B0604020202020204" pitchFamily="34" charset="0"/>
              </a:rPr>
              <a:t> </a:t>
            </a:r>
          </a:p>
          <a:p>
            <a:r>
              <a:rPr lang="en-US" sz="2200" dirty="0" err="1">
                <a:solidFill>
                  <a:schemeClr val="bg1"/>
                </a:solidFill>
                <a:latin typeface="Arial" panose="020B0604020202020204" pitchFamily="34" charset="0"/>
                <a:cs typeface="Arial" panose="020B0604020202020204" pitchFamily="34" charset="0"/>
              </a:rPr>
              <a:t>Albarran</a:t>
            </a:r>
            <a:r>
              <a:rPr lang="en-US" sz="2200" dirty="0">
                <a:solidFill>
                  <a:schemeClr val="bg1"/>
                </a:solidFill>
                <a:latin typeface="Arial" panose="020B0604020202020204" pitchFamily="34" charset="0"/>
                <a:cs typeface="Arial" panose="020B0604020202020204" pitchFamily="34" charset="0"/>
              </a:rPr>
              <a:t> says the love of his family and culture was and continues to be the “fuel” for his </a:t>
            </a:r>
            <a:r>
              <a:rPr lang="en-US" sz="2200" dirty="0" smtClean="0">
                <a:solidFill>
                  <a:schemeClr val="bg1"/>
                </a:solidFill>
                <a:latin typeface="Arial" panose="020B0604020202020204" pitchFamily="34" charset="0"/>
                <a:cs typeface="Arial" panose="020B0604020202020204" pitchFamily="34" charset="0"/>
              </a:rPr>
              <a:t>art. Many </a:t>
            </a:r>
            <a:r>
              <a:rPr lang="en-US" sz="2200" dirty="0">
                <a:solidFill>
                  <a:schemeClr val="bg1"/>
                </a:solidFill>
                <a:latin typeface="Arial" panose="020B0604020202020204" pitchFamily="34" charset="0"/>
                <a:cs typeface="Arial" panose="020B0604020202020204" pitchFamily="34" charset="0"/>
              </a:rPr>
              <a:t>of his artworks reflect multiple points of view, because as he says </a:t>
            </a:r>
            <a:r>
              <a:rPr lang="en-US" sz="2200" i="1" dirty="0">
                <a:solidFill>
                  <a:schemeClr val="bg1"/>
                </a:solidFill>
                <a:latin typeface="Arial" panose="020B0604020202020204" pitchFamily="34" charset="0"/>
                <a:cs typeface="Arial" panose="020B0604020202020204" pitchFamily="34" charset="0"/>
              </a:rPr>
              <a:t>“knowledge does not belong to any one person, but everyone.... In the piece ‘Commercial Break,’ </a:t>
            </a:r>
            <a:r>
              <a:rPr lang="en-US" sz="2200" i="1" dirty="0" smtClean="0">
                <a:solidFill>
                  <a:schemeClr val="bg1"/>
                </a:solidFill>
                <a:latin typeface="Arial" panose="020B0604020202020204" pitchFamily="34" charset="0"/>
                <a:cs typeface="Arial" panose="020B0604020202020204" pitchFamily="34" charset="0"/>
              </a:rPr>
              <a:t/>
            </a:r>
            <a:br>
              <a:rPr lang="en-US" sz="2200" i="1" dirty="0" smtClean="0">
                <a:solidFill>
                  <a:schemeClr val="bg1"/>
                </a:solidFill>
                <a:latin typeface="Arial" panose="020B0604020202020204" pitchFamily="34" charset="0"/>
                <a:cs typeface="Arial" panose="020B0604020202020204" pitchFamily="34" charset="0"/>
              </a:rPr>
            </a:br>
            <a:r>
              <a:rPr lang="en-US" sz="2200" i="1" dirty="0" smtClean="0">
                <a:solidFill>
                  <a:schemeClr val="bg1"/>
                </a:solidFill>
                <a:latin typeface="Arial" panose="020B0604020202020204" pitchFamily="34" charset="0"/>
                <a:cs typeface="Arial" panose="020B0604020202020204" pitchFamily="34" charset="0"/>
              </a:rPr>
              <a:t>I </a:t>
            </a:r>
            <a:r>
              <a:rPr lang="en-US" sz="2200" i="1" dirty="0">
                <a:solidFill>
                  <a:schemeClr val="bg1"/>
                </a:solidFill>
                <a:latin typeface="Arial" panose="020B0604020202020204" pitchFamily="34" charset="0"/>
                <a:cs typeface="Arial" panose="020B0604020202020204" pitchFamily="34" charset="0"/>
              </a:rPr>
              <a:t>bring together stories about duality from both Mayan and </a:t>
            </a:r>
            <a:r>
              <a:rPr lang="en-US" sz="2200" i="1" dirty="0" smtClean="0">
                <a:solidFill>
                  <a:schemeClr val="bg1"/>
                </a:solidFill>
                <a:latin typeface="Arial" panose="020B0604020202020204" pitchFamily="34" charset="0"/>
                <a:cs typeface="Arial" panose="020B0604020202020204" pitchFamily="34" charset="0"/>
              </a:rPr>
              <a:t/>
            </a:r>
            <a:br>
              <a:rPr lang="en-US" sz="2200" i="1" dirty="0" smtClean="0">
                <a:solidFill>
                  <a:schemeClr val="bg1"/>
                </a:solidFill>
                <a:latin typeface="Arial" panose="020B0604020202020204" pitchFamily="34" charset="0"/>
                <a:cs typeface="Arial" panose="020B0604020202020204" pitchFamily="34" charset="0"/>
              </a:rPr>
            </a:br>
            <a:r>
              <a:rPr lang="en-US" sz="2200" i="1" dirty="0" smtClean="0">
                <a:solidFill>
                  <a:schemeClr val="bg1"/>
                </a:solidFill>
                <a:latin typeface="Arial" panose="020B0604020202020204" pitchFamily="34" charset="0"/>
                <a:cs typeface="Arial" panose="020B0604020202020204" pitchFamily="34" charset="0"/>
              </a:rPr>
              <a:t>Hindu </a:t>
            </a:r>
            <a:r>
              <a:rPr lang="en-US" sz="2200" i="1" dirty="0">
                <a:solidFill>
                  <a:schemeClr val="bg1"/>
                </a:solidFill>
                <a:latin typeface="Arial" panose="020B0604020202020204" pitchFamily="34" charset="0"/>
                <a:cs typeface="Arial" panose="020B0604020202020204" pitchFamily="34" charset="0"/>
              </a:rPr>
              <a:t>mythology. </a:t>
            </a:r>
            <a:r>
              <a:rPr lang="en-US" sz="2200" i="1" dirty="0" smtClean="0">
                <a:solidFill>
                  <a:schemeClr val="bg1"/>
                </a:solidFill>
                <a:latin typeface="Arial" panose="020B0604020202020204" pitchFamily="34" charset="0"/>
                <a:cs typeface="Arial" panose="020B0604020202020204" pitchFamily="34" charset="0"/>
              </a:rPr>
              <a:t/>
            </a:r>
            <a:br>
              <a:rPr lang="en-US" sz="2200" i="1" dirty="0" smtClean="0">
                <a:solidFill>
                  <a:schemeClr val="bg1"/>
                </a:solidFill>
                <a:latin typeface="Arial" panose="020B0604020202020204" pitchFamily="34" charset="0"/>
                <a:cs typeface="Arial" panose="020B0604020202020204" pitchFamily="34" charset="0"/>
              </a:rPr>
            </a:br>
            <a:r>
              <a:rPr lang="en-US" sz="2200" i="1" dirty="0" smtClean="0">
                <a:solidFill>
                  <a:schemeClr val="bg1"/>
                </a:solidFill>
                <a:latin typeface="Arial" panose="020B0604020202020204" pitchFamily="34" charset="0"/>
                <a:cs typeface="Arial" panose="020B0604020202020204" pitchFamily="34" charset="0"/>
              </a:rPr>
              <a:t/>
            </a:r>
            <a:br>
              <a:rPr lang="en-US" sz="2200" i="1" dirty="0" smtClean="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www.marcoalbarran.com</a:t>
            </a:r>
          </a:p>
          <a:p>
            <a:r>
              <a:rPr lang="en-US" dirty="0"/>
              <a:t> </a:t>
            </a:r>
          </a:p>
          <a:p>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34308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9937" y="304800"/>
            <a:ext cx="4937760" cy="6172200"/>
          </a:xfrm>
          <a:prstGeom prst="rect">
            <a:avLst/>
          </a:prstGeom>
        </p:spPr>
      </p:pic>
      <p:sp>
        <p:nvSpPr>
          <p:cNvPr id="3" name="Rectangle 2"/>
          <p:cNvSpPr/>
          <p:nvPr/>
        </p:nvSpPr>
        <p:spPr>
          <a:xfrm>
            <a:off x="5521124" y="2757419"/>
            <a:ext cx="3429000" cy="923330"/>
          </a:xfrm>
          <a:prstGeom prst="rect">
            <a:avLst/>
          </a:prstGeom>
        </p:spPr>
        <p:txBody>
          <a:bodyPr wrap="square">
            <a:spAutoFit/>
          </a:bodyPr>
          <a:lstStyle/>
          <a:p>
            <a:r>
              <a:rPr lang="en-US" dirty="0">
                <a:solidFill>
                  <a:schemeClr val="bg1"/>
                </a:solidFill>
                <a:latin typeface="Arial" panose="020B0604020202020204" pitchFamily="34" charset="0"/>
                <a:cs typeface="Arial" panose="020B0604020202020204" pitchFamily="34" charset="0"/>
              </a:rPr>
              <a:t>Gene </a:t>
            </a:r>
            <a:r>
              <a:rPr lang="en-US" dirty="0" err="1">
                <a:solidFill>
                  <a:schemeClr val="bg1"/>
                </a:solidFill>
                <a:latin typeface="Arial" panose="020B0604020202020204" pitchFamily="34" charset="0"/>
                <a:cs typeface="Arial" panose="020B0604020202020204" pitchFamily="34" charset="0"/>
              </a:rPr>
              <a:t>Almendinger</a:t>
            </a:r>
            <a:endParaRPr lang="en-US" dirty="0">
              <a:solidFill>
                <a:schemeClr val="bg1"/>
              </a:solidFill>
              <a:latin typeface="Arial" panose="020B0604020202020204" pitchFamily="34" charset="0"/>
              <a:cs typeface="Arial" panose="020B0604020202020204" pitchFamily="34" charset="0"/>
            </a:endParaRPr>
          </a:p>
          <a:p>
            <a:r>
              <a:rPr lang="en-US" dirty="0" err="1">
                <a:solidFill>
                  <a:schemeClr val="bg1"/>
                </a:solidFill>
                <a:latin typeface="Arial" panose="020B0604020202020204" pitchFamily="34" charset="0"/>
                <a:cs typeface="Arial" panose="020B0604020202020204" pitchFamily="34" charset="0"/>
              </a:rPr>
              <a:t>Cholla</a:t>
            </a:r>
            <a:r>
              <a:rPr lang="en-US" dirty="0">
                <a:solidFill>
                  <a:schemeClr val="bg1"/>
                </a:solidFill>
                <a:latin typeface="Arial" panose="020B0604020202020204" pitchFamily="34" charset="0"/>
                <a:cs typeface="Arial" panose="020B0604020202020204" pitchFamily="34" charset="0"/>
              </a:rPr>
              <a:t>, </a:t>
            </a:r>
            <a:r>
              <a:rPr lang="en-US" i="1" dirty="0" err="1">
                <a:solidFill>
                  <a:schemeClr val="bg1"/>
                </a:solidFill>
                <a:latin typeface="Arial" panose="020B0604020202020204" pitchFamily="34" charset="0"/>
                <a:cs typeface="Arial" panose="020B0604020202020204" pitchFamily="34" charset="0"/>
              </a:rPr>
              <a:t>Cylindropuntia</a:t>
            </a:r>
            <a:r>
              <a:rPr lang="en-US" i="1" dirty="0">
                <a:solidFill>
                  <a:schemeClr val="bg1"/>
                </a:solidFill>
                <a:latin typeface="Arial" panose="020B0604020202020204" pitchFamily="34" charset="0"/>
                <a:cs typeface="Arial" panose="020B0604020202020204" pitchFamily="34" charset="0"/>
              </a:rPr>
              <a:t> species</a:t>
            </a:r>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photograph</a:t>
            </a:r>
          </a:p>
        </p:txBody>
      </p:sp>
    </p:spTree>
    <p:extLst>
      <p:ext uri="{BB962C8B-B14F-4D97-AF65-F5344CB8AC3E}">
        <p14:creationId xmlns:p14="http://schemas.microsoft.com/office/powerpoint/2010/main" val="25768541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838200"/>
            <a:ext cx="8305800" cy="5447645"/>
          </a:xfrm>
          <a:prstGeom prst="rect">
            <a:avLst/>
          </a:prstGeom>
        </p:spPr>
        <p:txBody>
          <a:bodyPr wrap="square">
            <a:spAutoFit/>
          </a:bodyPr>
          <a:lstStyle/>
          <a:p>
            <a:r>
              <a:rPr lang="en-US" sz="2200" b="1" dirty="0">
                <a:solidFill>
                  <a:schemeClr val="bg1"/>
                </a:solidFill>
                <a:latin typeface="Arial" panose="020B0604020202020204" pitchFamily="34" charset="0"/>
                <a:cs typeface="Arial" panose="020B0604020202020204" pitchFamily="34" charset="0"/>
              </a:rPr>
              <a:t>Gene </a:t>
            </a:r>
            <a:r>
              <a:rPr lang="en-US" sz="2200" b="1" dirty="0" err="1">
                <a:solidFill>
                  <a:schemeClr val="bg1"/>
                </a:solidFill>
                <a:latin typeface="Arial" panose="020B0604020202020204" pitchFamily="34" charset="0"/>
                <a:cs typeface="Arial" panose="020B0604020202020204" pitchFamily="34" charset="0"/>
              </a:rPr>
              <a:t>Almendinger</a:t>
            </a:r>
            <a:r>
              <a:rPr lang="en-US" sz="2200" b="1" dirty="0">
                <a:solidFill>
                  <a:schemeClr val="bg1"/>
                </a:solidFill>
                <a:latin typeface="Arial" panose="020B0604020202020204" pitchFamily="34" charset="0"/>
                <a:cs typeface="Arial" panose="020B0604020202020204" pitchFamily="34" charset="0"/>
              </a:rPr>
              <a:t>, Tempe</a:t>
            </a:r>
            <a:endParaRPr lang="en-US" sz="2200" dirty="0">
              <a:solidFill>
                <a:schemeClr val="bg1"/>
              </a:solidFill>
              <a:latin typeface="Arial" panose="020B0604020202020204" pitchFamily="34" charset="0"/>
              <a:cs typeface="Arial" panose="020B0604020202020204" pitchFamily="34" charset="0"/>
            </a:endParaRPr>
          </a:p>
          <a:p>
            <a:r>
              <a:rPr lang="en-US" sz="2200" dirty="0" err="1" smtClean="0">
                <a:solidFill>
                  <a:schemeClr val="bg1"/>
                </a:solidFill>
                <a:latin typeface="Arial" panose="020B0604020202020204" pitchFamily="34" charset="0"/>
                <a:cs typeface="Arial" panose="020B0604020202020204" pitchFamily="34" charset="0"/>
              </a:rPr>
              <a:t>Almendinger</a:t>
            </a:r>
            <a:r>
              <a:rPr lang="en-US" sz="2200" dirty="0" smtClean="0">
                <a:solidFill>
                  <a:schemeClr val="bg1"/>
                </a:solidFill>
                <a:latin typeface="Arial" panose="020B0604020202020204" pitchFamily="34" charset="0"/>
                <a:cs typeface="Arial" panose="020B0604020202020204" pitchFamily="34" charset="0"/>
              </a:rPr>
              <a:t> </a:t>
            </a:r>
            <a:r>
              <a:rPr lang="en-US" sz="2200" dirty="0">
                <a:solidFill>
                  <a:schemeClr val="bg1"/>
                </a:solidFill>
                <a:latin typeface="Arial" panose="020B0604020202020204" pitchFamily="34" charset="0"/>
                <a:cs typeface="Arial" panose="020B0604020202020204" pitchFamily="34" charset="0"/>
              </a:rPr>
              <a:t>lived the first 40 years of his life in the Minneapolis-St. Paul, MN area.  As a youth, he was always interested in science.  In 1980, he </a:t>
            </a:r>
            <a:r>
              <a:rPr lang="en-US" sz="2200" dirty="0" smtClean="0">
                <a:solidFill>
                  <a:schemeClr val="bg1"/>
                </a:solidFill>
                <a:latin typeface="Arial" panose="020B0604020202020204" pitchFamily="34" charset="0"/>
                <a:cs typeface="Arial" panose="020B0604020202020204" pitchFamily="34" charset="0"/>
              </a:rPr>
              <a:t>graduated </a:t>
            </a:r>
            <a:r>
              <a:rPr lang="en-US" sz="2200" dirty="0">
                <a:solidFill>
                  <a:schemeClr val="bg1"/>
                </a:solidFill>
                <a:latin typeface="Arial" panose="020B0604020202020204" pitchFamily="34" charset="0"/>
                <a:cs typeface="Arial" panose="020B0604020202020204" pitchFamily="34" charset="0"/>
              </a:rPr>
              <a:t>from the University of Minnesota with a degree in electrical </a:t>
            </a:r>
            <a:r>
              <a:rPr lang="en-US" sz="2200" dirty="0" smtClean="0">
                <a:solidFill>
                  <a:schemeClr val="bg1"/>
                </a:solidFill>
                <a:latin typeface="Arial" panose="020B0604020202020204" pitchFamily="34" charset="0"/>
                <a:cs typeface="Arial" panose="020B0604020202020204" pitchFamily="34" charset="0"/>
              </a:rPr>
              <a:t>engineering. This </a:t>
            </a:r>
            <a:r>
              <a:rPr lang="en-US" sz="2200" dirty="0">
                <a:solidFill>
                  <a:schemeClr val="bg1"/>
                </a:solidFill>
                <a:latin typeface="Arial" panose="020B0604020202020204" pitchFamily="34" charset="0"/>
                <a:cs typeface="Arial" panose="020B0604020202020204" pitchFamily="34" charset="0"/>
              </a:rPr>
              <a:t>task took him nine years to complete by going to school </a:t>
            </a:r>
            <a:r>
              <a:rPr lang="en-US" sz="2200" dirty="0" smtClean="0">
                <a:solidFill>
                  <a:schemeClr val="bg1"/>
                </a:solidFill>
                <a:latin typeface="Arial" panose="020B0604020202020204" pitchFamily="34" charset="0"/>
                <a:cs typeface="Arial" panose="020B0604020202020204" pitchFamily="34" charset="0"/>
              </a:rPr>
              <a:t>and </a:t>
            </a:r>
            <a:r>
              <a:rPr lang="en-US" sz="2200" dirty="0">
                <a:solidFill>
                  <a:schemeClr val="bg1"/>
                </a:solidFill>
                <a:latin typeface="Arial" panose="020B0604020202020204" pitchFamily="34" charset="0"/>
                <a:cs typeface="Arial" panose="020B0604020202020204" pitchFamily="34" charset="0"/>
              </a:rPr>
              <a:t>working </a:t>
            </a:r>
            <a:r>
              <a:rPr lang="en-US" sz="2200" dirty="0" smtClean="0">
                <a:solidFill>
                  <a:schemeClr val="bg1"/>
                </a:solidFill>
                <a:latin typeface="Arial" panose="020B0604020202020204" pitchFamily="34" charset="0"/>
                <a:cs typeface="Arial" panose="020B0604020202020204" pitchFamily="34" charset="0"/>
              </a:rPr>
              <a:t>full </a:t>
            </a:r>
            <a:r>
              <a:rPr lang="en-US" sz="2200" dirty="0">
                <a:solidFill>
                  <a:schemeClr val="bg1"/>
                </a:solidFill>
                <a:latin typeface="Arial" panose="020B0604020202020204" pitchFamily="34" charset="0"/>
                <a:cs typeface="Arial" panose="020B0604020202020204" pitchFamily="34" charset="0"/>
              </a:rPr>
              <a:t>time.</a:t>
            </a:r>
          </a:p>
          <a:p>
            <a:r>
              <a:rPr lang="en-US" sz="2200" dirty="0">
                <a:solidFill>
                  <a:schemeClr val="bg1"/>
                </a:solidFill>
                <a:latin typeface="Arial" panose="020B0604020202020204" pitchFamily="34" charset="0"/>
                <a:cs typeface="Arial" panose="020B0604020202020204" pitchFamily="34" charset="0"/>
              </a:rPr>
              <a:t> </a:t>
            </a:r>
            <a:endParaRPr lang="en-US" sz="1000" dirty="0">
              <a:solidFill>
                <a:schemeClr val="bg1"/>
              </a:solidFill>
              <a:latin typeface="Arial" panose="020B0604020202020204" pitchFamily="34" charset="0"/>
              <a:cs typeface="Arial" panose="020B0604020202020204" pitchFamily="34" charset="0"/>
            </a:endParaRPr>
          </a:p>
          <a:p>
            <a:r>
              <a:rPr lang="en-US" sz="2200" dirty="0">
                <a:solidFill>
                  <a:schemeClr val="bg1"/>
                </a:solidFill>
                <a:latin typeface="Arial" panose="020B0604020202020204" pitchFamily="34" charset="0"/>
                <a:cs typeface="Arial" panose="020B0604020202020204" pitchFamily="34" charset="0"/>
              </a:rPr>
              <a:t>In 1981, </a:t>
            </a:r>
            <a:r>
              <a:rPr lang="en-US" sz="2200" dirty="0" err="1">
                <a:solidFill>
                  <a:schemeClr val="bg1"/>
                </a:solidFill>
                <a:latin typeface="Arial" panose="020B0604020202020204" pitchFamily="34" charset="0"/>
                <a:cs typeface="Arial" panose="020B0604020202020204" pitchFamily="34" charset="0"/>
              </a:rPr>
              <a:t>Almendinger</a:t>
            </a:r>
            <a:r>
              <a:rPr lang="en-US" sz="2200" dirty="0">
                <a:solidFill>
                  <a:schemeClr val="bg1"/>
                </a:solidFill>
                <a:latin typeface="Arial" panose="020B0604020202020204" pitchFamily="34" charset="0"/>
                <a:cs typeface="Arial" panose="020B0604020202020204" pitchFamily="34" charset="0"/>
              </a:rPr>
              <a:t> started working for Motorola in Arizona.  There, he met </a:t>
            </a:r>
            <a:r>
              <a:rPr lang="en-US" sz="2200" dirty="0" smtClean="0">
                <a:solidFill>
                  <a:schemeClr val="bg1"/>
                </a:solidFill>
                <a:latin typeface="Arial" panose="020B0604020202020204" pitchFamily="34" charset="0"/>
                <a:cs typeface="Arial" panose="020B0604020202020204" pitchFamily="34" charset="0"/>
              </a:rPr>
              <a:t>another </a:t>
            </a:r>
            <a:r>
              <a:rPr lang="en-US" sz="2200" dirty="0">
                <a:solidFill>
                  <a:schemeClr val="bg1"/>
                </a:solidFill>
                <a:latin typeface="Arial" panose="020B0604020202020204" pitchFamily="34" charset="0"/>
                <a:cs typeface="Arial" panose="020B0604020202020204" pitchFamily="34" charset="0"/>
              </a:rPr>
              <a:t>engineer who mentored his interest in photography. Encouraged by his mentor, he joined the Photographic Society of America (PSA). </a:t>
            </a:r>
            <a:r>
              <a:rPr lang="en-US" sz="2200" dirty="0" smtClean="0">
                <a:solidFill>
                  <a:schemeClr val="bg1"/>
                </a:solidFill>
                <a:latin typeface="Arial" panose="020B0604020202020204" pitchFamily="34" charset="0"/>
                <a:cs typeface="Arial" panose="020B0604020202020204" pitchFamily="34" charset="0"/>
              </a:rPr>
              <a:t>Also</a:t>
            </a:r>
            <a:r>
              <a:rPr lang="en-US" sz="2200" dirty="0">
                <a:solidFill>
                  <a:schemeClr val="bg1"/>
                </a:solidFill>
                <a:latin typeface="Arial" panose="020B0604020202020204" pitchFamily="34" charset="0"/>
                <a:cs typeface="Arial" panose="020B0604020202020204" pitchFamily="34" charset="0"/>
              </a:rPr>
              <a:t>, soon after moving to Arizona, </a:t>
            </a:r>
            <a:r>
              <a:rPr lang="en-US" sz="2200" dirty="0" smtClean="0">
                <a:solidFill>
                  <a:schemeClr val="bg1"/>
                </a:solidFill>
                <a:latin typeface="Arial" panose="020B0604020202020204" pitchFamily="34" charset="0"/>
                <a:cs typeface="Arial" panose="020B0604020202020204" pitchFamily="34" charset="0"/>
              </a:rPr>
              <a:t>he </a:t>
            </a:r>
            <a:r>
              <a:rPr lang="en-US" sz="2200" dirty="0">
                <a:solidFill>
                  <a:schemeClr val="bg1"/>
                </a:solidFill>
                <a:latin typeface="Arial" panose="020B0604020202020204" pitchFamily="34" charset="0"/>
                <a:cs typeface="Arial" panose="020B0604020202020204" pitchFamily="34" charset="0"/>
              </a:rPr>
              <a:t>entered a photography contest at the Desert Botanical Garden (DBG), where he met </a:t>
            </a:r>
            <a:r>
              <a:rPr lang="en-US" sz="2200" dirty="0" smtClean="0">
                <a:solidFill>
                  <a:schemeClr val="bg1"/>
                </a:solidFill>
                <a:latin typeface="Arial" panose="020B0604020202020204" pitchFamily="34" charset="0"/>
                <a:cs typeface="Arial" panose="020B0604020202020204" pitchFamily="34" charset="0"/>
              </a:rPr>
              <a:t>a </a:t>
            </a:r>
            <a:r>
              <a:rPr lang="en-US" sz="2200" dirty="0">
                <a:solidFill>
                  <a:schemeClr val="bg1"/>
                </a:solidFill>
                <a:latin typeface="Arial" panose="020B0604020202020204" pitchFamily="34" charset="0"/>
                <a:cs typeface="Arial" panose="020B0604020202020204" pitchFamily="34" charset="0"/>
              </a:rPr>
              <a:t>very spirited volunteer who persuaded him to become a </a:t>
            </a:r>
            <a:r>
              <a:rPr lang="en-US" sz="2200" dirty="0" smtClean="0">
                <a:solidFill>
                  <a:schemeClr val="bg1"/>
                </a:solidFill>
                <a:latin typeface="Arial" panose="020B0604020202020204" pitchFamily="34" charset="0"/>
                <a:cs typeface="Arial" panose="020B0604020202020204" pitchFamily="34" charset="0"/>
              </a:rPr>
              <a:t>docent</a:t>
            </a:r>
            <a:r>
              <a:rPr lang="en-US" sz="2200" dirty="0">
                <a:solidFill>
                  <a:schemeClr val="bg1"/>
                </a:solidFill>
                <a:latin typeface="Arial" panose="020B0604020202020204" pitchFamily="34" charset="0"/>
                <a:cs typeface="Arial" panose="020B0604020202020204" pitchFamily="34" charset="0"/>
              </a:rPr>
              <a:t>. Now, he leads tours of DBG and interprets the desert environment </a:t>
            </a:r>
            <a:r>
              <a:rPr lang="en-US" sz="2200" dirty="0" smtClean="0">
                <a:solidFill>
                  <a:schemeClr val="bg1"/>
                </a:solidFill>
                <a:latin typeface="Arial" panose="020B0604020202020204" pitchFamily="34" charset="0"/>
                <a:cs typeface="Arial" panose="020B0604020202020204" pitchFamily="34" charset="0"/>
              </a:rPr>
              <a:t>to </a:t>
            </a:r>
            <a:r>
              <a:rPr lang="en-US" sz="2200" dirty="0">
                <a:solidFill>
                  <a:schemeClr val="bg1"/>
                </a:solidFill>
                <a:latin typeface="Arial" panose="020B0604020202020204" pitchFamily="34" charset="0"/>
                <a:cs typeface="Arial" panose="020B0604020202020204" pitchFamily="34" charset="0"/>
              </a:rPr>
              <a:t>visitors.</a:t>
            </a:r>
          </a:p>
          <a:p>
            <a:r>
              <a:rPr lang="en-US" dirty="0"/>
              <a:t> </a:t>
            </a:r>
          </a:p>
        </p:txBody>
      </p:sp>
    </p:spTree>
    <p:extLst>
      <p:ext uri="{BB962C8B-B14F-4D97-AF65-F5344CB8AC3E}">
        <p14:creationId xmlns:p14="http://schemas.microsoft.com/office/powerpoint/2010/main" val="42461124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609600"/>
            <a:ext cx="5638800" cy="5173211"/>
          </a:xfrm>
          <a:prstGeom prst="rect">
            <a:avLst/>
          </a:prstGeom>
        </p:spPr>
      </p:pic>
      <p:sp>
        <p:nvSpPr>
          <p:cNvPr id="3" name="Rectangle 2"/>
          <p:cNvSpPr/>
          <p:nvPr/>
        </p:nvSpPr>
        <p:spPr>
          <a:xfrm>
            <a:off x="6324600" y="2929608"/>
            <a:ext cx="2667000" cy="923330"/>
          </a:xfrm>
          <a:prstGeom prst="rect">
            <a:avLst/>
          </a:prstGeom>
        </p:spPr>
        <p:txBody>
          <a:bodyPr wrap="square">
            <a:spAutoFit/>
          </a:bodyPr>
          <a:lstStyle/>
          <a:p>
            <a:r>
              <a:rPr lang="en-US" dirty="0">
                <a:solidFill>
                  <a:schemeClr val="bg1"/>
                </a:solidFill>
                <a:latin typeface="Arial" panose="020B0604020202020204" pitchFamily="34" charset="0"/>
                <a:cs typeface="Arial" panose="020B0604020202020204" pitchFamily="34" charset="0"/>
              </a:rPr>
              <a:t>Denise A. Currier</a:t>
            </a:r>
          </a:p>
          <a:p>
            <a:r>
              <a:rPr lang="en-US" i="1" dirty="0">
                <a:solidFill>
                  <a:schemeClr val="bg1"/>
                </a:solidFill>
                <a:latin typeface="Arial" panose="020B0604020202020204" pitchFamily="34" charset="0"/>
                <a:cs typeface="Arial" panose="020B0604020202020204" pitchFamily="34" charset="0"/>
              </a:rPr>
              <a:t>Katz Cats</a:t>
            </a:r>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multimedia </a:t>
            </a:r>
            <a:r>
              <a:rPr lang="en-US" dirty="0" smtClean="0">
                <a:solidFill>
                  <a:schemeClr val="bg1"/>
                </a:solidFill>
                <a:latin typeface="Arial" panose="020B0604020202020204" pitchFamily="34" charset="0"/>
                <a:cs typeface="Arial" panose="020B0604020202020204" pitchFamily="34" charset="0"/>
              </a:rPr>
              <a:t>fiber quilt</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21316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609600"/>
            <a:ext cx="8458200" cy="5632311"/>
          </a:xfrm>
          <a:prstGeom prst="rect">
            <a:avLst/>
          </a:prstGeom>
        </p:spPr>
        <p:txBody>
          <a:bodyPr wrap="square">
            <a:spAutoFit/>
          </a:bodyPr>
          <a:lstStyle/>
          <a:p>
            <a:r>
              <a:rPr lang="en-US" sz="2000" b="1" dirty="0">
                <a:solidFill>
                  <a:schemeClr val="bg1"/>
                </a:solidFill>
                <a:latin typeface="Arial" panose="020B0604020202020204" pitchFamily="34" charset="0"/>
                <a:cs typeface="Arial" panose="020B0604020202020204" pitchFamily="34" charset="0"/>
              </a:rPr>
              <a:t>Denise A. Currier, Mesa</a:t>
            </a:r>
            <a:endParaRPr lang="en-US" sz="2000" dirty="0">
              <a:solidFill>
                <a:schemeClr val="bg1"/>
              </a:solidFill>
              <a:latin typeface="Arial" panose="020B0604020202020204" pitchFamily="34" charset="0"/>
              <a:cs typeface="Arial" panose="020B0604020202020204" pitchFamily="34" charset="0"/>
            </a:endParaRPr>
          </a:p>
          <a:p>
            <a:r>
              <a:rPr lang="en-US" sz="2000" dirty="0" smtClean="0">
                <a:solidFill>
                  <a:schemeClr val="bg1"/>
                </a:solidFill>
                <a:latin typeface="Arial" panose="020B0604020202020204" pitchFamily="34" charset="0"/>
                <a:cs typeface="Arial" panose="020B0604020202020204" pitchFamily="34" charset="0"/>
              </a:rPr>
              <a:t>Currier </a:t>
            </a:r>
            <a:r>
              <a:rPr lang="en-US" sz="2000" dirty="0">
                <a:solidFill>
                  <a:schemeClr val="bg1"/>
                </a:solidFill>
                <a:latin typeface="Arial" panose="020B0604020202020204" pitchFamily="34" charset="0"/>
                <a:cs typeface="Arial" panose="020B0604020202020204" pitchFamily="34" charset="0"/>
              </a:rPr>
              <a:t>has lived in Mesa for more than thirty years.  She started sewing at a young age and has been interested in fiber work ever since. She is also an </a:t>
            </a:r>
            <a:r>
              <a:rPr lang="en-US" sz="2000" dirty="0" smtClean="0">
                <a:solidFill>
                  <a:schemeClr val="bg1"/>
                </a:solidFill>
                <a:latin typeface="Arial" panose="020B0604020202020204" pitchFamily="34" charset="0"/>
                <a:cs typeface="Arial" panose="020B0604020202020204" pitchFamily="34" charset="0"/>
              </a:rPr>
              <a:t>accomplished </a:t>
            </a:r>
            <a:r>
              <a:rPr lang="en-US" sz="2000" dirty="0">
                <a:solidFill>
                  <a:schemeClr val="bg1"/>
                </a:solidFill>
                <a:latin typeface="Arial" panose="020B0604020202020204" pitchFamily="34" charset="0"/>
                <a:cs typeface="Arial" panose="020B0604020202020204" pitchFamily="34" charset="0"/>
              </a:rPr>
              <a:t>graphic designer and over the years has worked on clothing ads and commercial window displays. </a:t>
            </a:r>
            <a:r>
              <a:rPr lang="en-US" sz="2000" dirty="0" smtClean="0">
                <a:solidFill>
                  <a:schemeClr val="bg1"/>
                </a:solidFill>
                <a:latin typeface="Arial" panose="020B0604020202020204" pitchFamily="34" charset="0"/>
                <a:cs typeface="Arial" panose="020B0604020202020204" pitchFamily="34" charset="0"/>
              </a:rPr>
              <a:t/>
            </a:r>
            <a:br>
              <a:rPr lang="en-US" sz="2000" dirty="0" smtClean="0">
                <a:solidFill>
                  <a:schemeClr val="bg1"/>
                </a:solidFill>
                <a:latin typeface="Arial" panose="020B0604020202020204" pitchFamily="34" charset="0"/>
                <a:cs typeface="Arial" panose="020B0604020202020204" pitchFamily="34" charset="0"/>
              </a:rPr>
            </a:br>
            <a:r>
              <a:rPr lang="en-US" sz="2000" dirty="0" smtClean="0">
                <a:solidFill>
                  <a:schemeClr val="bg1"/>
                </a:solidFill>
                <a:latin typeface="Arial" panose="020B0604020202020204" pitchFamily="34" charset="0"/>
                <a:cs typeface="Arial" panose="020B0604020202020204" pitchFamily="34" charset="0"/>
              </a:rPr>
              <a:t/>
            </a:r>
            <a:br>
              <a:rPr lang="en-US" sz="2000" dirty="0" smtClean="0">
                <a:solidFill>
                  <a:schemeClr val="bg1"/>
                </a:solidFill>
                <a:latin typeface="Arial" panose="020B0604020202020204" pitchFamily="34" charset="0"/>
                <a:cs typeface="Arial" panose="020B0604020202020204" pitchFamily="34" charset="0"/>
              </a:rPr>
            </a:br>
            <a:r>
              <a:rPr lang="en-US" sz="2000" dirty="0" smtClean="0">
                <a:solidFill>
                  <a:schemeClr val="bg1"/>
                </a:solidFill>
                <a:latin typeface="Arial" panose="020B0604020202020204" pitchFamily="34" charset="0"/>
                <a:cs typeface="Arial" panose="020B0604020202020204" pitchFamily="34" charset="0"/>
              </a:rPr>
              <a:t>Many </a:t>
            </a:r>
            <a:r>
              <a:rPr lang="en-US" sz="2000" dirty="0">
                <a:solidFill>
                  <a:schemeClr val="bg1"/>
                </a:solidFill>
                <a:latin typeface="Arial" panose="020B0604020202020204" pitchFamily="34" charset="0"/>
                <a:cs typeface="Arial" panose="020B0604020202020204" pitchFamily="34" charset="0"/>
              </a:rPr>
              <a:t>of </a:t>
            </a:r>
            <a:r>
              <a:rPr lang="en-US" sz="2000" dirty="0" smtClean="0">
                <a:solidFill>
                  <a:schemeClr val="bg1"/>
                </a:solidFill>
                <a:latin typeface="Arial" panose="020B0604020202020204" pitchFamily="34" charset="0"/>
                <a:cs typeface="Arial" panose="020B0604020202020204" pitchFamily="34" charset="0"/>
              </a:rPr>
              <a:t>Currier’s </a:t>
            </a:r>
            <a:r>
              <a:rPr lang="en-US" sz="2000" dirty="0">
                <a:solidFill>
                  <a:schemeClr val="bg1"/>
                </a:solidFill>
                <a:latin typeface="Arial" panose="020B0604020202020204" pitchFamily="34" charset="0"/>
                <a:cs typeface="Arial" panose="020B0604020202020204" pitchFamily="34" charset="0"/>
              </a:rPr>
              <a:t>quilts relate to her own loves of family, animals and nature. She is also an artist that likes the art </a:t>
            </a:r>
            <a:r>
              <a:rPr lang="en-US" sz="2000" dirty="0" smtClean="0">
                <a:solidFill>
                  <a:schemeClr val="bg1"/>
                </a:solidFill>
                <a:latin typeface="Arial" panose="020B0604020202020204" pitchFamily="34" charset="0"/>
                <a:cs typeface="Arial" panose="020B0604020202020204" pitchFamily="34" charset="0"/>
              </a:rPr>
              <a:t>making </a:t>
            </a:r>
            <a:r>
              <a:rPr lang="en-US" sz="2000" dirty="0">
                <a:solidFill>
                  <a:schemeClr val="bg1"/>
                </a:solidFill>
                <a:latin typeface="Arial" panose="020B0604020202020204" pitchFamily="34" charset="0"/>
                <a:cs typeface="Arial" panose="020B0604020202020204" pitchFamily="34" charset="0"/>
              </a:rPr>
              <a:t>process as much as the end product.</a:t>
            </a:r>
          </a:p>
          <a:p>
            <a:r>
              <a:rPr lang="en-US" sz="2000" dirty="0">
                <a:solidFill>
                  <a:schemeClr val="bg1"/>
                </a:solidFill>
                <a:latin typeface="Arial" panose="020B0604020202020204" pitchFamily="34" charset="0"/>
                <a:cs typeface="Arial" panose="020B0604020202020204" pitchFamily="34" charset="0"/>
              </a:rPr>
              <a:t> </a:t>
            </a:r>
            <a:r>
              <a:rPr lang="en-US" sz="1000" dirty="0">
                <a:solidFill>
                  <a:schemeClr val="bg1"/>
                </a:solidFill>
                <a:latin typeface="Arial" panose="020B0604020202020204" pitchFamily="34" charset="0"/>
                <a:cs typeface="Arial" panose="020B0604020202020204" pitchFamily="34" charset="0"/>
              </a:rPr>
              <a:t> </a:t>
            </a:r>
          </a:p>
          <a:p>
            <a:r>
              <a:rPr lang="en-US" sz="2000" dirty="0">
                <a:solidFill>
                  <a:schemeClr val="bg1"/>
                </a:solidFill>
                <a:latin typeface="Arial" panose="020B0604020202020204" pitchFamily="34" charset="0"/>
                <a:cs typeface="Arial" panose="020B0604020202020204" pitchFamily="34" charset="0"/>
              </a:rPr>
              <a:t>Currier says: </a:t>
            </a:r>
            <a:r>
              <a:rPr lang="en-US" sz="2000" i="1" dirty="0">
                <a:solidFill>
                  <a:schemeClr val="bg1"/>
                </a:solidFill>
                <a:latin typeface="Arial" panose="020B0604020202020204" pitchFamily="34" charset="0"/>
                <a:cs typeface="Arial" panose="020B0604020202020204" pitchFamily="34" charset="0"/>
              </a:rPr>
              <a:t>“Art seems to find me in a place of defined, self-taught creative play. I select themes inspired by everyday activities and images that fit into a series of dimensional art </a:t>
            </a:r>
            <a:r>
              <a:rPr lang="en-US" sz="2000" i="1" dirty="0" smtClean="0">
                <a:solidFill>
                  <a:schemeClr val="bg1"/>
                </a:solidFill>
                <a:latin typeface="Arial" panose="020B0604020202020204" pitchFamily="34" charset="0"/>
                <a:cs typeface="Arial" panose="020B0604020202020204" pitchFamily="34" charset="0"/>
              </a:rPr>
              <a:t>forms…. If </a:t>
            </a:r>
            <a:r>
              <a:rPr lang="en-US" sz="2000" i="1" dirty="0">
                <a:solidFill>
                  <a:schemeClr val="bg1"/>
                </a:solidFill>
                <a:latin typeface="Arial" panose="020B0604020202020204" pitchFamily="34" charset="0"/>
                <a:cs typeface="Arial" panose="020B0604020202020204" pitchFamily="34" charset="0"/>
              </a:rPr>
              <a:t>I am happy with the journey and the final outcome, then I have accomplished success; I’m always adrenalized and excited about the next </a:t>
            </a:r>
            <a:r>
              <a:rPr lang="en-US" sz="2000" i="1" dirty="0" err="1">
                <a:solidFill>
                  <a:schemeClr val="bg1"/>
                </a:solidFill>
                <a:latin typeface="Arial" panose="020B0604020202020204" pitchFamily="34" charset="0"/>
                <a:cs typeface="Arial" panose="020B0604020202020204" pitchFamily="34" charset="0"/>
              </a:rPr>
              <a:t>ARTrageous</a:t>
            </a:r>
            <a:r>
              <a:rPr lang="en-US" sz="2000" i="1" dirty="0">
                <a:solidFill>
                  <a:schemeClr val="bg1"/>
                </a:solidFill>
                <a:latin typeface="Arial" panose="020B0604020202020204" pitchFamily="34" charset="0"/>
                <a:cs typeface="Arial" panose="020B0604020202020204" pitchFamily="34" charset="0"/>
              </a:rPr>
              <a:t> project!”</a:t>
            </a:r>
            <a:endParaRPr lang="en-US" sz="2000" dirty="0">
              <a:solidFill>
                <a:schemeClr val="bg1"/>
              </a:solidFill>
              <a:latin typeface="Arial" panose="020B0604020202020204" pitchFamily="34" charset="0"/>
              <a:cs typeface="Arial" panose="020B0604020202020204" pitchFamily="34" charset="0"/>
            </a:endParaRPr>
          </a:p>
          <a:p>
            <a:r>
              <a:rPr lang="en-US" sz="2000" b="1" dirty="0">
                <a:solidFill>
                  <a:schemeClr val="bg1"/>
                </a:solidFill>
                <a:latin typeface="Arial" panose="020B0604020202020204" pitchFamily="34" charset="0"/>
                <a:cs typeface="Arial" panose="020B0604020202020204" pitchFamily="34" charset="0"/>
              </a:rPr>
              <a:t> </a:t>
            </a:r>
            <a:endParaRPr lang="en-US" sz="1000" b="1" dirty="0">
              <a:solidFill>
                <a:schemeClr val="bg1"/>
              </a:solidFill>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rPr>
              <a:t>www.DeniseACurrier.com </a:t>
            </a:r>
          </a:p>
          <a:p>
            <a:r>
              <a:rPr lang="en-US" sz="2000"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70710711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489</TotalTime>
  <Words>925</Words>
  <Application>Microsoft Office PowerPoint</Application>
  <PresentationFormat>On-screen Show (4:3)</PresentationFormat>
  <Paragraphs>119</Paragraphs>
  <Slides>26</Slides>
  <Notes>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City of Tempe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Dock, Michelle</dc:creator>
  <cp:lastModifiedBy>Dock, Michelle</cp:lastModifiedBy>
  <cp:revision>20</cp:revision>
  <dcterms:created xsi:type="dcterms:W3CDTF">2014-07-09T17:56:27Z</dcterms:created>
  <dcterms:modified xsi:type="dcterms:W3CDTF">2014-07-25T18:43:59Z</dcterms:modified>
</cp:coreProperties>
</file>