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6" r:id="rId20"/>
    <p:sldId id="275" r:id="rId21"/>
    <p:sldId id="274"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EDECEA-55FE-47B7-913A-2E0F7F763A3A}" type="datetimeFigureOut">
              <a:rPr lang="en-US" smtClean="0"/>
              <a:t>07/01/2013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286C4-813F-42ED-B455-03B7F9719F8A}" type="slidenum">
              <a:rPr lang="en-US" smtClean="0"/>
              <a:t>‹#›</a:t>
            </a:fld>
            <a:endParaRPr lang="en-US"/>
          </a:p>
        </p:txBody>
      </p:sp>
    </p:spTree>
    <p:extLst>
      <p:ext uri="{BB962C8B-B14F-4D97-AF65-F5344CB8AC3E}">
        <p14:creationId xmlns:p14="http://schemas.microsoft.com/office/powerpoint/2010/main" val="3136845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EDECEA-55FE-47B7-913A-2E0F7F763A3A}" type="datetimeFigureOut">
              <a:rPr lang="en-US" smtClean="0"/>
              <a:t>07/01/2013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286C4-813F-42ED-B455-03B7F9719F8A}" type="slidenum">
              <a:rPr lang="en-US" smtClean="0"/>
              <a:t>‹#›</a:t>
            </a:fld>
            <a:endParaRPr lang="en-US"/>
          </a:p>
        </p:txBody>
      </p:sp>
    </p:spTree>
    <p:extLst>
      <p:ext uri="{BB962C8B-B14F-4D97-AF65-F5344CB8AC3E}">
        <p14:creationId xmlns:p14="http://schemas.microsoft.com/office/powerpoint/2010/main" val="1986038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EDECEA-55FE-47B7-913A-2E0F7F763A3A}" type="datetimeFigureOut">
              <a:rPr lang="en-US" smtClean="0"/>
              <a:t>07/01/2013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286C4-813F-42ED-B455-03B7F9719F8A}" type="slidenum">
              <a:rPr lang="en-US" smtClean="0"/>
              <a:t>‹#›</a:t>
            </a:fld>
            <a:endParaRPr lang="en-US"/>
          </a:p>
        </p:txBody>
      </p:sp>
    </p:spTree>
    <p:extLst>
      <p:ext uri="{BB962C8B-B14F-4D97-AF65-F5344CB8AC3E}">
        <p14:creationId xmlns:p14="http://schemas.microsoft.com/office/powerpoint/2010/main" val="80693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EDECEA-55FE-47B7-913A-2E0F7F763A3A}" type="datetimeFigureOut">
              <a:rPr lang="en-US" smtClean="0"/>
              <a:t>07/01/2013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286C4-813F-42ED-B455-03B7F9719F8A}" type="slidenum">
              <a:rPr lang="en-US" smtClean="0"/>
              <a:t>‹#›</a:t>
            </a:fld>
            <a:endParaRPr lang="en-US"/>
          </a:p>
        </p:txBody>
      </p:sp>
    </p:spTree>
    <p:extLst>
      <p:ext uri="{BB962C8B-B14F-4D97-AF65-F5344CB8AC3E}">
        <p14:creationId xmlns:p14="http://schemas.microsoft.com/office/powerpoint/2010/main" val="215515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EDECEA-55FE-47B7-913A-2E0F7F763A3A}" type="datetimeFigureOut">
              <a:rPr lang="en-US" smtClean="0"/>
              <a:t>07/01/2013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286C4-813F-42ED-B455-03B7F9719F8A}" type="slidenum">
              <a:rPr lang="en-US" smtClean="0"/>
              <a:t>‹#›</a:t>
            </a:fld>
            <a:endParaRPr lang="en-US"/>
          </a:p>
        </p:txBody>
      </p:sp>
    </p:spTree>
    <p:extLst>
      <p:ext uri="{BB962C8B-B14F-4D97-AF65-F5344CB8AC3E}">
        <p14:creationId xmlns:p14="http://schemas.microsoft.com/office/powerpoint/2010/main" val="1315603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EDECEA-55FE-47B7-913A-2E0F7F763A3A}" type="datetimeFigureOut">
              <a:rPr lang="en-US" smtClean="0"/>
              <a:t>07/01/2013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286C4-813F-42ED-B455-03B7F9719F8A}" type="slidenum">
              <a:rPr lang="en-US" smtClean="0"/>
              <a:t>‹#›</a:t>
            </a:fld>
            <a:endParaRPr lang="en-US"/>
          </a:p>
        </p:txBody>
      </p:sp>
    </p:spTree>
    <p:extLst>
      <p:ext uri="{BB962C8B-B14F-4D97-AF65-F5344CB8AC3E}">
        <p14:creationId xmlns:p14="http://schemas.microsoft.com/office/powerpoint/2010/main" val="1299467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EDECEA-55FE-47B7-913A-2E0F7F763A3A}" type="datetimeFigureOut">
              <a:rPr lang="en-US" smtClean="0"/>
              <a:t>07/01/2013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0286C4-813F-42ED-B455-03B7F9719F8A}" type="slidenum">
              <a:rPr lang="en-US" smtClean="0"/>
              <a:t>‹#›</a:t>
            </a:fld>
            <a:endParaRPr lang="en-US"/>
          </a:p>
        </p:txBody>
      </p:sp>
    </p:spTree>
    <p:extLst>
      <p:ext uri="{BB962C8B-B14F-4D97-AF65-F5344CB8AC3E}">
        <p14:creationId xmlns:p14="http://schemas.microsoft.com/office/powerpoint/2010/main" val="3468071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EDECEA-55FE-47B7-913A-2E0F7F763A3A}" type="datetimeFigureOut">
              <a:rPr lang="en-US" smtClean="0"/>
              <a:t>07/01/2013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0286C4-813F-42ED-B455-03B7F9719F8A}" type="slidenum">
              <a:rPr lang="en-US" smtClean="0"/>
              <a:t>‹#›</a:t>
            </a:fld>
            <a:endParaRPr lang="en-US"/>
          </a:p>
        </p:txBody>
      </p:sp>
    </p:spTree>
    <p:extLst>
      <p:ext uri="{BB962C8B-B14F-4D97-AF65-F5344CB8AC3E}">
        <p14:creationId xmlns:p14="http://schemas.microsoft.com/office/powerpoint/2010/main" val="340964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EDECEA-55FE-47B7-913A-2E0F7F763A3A}" type="datetimeFigureOut">
              <a:rPr lang="en-US" smtClean="0"/>
              <a:t>07/01/2013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0286C4-813F-42ED-B455-03B7F9719F8A}" type="slidenum">
              <a:rPr lang="en-US" smtClean="0"/>
              <a:t>‹#›</a:t>
            </a:fld>
            <a:endParaRPr lang="en-US"/>
          </a:p>
        </p:txBody>
      </p:sp>
    </p:spTree>
    <p:extLst>
      <p:ext uri="{BB962C8B-B14F-4D97-AF65-F5344CB8AC3E}">
        <p14:creationId xmlns:p14="http://schemas.microsoft.com/office/powerpoint/2010/main" val="325908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DECEA-55FE-47B7-913A-2E0F7F763A3A}" type="datetimeFigureOut">
              <a:rPr lang="en-US" smtClean="0"/>
              <a:t>07/01/2013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286C4-813F-42ED-B455-03B7F9719F8A}" type="slidenum">
              <a:rPr lang="en-US" smtClean="0"/>
              <a:t>‹#›</a:t>
            </a:fld>
            <a:endParaRPr lang="en-US"/>
          </a:p>
        </p:txBody>
      </p:sp>
    </p:spTree>
    <p:extLst>
      <p:ext uri="{BB962C8B-B14F-4D97-AF65-F5344CB8AC3E}">
        <p14:creationId xmlns:p14="http://schemas.microsoft.com/office/powerpoint/2010/main" val="2725307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DECEA-55FE-47B7-913A-2E0F7F763A3A}" type="datetimeFigureOut">
              <a:rPr lang="en-US" smtClean="0"/>
              <a:t>07/01/2013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286C4-813F-42ED-B455-03B7F9719F8A}" type="slidenum">
              <a:rPr lang="en-US" smtClean="0"/>
              <a:t>‹#›</a:t>
            </a:fld>
            <a:endParaRPr lang="en-US"/>
          </a:p>
        </p:txBody>
      </p:sp>
    </p:spTree>
    <p:extLst>
      <p:ext uri="{BB962C8B-B14F-4D97-AF65-F5344CB8AC3E}">
        <p14:creationId xmlns:p14="http://schemas.microsoft.com/office/powerpoint/2010/main" val="3659099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DECEA-55FE-47B7-913A-2E0F7F763A3A}" type="datetimeFigureOut">
              <a:rPr lang="en-US" smtClean="0"/>
              <a:t>07/01/2013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286C4-813F-42ED-B455-03B7F9719F8A}" type="slidenum">
              <a:rPr lang="en-US" smtClean="0"/>
              <a:t>‹#›</a:t>
            </a:fld>
            <a:endParaRPr lang="en-US"/>
          </a:p>
        </p:txBody>
      </p:sp>
    </p:spTree>
    <p:extLst>
      <p:ext uri="{BB962C8B-B14F-4D97-AF65-F5344CB8AC3E}">
        <p14:creationId xmlns:p14="http://schemas.microsoft.com/office/powerpoint/2010/main" val="3738460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2800" y="1677619"/>
            <a:ext cx="5105400" cy="2616101"/>
          </a:xfrm>
          <a:prstGeom prst="rect">
            <a:avLst/>
          </a:prstGeom>
          <a:noFill/>
        </p:spPr>
        <p:txBody>
          <a:bodyPr wrap="square" rtlCol="0">
            <a:spAutoFit/>
          </a:bodyPr>
          <a:lstStyle/>
          <a:p>
            <a:r>
              <a:rPr lang="en-US" sz="6600" dirty="0" smtClean="0">
                <a:solidFill>
                  <a:schemeClr val="bg1"/>
                </a:solidFill>
                <a:latin typeface="Arial" pitchFamily="34" charset="0"/>
                <a:cs typeface="Arial" pitchFamily="34" charset="0"/>
              </a:rPr>
              <a:t>ANIMAL </a:t>
            </a:r>
            <a:br>
              <a:rPr lang="en-US" sz="6600" dirty="0" smtClean="0">
                <a:solidFill>
                  <a:schemeClr val="bg1"/>
                </a:solidFill>
                <a:latin typeface="Arial" pitchFamily="34" charset="0"/>
                <a:cs typeface="Arial" pitchFamily="34" charset="0"/>
              </a:rPr>
            </a:br>
            <a:r>
              <a:rPr lang="en-US" sz="6600" dirty="0" smtClean="0">
                <a:solidFill>
                  <a:schemeClr val="bg1"/>
                </a:solidFill>
                <a:latin typeface="Arial" pitchFamily="34" charset="0"/>
                <a:cs typeface="Arial" pitchFamily="34" charset="0"/>
              </a:rPr>
              <a:t>CRACKERS</a:t>
            </a:r>
          </a:p>
          <a:p>
            <a:r>
              <a:rPr lang="en-US" sz="3200" dirty="0" smtClean="0">
                <a:solidFill>
                  <a:schemeClr val="bg1"/>
                </a:solidFill>
                <a:latin typeface="Arial" pitchFamily="34" charset="0"/>
                <a:cs typeface="Arial" pitchFamily="34" charset="0"/>
              </a:rPr>
              <a:t>Exhibition Preview</a:t>
            </a:r>
            <a:endParaRPr lang="en-US" sz="3200" dirty="0">
              <a:solidFill>
                <a:schemeClr val="bg1"/>
              </a:solidFill>
              <a:latin typeface="Arial" pitchFamily="34" charset="0"/>
              <a:cs typeface="Arial"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9200" y="2209953"/>
            <a:ext cx="1868424" cy="1551432"/>
          </a:xfrm>
          <a:prstGeom prst="rect">
            <a:avLst/>
          </a:prstGeom>
        </p:spPr>
      </p:pic>
    </p:spTree>
    <p:extLst>
      <p:ext uri="{BB962C8B-B14F-4D97-AF65-F5344CB8AC3E}">
        <p14:creationId xmlns:p14="http://schemas.microsoft.com/office/powerpoint/2010/main" val="3261485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2600" y="152400"/>
            <a:ext cx="5621655" cy="5649905"/>
          </a:xfrm>
          <a:prstGeom prst="rect">
            <a:avLst/>
          </a:prstGeom>
        </p:spPr>
      </p:pic>
      <p:sp>
        <p:nvSpPr>
          <p:cNvPr id="3" name="TextBox 2"/>
          <p:cNvSpPr txBox="1"/>
          <p:nvPr/>
        </p:nvSpPr>
        <p:spPr>
          <a:xfrm>
            <a:off x="5709228" y="5806855"/>
            <a:ext cx="1676400" cy="1323439"/>
          </a:xfrm>
          <a:prstGeom prst="rect">
            <a:avLst/>
          </a:prstGeom>
          <a:noFill/>
        </p:spPr>
        <p:txBody>
          <a:bodyPr wrap="square" rtlCol="0">
            <a:spAutoFit/>
          </a:bodyPr>
          <a:lstStyle/>
          <a:p>
            <a:pPr algn="r"/>
            <a:r>
              <a:rPr lang="en-US" sz="2000" dirty="0">
                <a:solidFill>
                  <a:schemeClr val="bg1"/>
                </a:solidFill>
                <a:latin typeface="Arial" pitchFamily="34" charset="0"/>
                <a:cs typeface="Arial" pitchFamily="34" charset="0"/>
              </a:rPr>
              <a:t>Jeff Falk</a:t>
            </a:r>
          </a:p>
          <a:p>
            <a:pPr algn="r"/>
            <a:r>
              <a:rPr lang="en-US" sz="2000" i="1" dirty="0" err="1">
                <a:solidFill>
                  <a:schemeClr val="bg1"/>
                </a:solidFill>
                <a:latin typeface="Arial" pitchFamily="34" charset="0"/>
                <a:cs typeface="Arial" pitchFamily="34" charset="0"/>
              </a:rPr>
              <a:t>Winky</a:t>
            </a:r>
            <a:endParaRPr lang="en-US" sz="2000" i="1" dirty="0">
              <a:solidFill>
                <a:schemeClr val="bg1"/>
              </a:solidFill>
              <a:latin typeface="Arial" pitchFamily="34" charset="0"/>
              <a:cs typeface="Arial" pitchFamily="34" charset="0"/>
            </a:endParaRPr>
          </a:p>
          <a:p>
            <a:pPr algn="r"/>
            <a:r>
              <a:rPr lang="en-US" sz="2000" dirty="0">
                <a:solidFill>
                  <a:schemeClr val="bg1"/>
                </a:solidFill>
                <a:latin typeface="Arial" pitchFamily="34" charset="0"/>
                <a:cs typeface="Arial" pitchFamily="34" charset="0"/>
              </a:rPr>
              <a:t>mixed media</a:t>
            </a:r>
          </a:p>
          <a:p>
            <a:endParaRPr lang="en-US" sz="2000"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2654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35846"/>
            <a:ext cx="4114800" cy="6001643"/>
          </a:xfrm>
          <a:prstGeom prst="rect">
            <a:avLst/>
          </a:prstGeom>
        </p:spPr>
        <p:txBody>
          <a:bodyPr wrap="square">
            <a:spAutoFit/>
          </a:bodyPr>
          <a:lstStyle/>
          <a:p>
            <a:r>
              <a:rPr lang="en-US" sz="2800" b="1" dirty="0">
                <a:solidFill>
                  <a:schemeClr val="bg1"/>
                </a:solidFill>
                <a:latin typeface="Arial" pitchFamily="34" charset="0"/>
                <a:cs typeface="Arial" pitchFamily="34" charset="0"/>
              </a:rPr>
              <a:t>Jeff Falk, </a:t>
            </a:r>
            <a:r>
              <a:rPr lang="en-US" sz="2800" b="1" dirty="0" smtClean="0">
                <a:solidFill>
                  <a:schemeClr val="bg1"/>
                </a:solidFill>
                <a:latin typeface="Arial" pitchFamily="34" charset="0"/>
                <a:cs typeface="Arial" pitchFamily="34" charset="0"/>
              </a:rPr>
              <a:t>Phoenix</a:t>
            </a:r>
            <a:br>
              <a:rPr lang="en-US" sz="2800" b="1" dirty="0" smtClean="0">
                <a:solidFill>
                  <a:schemeClr val="bg1"/>
                </a:solidFill>
                <a:latin typeface="Arial" pitchFamily="34" charset="0"/>
                <a:cs typeface="Arial" pitchFamily="34" charset="0"/>
              </a:rPr>
            </a:br>
            <a:endParaRPr lang="en-US" sz="1600" b="1" dirty="0">
              <a:solidFill>
                <a:schemeClr val="bg1"/>
              </a:solidFill>
              <a:latin typeface="Arial" pitchFamily="34" charset="0"/>
              <a:cs typeface="Arial" pitchFamily="34" charset="0"/>
            </a:endParaRPr>
          </a:p>
          <a:p>
            <a:r>
              <a:rPr lang="en-US" sz="2000" dirty="0" smtClean="0">
                <a:solidFill>
                  <a:schemeClr val="bg1"/>
                </a:solidFill>
                <a:latin typeface="Arial" pitchFamily="34" charset="0"/>
                <a:cs typeface="Arial" pitchFamily="34" charset="0"/>
              </a:rPr>
              <a:t>Falk is a long-time </a:t>
            </a:r>
            <a:r>
              <a:rPr lang="en-US" sz="2000" dirty="0">
                <a:solidFill>
                  <a:schemeClr val="bg1"/>
                </a:solidFill>
                <a:latin typeface="Arial" pitchFamily="34" charset="0"/>
                <a:cs typeface="Arial" pitchFamily="34" charset="0"/>
              </a:rPr>
              <a:t>Valley resident and </a:t>
            </a:r>
            <a:r>
              <a:rPr lang="en-US" sz="2000" dirty="0" smtClean="0">
                <a:solidFill>
                  <a:schemeClr val="bg1"/>
                </a:solidFill>
                <a:latin typeface="Arial" pitchFamily="34" charset="0"/>
                <a:cs typeface="Arial" pitchFamily="34" charset="0"/>
              </a:rPr>
              <a:t>artist and </a:t>
            </a:r>
            <a:r>
              <a:rPr lang="en-US" sz="2000" dirty="0">
                <a:solidFill>
                  <a:schemeClr val="bg1"/>
                </a:solidFill>
                <a:latin typeface="Arial" pitchFamily="34" charset="0"/>
                <a:cs typeface="Arial" pitchFamily="34" charset="0"/>
              </a:rPr>
              <a:t>has seen first-hand the growth of the city and the art scene. He has studied art at Glendale Community College, Arizona State University and Phoenix College and has shown his work in more than 200 exhibitions in the United States, Canada and Mexico. </a:t>
            </a:r>
            <a:r>
              <a:rPr lang="en-US" sz="2000" dirty="0" smtClean="0">
                <a:solidFill>
                  <a:schemeClr val="bg1"/>
                </a:solidFill>
                <a:latin typeface="Arial" pitchFamily="34" charset="0"/>
                <a:cs typeface="Arial" pitchFamily="34" charset="0"/>
              </a:rPr>
              <a:t/>
            </a:r>
            <a:br>
              <a:rPr lang="en-US" sz="2000" dirty="0" smtClean="0">
                <a:solidFill>
                  <a:schemeClr val="bg1"/>
                </a:solidFill>
                <a:latin typeface="Arial" pitchFamily="34" charset="0"/>
                <a:cs typeface="Arial" pitchFamily="34" charset="0"/>
              </a:rPr>
            </a:br>
            <a:r>
              <a:rPr lang="en-US" sz="2000" dirty="0" smtClean="0">
                <a:solidFill>
                  <a:schemeClr val="bg1"/>
                </a:solidFill>
                <a:latin typeface="Arial" pitchFamily="34" charset="0"/>
                <a:cs typeface="Arial" pitchFamily="34" charset="0"/>
              </a:rPr>
              <a:t/>
            </a:r>
            <a:br>
              <a:rPr lang="en-US" sz="2000" dirty="0" smtClean="0">
                <a:solidFill>
                  <a:schemeClr val="bg1"/>
                </a:solidFill>
                <a:latin typeface="Arial" pitchFamily="34" charset="0"/>
                <a:cs typeface="Arial" pitchFamily="34" charset="0"/>
              </a:rPr>
            </a:br>
            <a:r>
              <a:rPr lang="en-US" sz="2000" dirty="0" smtClean="0">
                <a:solidFill>
                  <a:schemeClr val="bg1"/>
                </a:solidFill>
                <a:latin typeface="Arial" pitchFamily="34" charset="0"/>
                <a:cs typeface="Arial" pitchFamily="34" charset="0"/>
              </a:rPr>
              <a:t>Falk </a:t>
            </a:r>
            <a:r>
              <a:rPr lang="en-US" sz="2000" dirty="0">
                <a:solidFill>
                  <a:schemeClr val="bg1"/>
                </a:solidFill>
                <a:latin typeface="Arial" pitchFamily="34" charset="0"/>
                <a:cs typeface="Arial" pitchFamily="34" charset="0"/>
              </a:rPr>
              <a:t>works in mixed media and finds </a:t>
            </a:r>
            <a:r>
              <a:rPr lang="en-US" sz="2000" dirty="0" smtClean="0">
                <a:solidFill>
                  <a:schemeClr val="bg1"/>
                </a:solidFill>
                <a:latin typeface="Arial" pitchFamily="34" charset="0"/>
                <a:cs typeface="Arial" pitchFamily="34" charset="0"/>
              </a:rPr>
              <a:t>inspiration </a:t>
            </a:r>
            <a:r>
              <a:rPr lang="en-US" sz="2000" dirty="0">
                <a:solidFill>
                  <a:schemeClr val="bg1"/>
                </a:solidFill>
                <a:latin typeface="Arial" pitchFamily="34" charset="0"/>
                <a:cs typeface="Arial" pitchFamily="34" charset="0"/>
              </a:rPr>
              <a:t>from </a:t>
            </a:r>
            <a:r>
              <a:rPr lang="en-US" sz="2000" dirty="0" smtClean="0">
                <a:solidFill>
                  <a:schemeClr val="bg1"/>
                </a:solidFill>
                <a:latin typeface="Arial" pitchFamily="34" charset="0"/>
                <a:cs typeface="Arial" pitchFamily="34" charset="0"/>
              </a:rPr>
              <a:t>his experiences</a:t>
            </a:r>
            <a:r>
              <a:rPr lang="en-US" sz="2000" dirty="0">
                <a:solidFill>
                  <a:schemeClr val="bg1"/>
                </a:solidFill>
                <a:latin typeface="Arial" pitchFamily="34" charset="0"/>
                <a:cs typeface="Arial" pitchFamily="34" charset="0"/>
              </a:rPr>
              <a:t>, especially those from childhood. Other influences include the post modernists of the late 1950s and early </a:t>
            </a:r>
            <a:r>
              <a:rPr lang="en-US" sz="2000" dirty="0" smtClean="0">
                <a:solidFill>
                  <a:schemeClr val="bg1"/>
                </a:solidFill>
                <a:latin typeface="Arial" pitchFamily="34" charset="0"/>
                <a:cs typeface="Arial" pitchFamily="34" charset="0"/>
              </a:rPr>
              <a:t>1960s.</a:t>
            </a:r>
            <a:endParaRPr lang="en-US" sz="2000" dirty="0">
              <a:solidFill>
                <a:schemeClr val="bg1"/>
              </a:solidFill>
              <a:latin typeface="Arial" pitchFamily="34" charset="0"/>
              <a:cs typeface="Arial" pitchFamily="34" charset="0"/>
            </a:endParaRPr>
          </a:p>
        </p:txBody>
      </p:sp>
      <p:sp>
        <p:nvSpPr>
          <p:cNvPr id="3" name="Rectangle 2"/>
          <p:cNvSpPr/>
          <p:nvPr/>
        </p:nvSpPr>
        <p:spPr>
          <a:xfrm>
            <a:off x="4572000" y="381000"/>
            <a:ext cx="4385310" cy="5940088"/>
          </a:xfrm>
          <a:prstGeom prst="rect">
            <a:avLst/>
          </a:prstGeom>
        </p:spPr>
        <p:txBody>
          <a:bodyPr wrap="square">
            <a:spAutoFit/>
          </a:bodyPr>
          <a:lstStyle/>
          <a:p>
            <a:r>
              <a:rPr lang="en-US" sz="2000" i="1" dirty="0">
                <a:solidFill>
                  <a:schemeClr val="bg1"/>
                </a:solidFill>
                <a:latin typeface="Arial" pitchFamily="34" charset="0"/>
                <a:cs typeface="Arial" pitchFamily="34" charset="0"/>
              </a:rPr>
              <a:t>“My work in this show reflects the influence that animals have had on my life. Two of the images are from my childhood. One, titled LAIKA, is a remembrance of the Russian space dog who blasted off inside the satellite Sputnik II on Nov. 3, 1957. I have a memory of standing in my front </a:t>
            </a:r>
            <a:r>
              <a:rPr lang="en-US" sz="2000" i="1" dirty="0" smtClean="0">
                <a:solidFill>
                  <a:schemeClr val="bg1"/>
                </a:solidFill>
                <a:latin typeface="Arial" pitchFamily="34" charset="0"/>
                <a:cs typeface="Arial" pitchFamily="34" charset="0"/>
              </a:rPr>
              <a:t>yard, </a:t>
            </a:r>
            <a:r>
              <a:rPr lang="en-US" sz="2000" i="1" dirty="0">
                <a:solidFill>
                  <a:schemeClr val="bg1"/>
                </a:solidFill>
                <a:latin typeface="Arial" pitchFamily="34" charset="0"/>
                <a:cs typeface="Arial" pitchFamily="34" charset="0"/>
              </a:rPr>
              <a:t>on a cold November night in Kansas, with my father. </a:t>
            </a:r>
            <a:r>
              <a:rPr lang="en-US" sz="2000" i="1" dirty="0" smtClean="0">
                <a:solidFill>
                  <a:schemeClr val="bg1"/>
                </a:solidFill>
                <a:latin typeface="Arial" pitchFamily="34" charset="0"/>
                <a:cs typeface="Arial" pitchFamily="34" charset="0"/>
              </a:rPr>
              <a:t/>
            </a:r>
            <a:br>
              <a:rPr lang="en-US" sz="2000" i="1" dirty="0" smtClean="0">
                <a:solidFill>
                  <a:schemeClr val="bg1"/>
                </a:solidFill>
                <a:latin typeface="Arial" pitchFamily="34" charset="0"/>
                <a:cs typeface="Arial" pitchFamily="34" charset="0"/>
              </a:rPr>
            </a:br>
            <a:r>
              <a:rPr lang="en-US" sz="2000" i="1" dirty="0" smtClean="0">
                <a:solidFill>
                  <a:schemeClr val="bg1"/>
                </a:solidFill>
                <a:latin typeface="Arial" pitchFamily="34" charset="0"/>
                <a:cs typeface="Arial" pitchFamily="34" charset="0"/>
              </a:rPr>
              <a:t/>
            </a:r>
            <a:br>
              <a:rPr lang="en-US" sz="2000" i="1" dirty="0" smtClean="0">
                <a:solidFill>
                  <a:schemeClr val="bg1"/>
                </a:solidFill>
                <a:latin typeface="Arial" pitchFamily="34" charset="0"/>
                <a:cs typeface="Arial" pitchFamily="34" charset="0"/>
              </a:rPr>
            </a:br>
            <a:r>
              <a:rPr lang="en-US" sz="2000" i="1" dirty="0" smtClean="0">
                <a:solidFill>
                  <a:schemeClr val="bg1"/>
                </a:solidFill>
                <a:latin typeface="Arial" pitchFamily="34" charset="0"/>
                <a:cs typeface="Arial" pitchFamily="34" charset="0"/>
              </a:rPr>
              <a:t>“The </a:t>
            </a:r>
            <a:r>
              <a:rPr lang="en-US" sz="2000" i="1" dirty="0">
                <a:solidFill>
                  <a:schemeClr val="bg1"/>
                </a:solidFill>
                <a:latin typeface="Arial" pitchFamily="34" charset="0"/>
                <a:cs typeface="Arial" pitchFamily="34" charset="0"/>
              </a:rPr>
              <a:t>second work is called WINKY. In magazines in the late 1950s there was an ad for the Famous Artists Correspondence </a:t>
            </a:r>
            <a:r>
              <a:rPr lang="en-US" sz="2000" i="1" dirty="0" smtClean="0">
                <a:solidFill>
                  <a:schemeClr val="bg1"/>
                </a:solidFill>
                <a:latin typeface="Arial" pitchFamily="34" charset="0"/>
                <a:cs typeface="Arial" pitchFamily="34" charset="0"/>
              </a:rPr>
              <a:t>School. The </a:t>
            </a:r>
            <a:r>
              <a:rPr lang="en-US" sz="2000" i="1" dirty="0">
                <a:solidFill>
                  <a:schemeClr val="bg1"/>
                </a:solidFill>
                <a:latin typeface="Arial" pitchFamily="34" charset="0"/>
                <a:cs typeface="Arial" pitchFamily="34" charset="0"/>
              </a:rPr>
              <a:t>instructions said to try and draw, freehand, the image that was in the ad and then mail your drawing into the school</a:t>
            </a:r>
            <a:r>
              <a:rPr lang="en-US" sz="2000" i="1" dirty="0" smtClean="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28676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0" y="176284"/>
            <a:ext cx="4267200" cy="5582004"/>
          </a:xfrm>
          <a:prstGeom prst="rect">
            <a:avLst/>
          </a:prstGeom>
        </p:spPr>
      </p:pic>
      <p:sp>
        <p:nvSpPr>
          <p:cNvPr id="3" name="TextBox 2"/>
          <p:cNvSpPr txBox="1"/>
          <p:nvPr/>
        </p:nvSpPr>
        <p:spPr>
          <a:xfrm>
            <a:off x="3505200" y="5773031"/>
            <a:ext cx="3048000" cy="1015663"/>
          </a:xfrm>
          <a:prstGeom prst="rect">
            <a:avLst/>
          </a:prstGeom>
          <a:noFill/>
        </p:spPr>
        <p:txBody>
          <a:bodyPr wrap="square" rtlCol="0">
            <a:spAutoFit/>
          </a:bodyPr>
          <a:lstStyle/>
          <a:p>
            <a:pPr algn="r"/>
            <a:r>
              <a:rPr lang="en-US" sz="2000" dirty="0" smtClean="0">
                <a:solidFill>
                  <a:schemeClr val="bg1"/>
                </a:solidFill>
                <a:latin typeface="Arial" pitchFamily="34" charset="0"/>
                <a:cs typeface="Arial" pitchFamily="34" charset="0"/>
              </a:rPr>
              <a:t>Dick George</a:t>
            </a:r>
          </a:p>
          <a:p>
            <a:pPr algn="r"/>
            <a:r>
              <a:rPr lang="en-US" sz="2000" i="1" dirty="0" smtClean="0">
                <a:solidFill>
                  <a:schemeClr val="bg1"/>
                </a:solidFill>
                <a:latin typeface="Arial" pitchFamily="34" charset="0"/>
                <a:cs typeface="Arial" pitchFamily="34" charset="0"/>
              </a:rPr>
              <a:t>Mexican Gray Wolf</a:t>
            </a:r>
          </a:p>
          <a:p>
            <a:pPr algn="r"/>
            <a:r>
              <a:rPr lang="en-US" sz="2000" dirty="0" smtClean="0">
                <a:solidFill>
                  <a:schemeClr val="bg1"/>
                </a:solidFill>
                <a:latin typeface="Arial" pitchFamily="34" charset="0"/>
                <a:cs typeface="Arial" pitchFamily="34" charset="0"/>
              </a:rPr>
              <a:t>photography</a:t>
            </a:r>
            <a:endParaRPr lang="en-US"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51922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4419600" cy="6370975"/>
          </a:xfrm>
          <a:prstGeom prst="rect">
            <a:avLst/>
          </a:prstGeom>
        </p:spPr>
        <p:txBody>
          <a:bodyPr wrap="square">
            <a:spAutoFit/>
          </a:bodyPr>
          <a:lstStyle/>
          <a:p>
            <a:r>
              <a:rPr lang="en-US" sz="2800" b="1" dirty="0">
                <a:solidFill>
                  <a:schemeClr val="bg1"/>
                </a:solidFill>
                <a:latin typeface="Arial" pitchFamily="34" charset="0"/>
                <a:cs typeface="Arial" pitchFamily="34" charset="0"/>
              </a:rPr>
              <a:t>Dick George, Tempe</a:t>
            </a:r>
          </a:p>
          <a:p>
            <a:r>
              <a:rPr lang="en-US" sz="1000" dirty="0">
                <a:solidFill>
                  <a:schemeClr val="bg1"/>
                </a:solidFill>
                <a:latin typeface="Arial" pitchFamily="34" charset="0"/>
                <a:cs typeface="Arial" pitchFamily="34" charset="0"/>
              </a:rPr>
              <a:t> </a:t>
            </a:r>
          </a:p>
          <a:p>
            <a:r>
              <a:rPr lang="en-US" sz="2000" dirty="0" smtClean="0">
                <a:solidFill>
                  <a:schemeClr val="bg1"/>
                </a:solidFill>
                <a:latin typeface="Arial" pitchFamily="34" charset="0"/>
                <a:cs typeface="Arial" pitchFamily="34" charset="0"/>
              </a:rPr>
              <a:t>George </a:t>
            </a:r>
            <a:r>
              <a:rPr lang="en-US" sz="2000" dirty="0">
                <a:solidFill>
                  <a:schemeClr val="bg1"/>
                </a:solidFill>
                <a:latin typeface="Arial" pitchFamily="34" charset="0"/>
                <a:cs typeface="Arial" pitchFamily="34" charset="0"/>
              </a:rPr>
              <a:t>is a local Renaissance man of sorts. Today he is an active art photographer and a volunteer at Tempe History Museum, but over his lifetime he also worked in a variety of roles including farm laborer, </a:t>
            </a:r>
            <a:r>
              <a:rPr lang="en-US" sz="2000" dirty="0" smtClean="0">
                <a:solidFill>
                  <a:schemeClr val="bg1"/>
                </a:solidFill>
                <a:latin typeface="Arial" pitchFamily="34" charset="0"/>
                <a:cs typeface="Arial" pitchFamily="34" charset="0"/>
              </a:rPr>
              <a:t>short </a:t>
            </a:r>
            <a:r>
              <a:rPr lang="en-US" sz="2000" dirty="0">
                <a:solidFill>
                  <a:schemeClr val="bg1"/>
                </a:solidFill>
                <a:latin typeface="Arial" pitchFamily="34" charset="0"/>
                <a:cs typeface="Arial" pitchFamily="34" charset="0"/>
              </a:rPr>
              <a:t>order cook, jazz drummer, writer, teacher and historian. He earned graduate degrees in both English literature and photography. </a:t>
            </a:r>
          </a:p>
          <a:p>
            <a:r>
              <a:rPr lang="en-US" sz="2000" dirty="0">
                <a:solidFill>
                  <a:schemeClr val="bg1"/>
                </a:solidFill>
                <a:latin typeface="Arial" pitchFamily="34" charset="0"/>
                <a:cs typeface="Arial" pitchFamily="34" charset="0"/>
              </a:rPr>
              <a:t> </a:t>
            </a:r>
          </a:p>
          <a:p>
            <a:r>
              <a:rPr lang="en-US" sz="2000" dirty="0">
                <a:solidFill>
                  <a:schemeClr val="bg1"/>
                </a:solidFill>
                <a:latin typeface="Arial" pitchFamily="34" charset="0"/>
                <a:cs typeface="Arial" pitchFamily="34" charset="0"/>
              </a:rPr>
              <a:t>For more than 24 years, George worked at the Phoenix Zoo as a writer, photographer and public relations manager. Some of the black and white animal portraits featured in the exhibition depict his long-time animal friends at the Phoenix Zoo.</a:t>
            </a:r>
          </a:p>
        </p:txBody>
      </p:sp>
      <p:sp>
        <p:nvSpPr>
          <p:cNvPr id="3" name="Rectangle 2"/>
          <p:cNvSpPr/>
          <p:nvPr/>
        </p:nvSpPr>
        <p:spPr>
          <a:xfrm>
            <a:off x="5029200" y="2667000"/>
            <a:ext cx="3810000" cy="1323439"/>
          </a:xfrm>
          <a:prstGeom prst="rect">
            <a:avLst/>
          </a:prstGeom>
        </p:spPr>
        <p:txBody>
          <a:bodyPr wrap="square">
            <a:spAutoFit/>
          </a:bodyPr>
          <a:lstStyle/>
          <a:p>
            <a:r>
              <a:rPr lang="en-US" sz="2000" dirty="0">
                <a:solidFill>
                  <a:schemeClr val="bg1"/>
                </a:solidFill>
                <a:latin typeface="Arial" pitchFamily="34" charset="0"/>
                <a:cs typeface="Arial" pitchFamily="34" charset="0"/>
              </a:rPr>
              <a:t> </a:t>
            </a:r>
            <a:r>
              <a:rPr lang="en-US" sz="2000" i="1" dirty="0" smtClean="0">
                <a:solidFill>
                  <a:schemeClr val="bg1"/>
                </a:solidFill>
                <a:latin typeface="Arial" pitchFamily="34" charset="0"/>
                <a:cs typeface="Arial" pitchFamily="34" charset="0"/>
              </a:rPr>
              <a:t>“</a:t>
            </a:r>
            <a:r>
              <a:rPr lang="en-US" sz="2000" i="1" dirty="0">
                <a:solidFill>
                  <a:schemeClr val="bg1"/>
                </a:solidFill>
                <a:latin typeface="Arial" pitchFamily="34" charset="0"/>
                <a:cs typeface="Arial" pitchFamily="34" charset="0"/>
              </a:rPr>
              <a:t>As a wildlife photographer, </a:t>
            </a:r>
            <a:r>
              <a:rPr lang="en-US" sz="2000" i="1" dirty="0" smtClean="0">
                <a:solidFill>
                  <a:schemeClr val="bg1"/>
                </a:solidFill>
                <a:latin typeface="Arial" pitchFamily="34" charset="0"/>
                <a:cs typeface="Arial" pitchFamily="34" charset="0"/>
              </a:rPr>
              <a:t/>
            </a:r>
            <a:br>
              <a:rPr lang="en-US" sz="2000" i="1" dirty="0" smtClean="0">
                <a:solidFill>
                  <a:schemeClr val="bg1"/>
                </a:solidFill>
                <a:latin typeface="Arial" pitchFamily="34" charset="0"/>
                <a:cs typeface="Arial" pitchFamily="34" charset="0"/>
              </a:rPr>
            </a:br>
            <a:r>
              <a:rPr lang="en-US" sz="2000" i="1" dirty="0" smtClean="0">
                <a:solidFill>
                  <a:schemeClr val="bg1"/>
                </a:solidFill>
                <a:latin typeface="Arial" pitchFamily="34" charset="0"/>
                <a:cs typeface="Arial" pitchFamily="34" charset="0"/>
              </a:rPr>
              <a:t>I </a:t>
            </a:r>
            <a:r>
              <a:rPr lang="en-US" sz="2000" i="1" dirty="0">
                <a:solidFill>
                  <a:schemeClr val="bg1"/>
                </a:solidFill>
                <a:latin typeface="Arial" pitchFamily="34" charset="0"/>
                <a:cs typeface="Arial" pitchFamily="34" charset="0"/>
              </a:rPr>
              <a:t>tried to show viewers the grace and diversity I saw in animals.”</a:t>
            </a:r>
            <a:endParaRPr lang="en-US"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67605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6400" y="228600"/>
            <a:ext cx="5496362" cy="5410200"/>
          </a:xfrm>
          <a:prstGeom prst="rect">
            <a:avLst/>
          </a:prstGeom>
        </p:spPr>
      </p:pic>
      <p:sp>
        <p:nvSpPr>
          <p:cNvPr id="3" name="Rectangle 2"/>
          <p:cNvSpPr/>
          <p:nvPr/>
        </p:nvSpPr>
        <p:spPr>
          <a:xfrm>
            <a:off x="4054027" y="5646719"/>
            <a:ext cx="3135795" cy="1015663"/>
          </a:xfrm>
          <a:prstGeom prst="rect">
            <a:avLst/>
          </a:prstGeom>
        </p:spPr>
        <p:txBody>
          <a:bodyPr wrap="none">
            <a:spAutoFit/>
          </a:bodyPr>
          <a:lstStyle/>
          <a:p>
            <a:pPr algn="r"/>
            <a:r>
              <a:rPr lang="en-US" sz="2000" dirty="0" smtClean="0">
                <a:solidFill>
                  <a:schemeClr val="bg1"/>
                </a:solidFill>
                <a:latin typeface="Arial" pitchFamily="34" charset="0"/>
                <a:cs typeface="Arial" pitchFamily="34" charset="0"/>
              </a:rPr>
              <a:t>Christopher </a:t>
            </a:r>
            <a:r>
              <a:rPr lang="en-US" sz="2000" dirty="0" err="1" smtClean="0">
                <a:solidFill>
                  <a:schemeClr val="bg1"/>
                </a:solidFill>
                <a:latin typeface="Arial" pitchFamily="34" charset="0"/>
                <a:cs typeface="Arial" pitchFamily="34" charset="0"/>
              </a:rPr>
              <a:t>Jagmin</a:t>
            </a:r>
            <a:endParaRPr lang="en-US" sz="2000" dirty="0" smtClean="0">
              <a:solidFill>
                <a:schemeClr val="bg1"/>
              </a:solidFill>
              <a:latin typeface="Arial" pitchFamily="34" charset="0"/>
              <a:cs typeface="Arial" pitchFamily="34" charset="0"/>
            </a:endParaRPr>
          </a:p>
          <a:p>
            <a:pPr algn="r"/>
            <a:r>
              <a:rPr lang="en-US" sz="2000" i="1" dirty="0" smtClean="0">
                <a:solidFill>
                  <a:schemeClr val="bg1"/>
                </a:solidFill>
                <a:latin typeface="Arial" pitchFamily="34" charset="0"/>
                <a:cs typeface="Arial" pitchFamily="34" charset="0"/>
              </a:rPr>
              <a:t>For </a:t>
            </a:r>
            <a:r>
              <a:rPr lang="en-US" sz="2000" i="1" dirty="0">
                <a:solidFill>
                  <a:schemeClr val="bg1"/>
                </a:solidFill>
                <a:latin typeface="Arial" pitchFamily="34" charset="0"/>
                <a:cs typeface="Arial" pitchFamily="34" charset="0"/>
              </a:rPr>
              <a:t>Cen’ </a:t>
            </a:r>
            <a:r>
              <a:rPr lang="en-US" sz="2000" i="1" dirty="0" smtClean="0">
                <a:solidFill>
                  <a:schemeClr val="bg1"/>
                </a:solidFill>
                <a:latin typeface="Arial" pitchFamily="34" charset="0"/>
                <a:cs typeface="Arial" pitchFamily="34" charset="0"/>
              </a:rPr>
              <a:t>sis</a:t>
            </a:r>
          </a:p>
          <a:p>
            <a:pPr algn="r"/>
            <a:r>
              <a:rPr lang="en-US" sz="2000" dirty="0">
                <a:solidFill>
                  <a:schemeClr val="bg1"/>
                </a:solidFill>
                <a:latin typeface="Arial" pitchFamily="34" charset="0"/>
                <a:cs typeface="Arial" pitchFamily="34" charset="0"/>
              </a:rPr>
              <a:t>e</a:t>
            </a:r>
            <a:r>
              <a:rPr lang="en-US" sz="2000" dirty="0" smtClean="0">
                <a:solidFill>
                  <a:schemeClr val="bg1"/>
                </a:solidFill>
                <a:latin typeface="Arial" pitchFamily="34" charset="0"/>
                <a:cs typeface="Arial" pitchFamily="34" charset="0"/>
              </a:rPr>
              <a:t>ncaustic and oil on wood</a:t>
            </a:r>
            <a:endParaRPr lang="en-US"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17566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4343400" cy="6555641"/>
          </a:xfrm>
          <a:prstGeom prst="rect">
            <a:avLst/>
          </a:prstGeom>
        </p:spPr>
        <p:txBody>
          <a:bodyPr wrap="square">
            <a:spAutoFit/>
          </a:bodyPr>
          <a:lstStyle/>
          <a:p>
            <a:r>
              <a:rPr lang="en-US" sz="2400" b="1" dirty="0">
                <a:solidFill>
                  <a:schemeClr val="bg1"/>
                </a:solidFill>
                <a:latin typeface="Arial" pitchFamily="34" charset="0"/>
                <a:cs typeface="Arial" pitchFamily="34" charset="0"/>
              </a:rPr>
              <a:t>Christopher </a:t>
            </a:r>
            <a:r>
              <a:rPr lang="en-US" sz="2400" b="1" dirty="0" err="1">
                <a:solidFill>
                  <a:schemeClr val="bg1"/>
                </a:solidFill>
                <a:latin typeface="Arial" pitchFamily="34" charset="0"/>
                <a:cs typeface="Arial" pitchFamily="34" charset="0"/>
              </a:rPr>
              <a:t>Jagmin</a:t>
            </a:r>
            <a:r>
              <a:rPr lang="en-US" sz="2400" b="1" dirty="0">
                <a:solidFill>
                  <a:schemeClr val="bg1"/>
                </a:solidFill>
                <a:latin typeface="Arial" pitchFamily="34" charset="0"/>
                <a:cs typeface="Arial" pitchFamily="34" charset="0"/>
              </a:rPr>
              <a:t>, Phoenix</a:t>
            </a:r>
          </a:p>
          <a:p>
            <a:r>
              <a:rPr lang="en-US" sz="1200" dirty="0">
                <a:solidFill>
                  <a:schemeClr val="bg1"/>
                </a:solidFill>
                <a:latin typeface="Arial" pitchFamily="34" charset="0"/>
                <a:cs typeface="Arial" pitchFamily="34" charset="0"/>
              </a:rPr>
              <a:t> </a:t>
            </a:r>
          </a:p>
          <a:p>
            <a:r>
              <a:rPr lang="en-US" sz="2000" dirty="0" err="1" smtClean="0">
                <a:solidFill>
                  <a:schemeClr val="bg1"/>
                </a:solidFill>
                <a:latin typeface="Arial" pitchFamily="34" charset="0"/>
                <a:cs typeface="Arial" pitchFamily="34" charset="0"/>
              </a:rPr>
              <a:t>Jagmin</a:t>
            </a:r>
            <a:r>
              <a:rPr lang="en-US" sz="2000" dirty="0" smtClean="0">
                <a:solidFill>
                  <a:schemeClr val="bg1"/>
                </a:solidFill>
                <a:latin typeface="Arial" pitchFamily="34" charset="0"/>
                <a:cs typeface="Arial" pitchFamily="34" charset="0"/>
              </a:rPr>
              <a:t> </a:t>
            </a:r>
            <a:r>
              <a:rPr lang="en-US" sz="2000" dirty="0">
                <a:solidFill>
                  <a:schemeClr val="bg1"/>
                </a:solidFill>
                <a:latin typeface="Arial" pitchFamily="34" charset="0"/>
                <a:cs typeface="Arial" pitchFamily="34" charset="0"/>
              </a:rPr>
              <a:t>up in South Bend, Ind., very close to the Potawatomi Park Zoo. The buffalo, elephant, tigers and, of course, the monkeys were always his </a:t>
            </a:r>
            <a:r>
              <a:rPr lang="en-US" sz="2000" dirty="0" smtClean="0">
                <a:solidFill>
                  <a:schemeClr val="bg1"/>
                </a:solidFill>
                <a:latin typeface="Arial" pitchFamily="34" charset="0"/>
                <a:cs typeface="Arial" pitchFamily="34" charset="0"/>
              </a:rPr>
              <a:t>favorites. They all inspired him to bring animals into his artwork. When the weather was nice, he would take his sketchbook and draw these beautiful beasts instead of going home. </a:t>
            </a:r>
          </a:p>
          <a:p>
            <a:r>
              <a:rPr lang="en-US" sz="1200" dirty="0">
                <a:solidFill>
                  <a:schemeClr val="bg1"/>
                </a:solidFill>
                <a:latin typeface="Arial" pitchFamily="34" charset="0"/>
                <a:cs typeface="Arial" pitchFamily="34" charset="0"/>
              </a:rPr>
              <a:t> </a:t>
            </a:r>
          </a:p>
          <a:p>
            <a:r>
              <a:rPr lang="en-US" sz="2000" dirty="0" err="1">
                <a:solidFill>
                  <a:schemeClr val="bg1"/>
                </a:solidFill>
                <a:latin typeface="Arial" pitchFamily="34" charset="0"/>
                <a:cs typeface="Arial" pitchFamily="34" charset="0"/>
              </a:rPr>
              <a:t>Jagmin</a:t>
            </a:r>
            <a:r>
              <a:rPr lang="en-US" sz="2000" dirty="0">
                <a:solidFill>
                  <a:schemeClr val="bg1"/>
                </a:solidFill>
                <a:latin typeface="Arial" pitchFamily="34" charset="0"/>
                <a:cs typeface="Arial" pitchFamily="34" charset="0"/>
              </a:rPr>
              <a:t> received a Bachelor of Science degree in fine arts from Indiana University. In his fine art, he focuses a lot of attention on creating encaustic paintings </a:t>
            </a:r>
            <a:r>
              <a:rPr lang="en-US" sz="2000" dirty="0" smtClean="0">
                <a:solidFill>
                  <a:schemeClr val="bg1"/>
                </a:solidFill>
                <a:latin typeface="Arial" pitchFamily="34" charset="0"/>
                <a:cs typeface="Arial" pitchFamily="34" charset="0"/>
              </a:rPr>
              <a:t>that </a:t>
            </a:r>
            <a:r>
              <a:rPr lang="en-US" sz="2000" dirty="0">
                <a:solidFill>
                  <a:schemeClr val="bg1"/>
                </a:solidFill>
                <a:latin typeface="Arial" pitchFamily="34" charset="0"/>
                <a:cs typeface="Arial" pitchFamily="34" charset="0"/>
              </a:rPr>
              <a:t>are a combination of pigments and melted beeswax applied to wood panels. </a:t>
            </a:r>
          </a:p>
        </p:txBody>
      </p:sp>
      <p:sp>
        <p:nvSpPr>
          <p:cNvPr id="3" name="Rectangle 2"/>
          <p:cNvSpPr/>
          <p:nvPr/>
        </p:nvSpPr>
        <p:spPr>
          <a:xfrm>
            <a:off x="4876800" y="1155442"/>
            <a:ext cx="3962400" cy="5016758"/>
          </a:xfrm>
          <a:prstGeom prst="rect">
            <a:avLst/>
          </a:prstGeom>
        </p:spPr>
        <p:txBody>
          <a:bodyPr wrap="square">
            <a:spAutoFit/>
          </a:bodyPr>
          <a:lstStyle/>
          <a:p>
            <a:r>
              <a:rPr lang="en-US" sz="2000" i="1" dirty="0">
                <a:solidFill>
                  <a:schemeClr val="bg1"/>
                </a:solidFill>
                <a:latin typeface="Arial" pitchFamily="34" charset="0"/>
                <a:cs typeface="Arial" pitchFamily="34" charset="0"/>
              </a:rPr>
              <a:t>“I love to tell </a:t>
            </a:r>
            <a:r>
              <a:rPr lang="en-US" sz="2000" i="1" dirty="0" smtClean="0">
                <a:solidFill>
                  <a:schemeClr val="bg1"/>
                </a:solidFill>
                <a:latin typeface="Arial" pitchFamily="34" charset="0"/>
                <a:cs typeface="Arial" pitchFamily="34" charset="0"/>
              </a:rPr>
              <a:t>stories </a:t>
            </a:r>
            <a:r>
              <a:rPr lang="en-US" sz="2000" i="1" dirty="0">
                <a:solidFill>
                  <a:schemeClr val="bg1"/>
                </a:solidFill>
                <a:latin typeface="Arial" pitchFamily="34" charset="0"/>
                <a:cs typeface="Arial" pitchFamily="34" charset="0"/>
              </a:rPr>
              <a:t>and am influenced by Chinese scrolls, graffiti, Indian miniatures, comic books, along with fables and tall tales. Working with encaustics allows me to add and scrape away layers of wax and oil as </a:t>
            </a:r>
            <a:r>
              <a:rPr lang="en-US" sz="2000" i="1" dirty="0" smtClean="0">
                <a:solidFill>
                  <a:schemeClr val="bg1"/>
                </a:solidFill>
                <a:latin typeface="Arial" pitchFamily="34" charset="0"/>
                <a:cs typeface="Arial" pitchFamily="34" charset="0"/>
              </a:rPr>
              <a:t/>
            </a:r>
            <a:br>
              <a:rPr lang="en-US" sz="2000" i="1" dirty="0" smtClean="0">
                <a:solidFill>
                  <a:schemeClr val="bg1"/>
                </a:solidFill>
                <a:latin typeface="Arial" pitchFamily="34" charset="0"/>
                <a:cs typeface="Arial" pitchFamily="34" charset="0"/>
              </a:rPr>
            </a:br>
            <a:r>
              <a:rPr lang="en-US" sz="2000" i="1" dirty="0" smtClean="0">
                <a:solidFill>
                  <a:schemeClr val="bg1"/>
                </a:solidFill>
                <a:latin typeface="Arial" pitchFamily="34" charset="0"/>
                <a:cs typeface="Arial" pitchFamily="34" charset="0"/>
              </a:rPr>
              <a:t>I </a:t>
            </a:r>
            <a:r>
              <a:rPr lang="en-US" sz="2000" i="1" dirty="0">
                <a:solidFill>
                  <a:schemeClr val="bg1"/>
                </a:solidFill>
                <a:latin typeface="Arial" pitchFamily="34" charset="0"/>
                <a:cs typeface="Arial" pitchFamily="34" charset="0"/>
              </a:rPr>
              <a:t>paint. These layers then merge together or form new images. Remnants and suggestions of the ‘discovered’ underlying imagery give an ‘historical’ richness to the work and start to tell a new story.”</a:t>
            </a:r>
            <a:endParaRPr lang="en-US" sz="2000" dirty="0">
              <a:solidFill>
                <a:schemeClr val="bg1"/>
              </a:solidFill>
              <a:latin typeface="Arial" pitchFamily="34" charset="0"/>
              <a:cs typeface="Arial" pitchFamily="34" charset="0"/>
            </a:endParaRPr>
          </a:p>
          <a:p>
            <a:r>
              <a:rPr lang="en-US" sz="2000" i="1" dirty="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a:p>
            <a:r>
              <a:rPr lang="en-US" sz="2000" dirty="0">
                <a:solidFill>
                  <a:schemeClr val="bg1"/>
                </a:solidFill>
                <a:latin typeface="Arial" pitchFamily="34" charset="0"/>
                <a:cs typeface="Arial" pitchFamily="34" charset="0"/>
              </a:rPr>
              <a:t>www.jagminart.com</a:t>
            </a:r>
          </a:p>
        </p:txBody>
      </p:sp>
    </p:spTree>
    <p:extLst>
      <p:ext uri="{BB962C8B-B14F-4D97-AF65-F5344CB8AC3E}">
        <p14:creationId xmlns:p14="http://schemas.microsoft.com/office/powerpoint/2010/main" val="1085860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609600"/>
            <a:ext cx="8740140" cy="4671139"/>
          </a:xfrm>
          <a:prstGeom prst="rect">
            <a:avLst/>
          </a:prstGeom>
        </p:spPr>
      </p:pic>
      <p:sp>
        <p:nvSpPr>
          <p:cNvPr id="4" name="Rectangle 3"/>
          <p:cNvSpPr/>
          <p:nvPr/>
        </p:nvSpPr>
        <p:spPr>
          <a:xfrm>
            <a:off x="5065107" y="5410200"/>
            <a:ext cx="3903633" cy="1015663"/>
          </a:xfrm>
          <a:prstGeom prst="rect">
            <a:avLst/>
          </a:prstGeom>
        </p:spPr>
        <p:txBody>
          <a:bodyPr wrap="none">
            <a:spAutoFit/>
          </a:bodyPr>
          <a:lstStyle/>
          <a:p>
            <a:pPr algn="r"/>
            <a:r>
              <a:rPr lang="en-US" sz="2000" dirty="0" smtClean="0">
                <a:solidFill>
                  <a:schemeClr val="bg1"/>
                </a:solidFill>
                <a:latin typeface="Arial" pitchFamily="34" charset="0"/>
                <a:cs typeface="Arial" pitchFamily="34" charset="0"/>
              </a:rPr>
              <a:t>Carolyn Lavender</a:t>
            </a:r>
          </a:p>
          <a:p>
            <a:pPr algn="r"/>
            <a:r>
              <a:rPr lang="en-US" sz="2000" i="1" dirty="0" smtClean="0">
                <a:solidFill>
                  <a:schemeClr val="bg1"/>
                </a:solidFill>
                <a:latin typeface="Arial" pitchFamily="34" charset="0"/>
                <a:cs typeface="Arial" pitchFamily="34" charset="0"/>
              </a:rPr>
              <a:t>Portrait</a:t>
            </a:r>
          </a:p>
          <a:p>
            <a:pPr algn="r"/>
            <a:r>
              <a:rPr lang="en-US" sz="2000" dirty="0">
                <a:solidFill>
                  <a:schemeClr val="bg1"/>
                </a:solidFill>
                <a:latin typeface="Arial" pitchFamily="34" charset="0"/>
                <a:cs typeface="Arial" pitchFamily="34" charset="0"/>
              </a:rPr>
              <a:t>g</a:t>
            </a:r>
            <a:r>
              <a:rPr lang="en-US" sz="2000" dirty="0" smtClean="0">
                <a:solidFill>
                  <a:schemeClr val="bg1"/>
                </a:solidFill>
                <a:latin typeface="Arial" pitchFamily="34" charset="0"/>
                <a:cs typeface="Arial" pitchFamily="34" charset="0"/>
              </a:rPr>
              <a:t>raphite and gouache on canvas</a:t>
            </a:r>
            <a:endParaRPr lang="en-US"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00310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35846"/>
            <a:ext cx="4191000" cy="6309420"/>
          </a:xfrm>
          <a:prstGeom prst="rect">
            <a:avLst/>
          </a:prstGeom>
        </p:spPr>
        <p:txBody>
          <a:bodyPr wrap="square">
            <a:spAutoFit/>
          </a:bodyPr>
          <a:lstStyle/>
          <a:p>
            <a:r>
              <a:rPr lang="en-US" sz="2400" dirty="0">
                <a:solidFill>
                  <a:schemeClr val="bg1"/>
                </a:solidFill>
                <a:latin typeface="Arial" pitchFamily="34" charset="0"/>
                <a:cs typeface="Arial" pitchFamily="34" charset="0"/>
              </a:rPr>
              <a:t>Carolyn Lavender, </a:t>
            </a:r>
            <a:r>
              <a:rPr lang="en-US" sz="2400" dirty="0" smtClean="0">
                <a:solidFill>
                  <a:schemeClr val="bg1"/>
                </a:solidFill>
                <a:latin typeface="Arial" pitchFamily="34" charset="0"/>
                <a:cs typeface="Arial" pitchFamily="34" charset="0"/>
              </a:rPr>
              <a:t>Phoenix</a:t>
            </a:r>
            <a:br>
              <a:rPr lang="en-US" sz="2400" dirty="0" smtClean="0">
                <a:solidFill>
                  <a:schemeClr val="bg1"/>
                </a:solidFill>
                <a:latin typeface="Arial" pitchFamily="34" charset="0"/>
                <a:cs typeface="Arial" pitchFamily="34" charset="0"/>
              </a:rPr>
            </a:br>
            <a:r>
              <a:rPr lang="en-US" sz="1200" dirty="0">
                <a:solidFill>
                  <a:schemeClr val="bg1"/>
                </a:solidFill>
                <a:latin typeface="Arial" pitchFamily="34" charset="0"/>
                <a:cs typeface="Arial" pitchFamily="34" charset="0"/>
              </a:rPr>
              <a:t/>
            </a:r>
            <a:br>
              <a:rPr lang="en-US" sz="1200" dirty="0">
                <a:solidFill>
                  <a:schemeClr val="bg1"/>
                </a:solidFill>
                <a:latin typeface="Arial" pitchFamily="34" charset="0"/>
                <a:cs typeface="Arial" pitchFamily="34" charset="0"/>
              </a:rPr>
            </a:br>
            <a:r>
              <a:rPr lang="en-US" sz="2000" dirty="0" smtClean="0">
                <a:solidFill>
                  <a:schemeClr val="bg1"/>
                </a:solidFill>
                <a:latin typeface="Arial" pitchFamily="34" charset="0"/>
                <a:cs typeface="Arial" pitchFamily="34" charset="0"/>
              </a:rPr>
              <a:t>Lavender </a:t>
            </a:r>
            <a:r>
              <a:rPr lang="en-US" sz="2000" dirty="0">
                <a:solidFill>
                  <a:schemeClr val="bg1"/>
                </a:solidFill>
                <a:latin typeface="Arial" pitchFamily="34" charset="0"/>
                <a:cs typeface="Arial" pitchFamily="34" charset="0"/>
              </a:rPr>
              <a:t>grew up in Kent, Wash., but her family moved to Arizona in </a:t>
            </a:r>
            <a:r>
              <a:rPr lang="en-US" sz="2000" dirty="0" smtClean="0">
                <a:solidFill>
                  <a:schemeClr val="bg1"/>
                </a:solidFill>
                <a:latin typeface="Arial" pitchFamily="34" charset="0"/>
                <a:cs typeface="Arial" pitchFamily="34" charset="0"/>
              </a:rPr>
              <a:t>1977. She </a:t>
            </a:r>
            <a:r>
              <a:rPr lang="en-US" sz="2000" dirty="0">
                <a:solidFill>
                  <a:schemeClr val="bg1"/>
                </a:solidFill>
                <a:latin typeface="Arial" pitchFamily="34" charset="0"/>
                <a:cs typeface="Arial" pitchFamily="34" charset="0"/>
              </a:rPr>
              <a:t>earned a Bachelor of Fine Arts degree in drawing and painting at Northern Arizona University and a Master of Fine Arts degree in drawing from Arizona State University. </a:t>
            </a:r>
            <a:r>
              <a:rPr lang="en-US" sz="2000" dirty="0" smtClean="0">
                <a:solidFill>
                  <a:schemeClr val="bg1"/>
                </a:solidFill>
                <a:latin typeface="Arial" pitchFamily="34" charset="0"/>
                <a:cs typeface="Arial" pitchFamily="34" charset="0"/>
              </a:rPr>
              <a:t/>
            </a:r>
            <a:br>
              <a:rPr lang="en-US" sz="2000" dirty="0" smtClean="0">
                <a:solidFill>
                  <a:schemeClr val="bg1"/>
                </a:solidFill>
                <a:latin typeface="Arial" pitchFamily="34" charset="0"/>
                <a:cs typeface="Arial" pitchFamily="34" charset="0"/>
              </a:rPr>
            </a:br>
            <a:r>
              <a:rPr lang="en-US" sz="2000" dirty="0" smtClean="0">
                <a:solidFill>
                  <a:schemeClr val="bg1"/>
                </a:solidFill>
                <a:latin typeface="Arial" pitchFamily="34" charset="0"/>
                <a:cs typeface="Arial" pitchFamily="34" charset="0"/>
              </a:rPr>
              <a:t/>
            </a:r>
            <a:br>
              <a:rPr lang="en-US" sz="2000" dirty="0" smtClean="0">
                <a:solidFill>
                  <a:schemeClr val="bg1"/>
                </a:solidFill>
                <a:latin typeface="Arial" pitchFamily="34" charset="0"/>
                <a:cs typeface="Arial" pitchFamily="34" charset="0"/>
              </a:rPr>
            </a:br>
            <a:r>
              <a:rPr lang="en-US" sz="2000" dirty="0" smtClean="0">
                <a:solidFill>
                  <a:schemeClr val="bg1"/>
                </a:solidFill>
                <a:latin typeface="Arial" pitchFamily="34" charset="0"/>
                <a:cs typeface="Arial" pitchFamily="34" charset="0"/>
              </a:rPr>
              <a:t>Much </a:t>
            </a:r>
            <a:r>
              <a:rPr lang="en-US" sz="2000" dirty="0">
                <a:solidFill>
                  <a:schemeClr val="bg1"/>
                </a:solidFill>
                <a:latin typeface="Arial" pitchFamily="34" charset="0"/>
                <a:cs typeface="Arial" pitchFamily="34" charset="0"/>
              </a:rPr>
              <a:t>of Lavender’s work includes animal imagery such as bears, dogs, cats and wildlife. As a girl she rode horses and drew them often. Her current work features wildlife from the forest and was created through a collaging process with graphite, acrylics and gouache ink.</a:t>
            </a:r>
          </a:p>
        </p:txBody>
      </p:sp>
      <p:sp>
        <p:nvSpPr>
          <p:cNvPr id="3" name="Rectangle 2"/>
          <p:cNvSpPr/>
          <p:nvPr/>
        </p:nvSpPr>
        <p:spPr>
          <a:xfrm>
            <a:off x="4572000" y="838200"/>
            <a:ext cx="4278630" cy="5693866"/>
          </a:xfrm>
          <a:prstGeom prst="rect">
            <a:avLst/>
          </a:prstGeom>
        </p:spPr>
        <p:txBody>
          <a:bodyPr wrap="square">
            <a:spAutoFit/>
          </a:bodyPr>
          <a:lstStyle/>
          <a:p>
            <a:r>
              <a:rPr lang="en-US" sz="2000" i="1" dirty="0">
                <a:solidFill>
                  <a:schemeClr val="bg1"/>
                </a:solidFill>
                <a:latin typeface="Arial" pitchFamily="34" charset="0"/>
                <a:cs typeface="Arial" pitchFamily="34" charset="0"/>
              </a:rPr>
              <a:t>“It is my intention that animals get the same respect as people. In ‘Portrait,’ I rendered them accurately so that they are portraits of each individual animal. Each animal is making eye contact with the viewer the way people do in yearbook photos. When you stand in front of the piece there are 200 pairs of eyes looking at you. I am trying to advocate for their right to exist in natural spaces, but not with a blatant message. </a:t>
            </a:r>
            <a:endParaRPr lang="en-US" sz="2000" i="1" dirty="0" smtClean="0">
              <a:solidFill>
                <a:schemeClr val="bg1"/>
              </a:solidFill>
              <a:latin typeface="Arial" pitchFamily="34" charset="0"/>
              <a:cs typeface="Arial" pitchFamily="34" charset="0"/>
            </a:endParaRPr>
          </a:p>
          <a:p>
            <a:endParaRPr lang="en-US" sz="2000" i="1" dirty="0">
              <a:solidFill>
                <a:schemeClr val="bg1"/>
              </a:solidFill>
              <a:latin typeface="Arial" pitchFamily="34" charset="0"/>
              <a:cs typeface="Arial" pitchFamily="34" charset="0"/>
            </a:endParaRPr>
          </a:p>
          <a:p>
            <a:r>
              <a:rPr lang="en-US" sz="1600" dirty="0">
                <a:solidFill>
                  <a:schemeClr val="bg1"/>
                </a:solidFill>
                <a:latin typeface="Arial" pitchFamily="34" charset="0"/>
                <a:cs typeface="Arial" pitchFamily="34" charset="0"/>
              </a:rPr>
              <a:t>Learn more </a:t>
            </a:r>
            <a:r>
              <a:rPr lang="en-US" sz="1600" dirty="0" smtClean="0">
                <a:solidFill>
                  <a:schemeClr val="bg1"/>
                </a:solidFill>
                <a:latin typeface="Arial" pitchFamily="34" charset="0"/>
                <a:cs typeface="Arial" pitchFamily="34" charset="0"/>
              </a:rPr>
              <a:t>about Lavender and her work in an April 2013 interview posted by exhibiting artist Christopher </a:t>
            </a:r>
            <a:r>
              <a:rPr lang="en-US" sz="1600" dirty="0" err="1" smtClean="0">
                <a:solidFill>
                  <a:schemeClr val="bg1"/>
                </a:solidFill>
                <a:latin typeface="Arial" pitchFamily="34" charset="0"/>
                <a:cs typeface="Arial" pitchFamily="34" charset="0"/>
              </a:rPr>
              <a:t>Jagmin</a:t>
            </a:r>
            <a:r>
              <a:rPr lang="en-US" sz="1600" dirty="0" smtClean="0">
                <a:solidFill>
                  <a:schemeClr val="bg1"/>
                </a:solidFill>
                <a:latin typeface="Arial" pitchFamily="34" charset="0"/>
                <a:cs typeface="Arial" pitchFamily="34" charset="0"/>
              </a:rPr>
              <a:t> at </a:t>
            </a:r>
            <a:r>
              <a:rPr lang="en-US" sz="1600" dirty="0">
                <a:solidFill>
                  <a:schemeClr val="bg1"/>
                </a:solidFill>
                <a:latin typeface="Arial" pitchFamily="34" charset="0"/>
                <a:cs typeface="Arial" pitchFamily="34" charset="0"/>
              </a:rPr>
              <a:t>www.cultureseen.com.</a:t>
            </a:r>
          </a:p>
          <a:p>
            <a:endParaRPr lang="en-US"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8317194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300989"/>
            <a:ext cx="4038600" cy="6126987"/>
          </a:xfrm>
          <a:prstGeom prst="rect">
            <a:avLst/>
          </a:prstGeom>
        </p:spPr>
      </p:pic>
      <p:sp>
        <p:nvSpPr>
          <p:cNvPr id="3" name="Rectangle 2"/>
          <p:cNvSpPr/>
          <p:nvPr/>
        </p:nvSpPr>
        <p:spPr>
          <a:xfrm>
            <a:off x="4697730" y="914400"/>
            <a:ext cx="4114800" cy="4462760"/>
          </a:xfrm>
          <a:prstGeom prst="rect">
            <a:avLst/>
          </a:prstGeom>
        </p:spPr>
        <p:txBody>
          <a:bodyPr wrap="square">
            <a:spAutoFit/>
          </a:bodyPr>
          <a:lstStyle/>
          <a:p>
            <a:r>
              <a:rPr lang="en-US" sz="2400" b="1" dirty="0" smtClean="0">
                <a:solidFill>
                  <a:schemeClr val="bg1"/>
                </a:solidFill>
                <a:latin typeface="Arial" pitchFamily="34" charset="0"/>
                <a:cs typeface="Arial" pitchFamily="34" charset="0"/>
              </a:rPr>
              <a:t>Ruby, the Asian Elephant </a:t>
            </a:r>
            <a:endParaRPr lang="en-US" sz="2400" dirty="0">
              <a:solidFill>
                <a:schemeClr val="bg1"/>
              </a:solidFill>
              <a:latin typeface="Arial" pitchFamily="34" charset="0"/>
              <a:cs typeface="Arial" pitchFamily="34" charset="0"/>
            </a:endParaRPr>
          </a:p>
          <a:p>
            <a:r>
              <a:rPr lang="en-US" sz="2000" dirty="0">
                <a:solidFill>
                  <a:schemeClr val="bg1"/>
                </a:solidFill>
                <a:latin typeface="Arial" pitchFamily="34" charset="0"/>
                <a:cs typeface="Arial" pitchFamily="34" charset="0"/>
              </a:rPr>
              <a:t> </a:t>
            </a:r>
          </a:p>
          <a:p>
            <a:r>
              <a:rPr lang="en-US" sz="2000" dirty="0" smtClean="0">
                <a:solidFill>
                  <a:schemeClr val="bg1"/>
                </a:solidFill>
                <a:latin typeface="Arial" pitchFamily="34" charset="0"/>
                <a:cs typeface="Arial" pitchFamily="34" charset="0"/>
              </a:rPr>
              <a:t>Ruby, an Asian elephant, arrived at the Phoenix Zoo in 1974 and quickly </a:t>
            </a:r>
            <a:r>
              <a:rPr lang="en-US" sz="2000" dirty="0">
                <a:solidFill>
                  <a:schemeClr val="bg1"/>
                </a:solidFill>
                <a:latin typeface="Arial" pitchFamily="34" charset="0"/>
                <a:cs typeface="Arial" pitchFamily="34" charset="0"/>
              </a:rPr>
              <a:t>became one of </a:t>
            </a:r>
            <a:r>
              <a:rPr lang="en-US" sz="2000" dirty="0" smtClean="0">
                <a:solidFill>
                  <a:schemeClr val="bg1"/>
                </a:solidFill>
                <a:latin typeface="Arial" pitchFamily="34" charset="0"/>
                <a:cs typeface="Arial" pitchFamily="34" charset="0"/>
              </a:rPr>
              <a:t>its </a:t>
            </a:r>
            <a:r>
              <a:rPr lang="en-US" sz="2000" dirty="0">
                <a:solidFill>
                  <a:schemeClr val="bg1"/>
                </a:solidFill>
                <a:latin typeface="Arial" pitchFamily="34" charset="0"/>
                <a:cs typeface="Arial" pitchFamily="34" charset="0"/>
              </a:rPr>
              <a:t>best known residents. Noticing her interest in ‘</a:t>
            </a:r>
            <a:r>
              <a:rPr lang="en-US" sz="2000" dirty="0" smtClean="0">
                <a:solidFill>
                  <a:schemeClr val="bg1"/>
                </a:solidFill>
                <a:latin typeface="Arial" pitchFamily="34" charset="0"/>
                <a:cs typeface="Arial" pitchFamily="34" charset="0"/>
              </a:rPr>
              <a:t>drawing’ with </a:t>
            </a:r>
            <a:r>
              <a:rPr lang="en-US" sz="2000" dirty="0">
                <a:solidFill>
                  <a:schemeClr val="bg1"/>
                </a:solidFill>
                <a:latin typeface="Arial" pitchFamily="34" charset="0"/>
                <a:cs typeface="Arial" pitchFamily="34" charset="0"/>
              </a:rPr>
              <a:t>a stick in the sand, her keepers gave her a paint brush, paint and a canvas.</a:t>
            </a:r>
          </a:p>
          <a:p>
            <a:endParaRPr lang="en-US" sz="2000" dirty="0" smtClean="0">
              <a:solidFill>
                <a:schemeClr val="bg1"/>
              </a:solidFill>
              <a:latin typeface="Arial" pitchFamily="34" charset="0"/>
              <a:cs typeface="Arial" pitchFamily="34" charset="0"/>
            </a:endParaRPr>
          </a:p>
          <a:p>
            <a:r>
              <a:rPr lang="en-US" sz="2000" dirty="0" smtClean="0">
                <a:solidFill>
                  <a:schemeClr val="bg1"/>
                </a:solidFill>
                <a:latin typeface="Arial" pitchFamily="34" charset="0"/>
                <a:cs typeface="Arial" pitchFamily="34" charset="0"/>
              </a:rPr>
              <a:t>For </a:t>
            </a:r>
            <a:r>
              <a:rPr lang="en-US" sz="2000" dirty="0">
                <a:solidFill>
                  <a:schemeClr val="bg1"/>
                </a:solidFill>
                <a:latin typeface="Arial" pitchFamily="34" charset="0"/>
                <a:cs typeface="Arial" pitchFamily="34" charset="0"/>
              </a:rPr>
              <a:t>more than 20 years, Ruby’s paintings inspired guests to think more </a:t>
            </a:r>
            <a:r>
              <a:rPr lang="en-US" sz="2000" dirty="0" smtClean="0">
                <a:solidFill>
                  <a:schemeClr val="bg1"/>
                </a:solidFill>
                <a:latin typeface="Arial" pitchFamily="34" charset="0"/>
                <a:cs typeface="Arial" pitchFamily="34" charset="0"/>
              </a:rPr>
              <a:t>deeply about </a:t>
            </a:r>
            <a:r>
              <a:rPr lang="en-US" sz="2000" dirty="0">
                <a:solidFill>
                  <a:schemeClr val="bg1"/>
                </a:solidFill>
                <a:latin typeface="Arial" pitchFamily="34" charset="0"/>
                <a:cs typeface="Arial" pitchFamily="34" charset="0"/>
              </a:rPr>
              <a:t>animal behavior, creativity and </a:t>
            </a:r>
            <a:r>
              <a:rPr lang="en-US" sz="2000" dirty="0" smtClean="0">
                <a:solidFill>
                  <a:schemeClr val="bg1"/>
                </a:solidFill>
                <a:latin typeface="Arial" pitchFamily="34" charset="0"/>
                <a:cs typeface="Arial" pitchFamily="34" charset="0"/>
              </a:rPr>
              <a:t>fun.</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400" y="5105400"/>
            <a:ext cx="1116088" cy="1170176"/>
          </a:xfrm>
          <a:prstGeom prst="rect">
            <a:avLst/>
          </a:prstGeom>
        </p:spPr>
      </p:pic>
    </p:spTree>
    <p:extLst>
      <p:ext uri="{BB962C8B-B14F-4D97-AF65-F5344CB8AC3E}">
        <p14:creationId xmlns:p14="http://schemas.microsoft.com/office/powerpoint/2010/main" val="3568237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Fb61VkQu0Aw/Ua0o2hUA88I/AAAAAAAAAlg/74exCXIPQV0/s1600/SAM_005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381000"/>
            <a:ext cx="8153400" cy="45862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47569" y="4967288"/>
            <a:ext cx="4786831" cy="1323439"/>
          </a:xfrm>
          <a:prstGeom prst="rect">
            <a:avLst/>
          </a:prstGeom>
        </p:spPr>
        <p:txBody>
          <a:bodyPr wrap="square">
            <a:spAutoFit/>
          </a:bodyPr>
          <a:lstStyle/>
          <a:p>
            <a:pPr algn="r"/>
            <a:r>
              <a:rPr lang="en-US" sz="2000" dirty="0" smtClean="0">
                <a:solidFill>
                  <a:schemeClr val="bg1"/>
                </a:solidFill>
                <a:latin typeface="Arial" pitchFamily="34" charset="0"/>
                <a:cs typeface="Arial" pitchFamily="34" charset="0"/>
              </a:rPr>
              <a:t>Christy </a:t>
            </a:r>
            <a:r>
              <a:rPr lang="en-US" sz="2000" dirty="0" err="1" smtClean="0">
                <a:solidFill>
                  <a:schemeClr val="bg1"/>
                </a:solidFill>
                <a:latin typeface="Arial" pitchFamily="34" charset="0"/>
                <a:cs typeface="Arial" pitchFamily="34" charset="0"/>
              </a:rPr>
              <a:t>Puetz</a:t>
            </a:r>
            <a:endParaRPr lang="en-US" sz="2000" dirty="0" smtClean="0">
              <a:solidFill>
                <a:schemeClr val="bg1"/>
              </a:solidFill>
              <a:latin typeface="Arial" pitchFamily="34" charset="0"/>
              <a:cs typeface="Arial" pitchFamily="34" charset="0"/>
            </a:endParaRPr>
          </a:p>
          <a:p>
            <a:pPr algn="r"/>
            <a:r>
              <a:rPr lang="en-US" sz="2000" i="1" dirty="0" smtClean="0">
                <a:solidFill>
                  <a:schemeClr val="bg1"/>
                </a:solidFill>
                <a:latin typeface="Arial" pitchFamily="34" charset="0"/>
                <a:cs typeface="Arial" pitchFamily="34" charset="0"/>
              </a:rPr>
              <a:t>Mind Forest</a:t>
            </a:r>
          </a:p>
          <a:p>
            <a:pPr algn="r"/>
            <a:r>
              <a:rPr lang="en-US" sz="2000" dirty="0">
                <a:solidFill>
                  <a:schemeClr val="bg1"/>
                </a:solidFill>
                <a:latin typeface="Arial" pitchFamily="34" charset="0"/>
                <a:cs typeface="Arial" pitchFamily="34" charset="0"/>
              </a:rPr>
              <a:t>foam, glass, </a:t>
            </a:r>
            <a:r>
              <a:rPr lang="en-US" sz="2000" dirty="0" smtClean="0">
                <a:solidFill>
                  <a:schemeClr val="bg1"/>
                </a:solidFill>
                <a:latin typeface="Arial" pitchFamily="34" charset="0"/>
                <a:cs typeface="Arial" pitchFamily="34" charset="0"/>
              </a:rPr>
              <a:t>steel, fabric </a:t>
            </a:r>
            <a:r>
              <a:rPr lang="en-US" sz="2000" dirty="0">
                <a:solidFill>
                  <a:schemeClr val="bg1"/>
                </a:solidFill>
                <a:latin typeface="Arial" pitchFamily="34" charset="0"/>
                <a:cs typeface="Arial" pitchFamily="34" charset="0"/>
              </a:rPr>
              <a:t>and paint</a:t>
            </a:r>
          </a:p>
          <a:p>
            <a:endParaRPr lang="en-US"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795453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295400"/>
            <a:ext cx="7467600" cy="3416320"/>
          </a:xfrm>
          <a:prstGeom prst="rect">
            <a:avLst/>
          </a:prstGeom>
        </p:spPr>
        <p:txBody>
          <a:bodyPr wrap="square">
            <a:spAutoFit/>
          </a:bodyPr>
          <a:lstStyle/>
          <a:p>
            <a:r>
              <a:rPr lang="en-US" sz="2400" dirty="0">
                <a:solidFill>
                  <a:schemeClr val="bg1">
                    <a:lumMod val="95000"/>
                  </a:schemeClr>
                </a:solidFill>
                <a:latin typeface="Arial" pitchFamily="34" charset="0"/>
                <a:cs typeface="Arial" pitchFamily="34" charset="0"/>
              </a:rPr>
              <a:t>The Tempe Center for the Art’s (TCA) </a:t>
            </a:r>
            <a:r>
              <a:rPr lang="en-US" sz="2400" dirty="0" smtClean="0">
                <a:solidFill>
                  <a:schemeClr val="bg1">
                    <a:lumMod val="95000"/>
                  </a:schemeClr>
                </a:solidFill>
                <a:latin typeface="Arial" pitchFamily="34" charset="0"/>
                <a:cs typeface="Arial" pitchFamily="34" charset="0"/>
              </a:rPr>
              <a:t>2013 summer </a:t>
            </a:r>
            <a:r>
              <a:rPr lang="en-US" sz="2400" dirty="0">
                <a:solidFill>
                  <a:schemeClr val="bg1">
                    <a:lumMod val="95000"/>
                  </a:schemeClr>
                </a:solidFill>
                <a:latin typeface="Arial" pitchFamily="34" charset="0"/>
                <a:cs typeface="Arial" pitchFamily="34" charset="0"/>
              </a:rPr>
              <a:t>family exhibition features fun and colorful works created by local and national artists that celebrate wild animals from across the world, the indigenous animals of Arizona and the pets we call friends. The title is inspired by one of America’s favorite cookies </a:t>
            </a:r>
            <a:r>
              <a:rPr lang="en-US" sz="2400" dirty="0" smtClean="0">
                <a:solidFill>
                  <a:schemeClr val="bg1">
                    <a:lumMod val="95000"/>
                  </a:schemeClr>
                </a:solidFill>
                <a:latin typeface="Arial" pitchFamily="34" charset="0"/>
                <a:cs typeface="Arial" pitchFamily="34" charset="0"/>
              </a:rPr>
              <a:t>and </a:t>
            </a:r>
            <a:r>
              <a:rPr lang="en-US" sz="2400" dirty="0">
                <a:solidFill>
                  <a:schemeClr val="bg1">
                    <a:lumMod val="95000"/>
                  </a:schemeClr>
                </a:solidFill>
                <a:latin typeface="Arial" pitchFamily="34" charset="0"/>
                <a:cs typeface="Arial" pitchFamily="34" charset="0"/>
              </a:rPr>
              <a:t>has been synonymous for more than 100 years with children and good ole’ fashion fun. </a:t>
            </a:r>
            <a:r>
              <a:rPr lang="en-US" sz="2400" dirty="0" smtClean="0">
                <a:solidFill>
                  <a:schemeClr val="bg1">
                    <a:lumMod val="95000"/>
                  </a:schemeClr>
                </a:solidFill>
                <a:latin typeface="Arial" pitchFamily="34" charset="0"/>
                <a:cs typeface="Arial" pitchFamily="34" charset="0"/>
              </a:rPr>
              <a:t/>
            </a:r>
            <a:br>
              <a:rPr lang="en-US" sz="2400" dirty="0" smtClean="0">
                <a:solidFill>
                  <a:schemeClr val="bg1">
                    <a:lumMod val="95000"/>
                  </a:schemeClr>
                </a:solidFill>
                <a:latin typeface="Arial" pitchFamily="34" charset="0"/>
                <a:cs typeface="Arial" pitchFamily="34" charset="0"/>
              </a:rPr>
            </a:br>
            <a:endParaRPr lang="en-US" sz="2400" dirty="0">
              <a:solidFill>
                <a:schemeClr val="bg1">
                  <a:lumMod val="95000"/>
                </a:schemeClr>
              </a:solidFill>
              <a:latin typeface="Arial" pitchFamily="34" charset="0"/>
              <a:cs typeface="Arial" pitchFamily="34" charset="0"/>
            </a:endParaRPr>
          </a:p>
        </p:txBody>
      </p:sp>
    </p:spTree>
    <p:extLst>
      <p:ext uri="{BB962C8B-B14F-4D97-AF65-F5344CB8AC3E}">
        <p14:creationId xmlns:p14="http://schemas.microsoft.com/office/powerpoint/2010/main" val="18671358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12445"/>
            <a:ext cx="4191000" cy="5693866"/>
          </a:xfrm>
          <a:prstGeom prst="rect">
            <a:avLst/>
          </a:prstGeom>
        </p:spPr>
        <p:txBody>
          <a:bodyPr wrap="square">
            <a:spAutoFit/>
          </a:bodyPr>
          <a:lstStyle/>
          <a:p>
            <a:r>
              <a:rPr lang="en-US" sz="2400" dirty="0">
                <a:solidFill>
                  <a:schemeClr val="bg1"/>
                </a:solidFill>
                <a:latin typeface="Arial" pitchFamily="34" charset="0"/>
                <a:cs typeface="Arial" pitchFamily="34" charset="0"/>
              </a:rPr>
              <a:t>Christy </a:t>
            </a:r>
            <a:r>
              <a:rPr lang="en-US" sz="2400" dirty="0" err="1" smtClean="0">
                <a:solidFill>
                  <a:schemeClr val="bg1"/>
                </a:solidFill>
                <a:latin typeface="Arial" pitchFamily="34" charset="0"/>
                <a:cs typeface="Arial" pitchFamily="34" charset="0"/>
              </a:rPr>
              <a:t>Puetz</a:t>
            </a:r>
            <a:r>
              <a:rPr lang="en-US" sz="2400" dirty="0" smtClean="0">
                <a:solidFill>
                  <a:schemeClr val="bg1"/>
                </a:solidFill>
                <a:latin typeface="Arial" pitchFamily="34" charset="0"/>
                <a:cs typeface="Arial" pitchFamily="34" charset="0"/>
              </a:rPr>
              <a:t>, Phoenix</a:t>
            </a:r>
            <a:r>
              <a:rPr lang="en-US" sz="2000" dirty="0" smtClean="0">
                <a:solidFill>
                  <a:schemeClr val="bg1"/>
                </a:solidFill>
                <a:latin typeface="Arial" pitchFamily="34" charset="0"/>
                <a:cs typeface="Arial" pitchFamily="34" charset="0"/>
              </a:rPr>
              <a:t/>
            </a:r>
            <a:br>
              <a:rPr lang="en-US" sz="2000" dirty="0" smtClean="0">
                <a:solidFill>
                  <a:schemeClr val="bg1"/>
                </a:solidFill>
                <a:latin typeface="Arial" pitchFamily="34" charset="0"/>
                <a:cs typeface="Arial" pitchFamily="34" charset="0"/>
              </a:rPr>
            </a:br>
            <a:endParaRPr lang="en-US" sz="1200" dirty="0">
              <a:solidFill>
                <a:schemeClr val="bg1"/>
              </a:solidFill>
              <a:latin typeface="Arial" pitchFamily="34" charset="0"/>
              <a:cs typeface="Arial" pitchFamily="34" charset="0"/>
            </a:endParaRPr>
          </a:p>
          <a:p>
            <a:r>
              <a:rPr lang="en-US" sz="2000" dirty="0" err="1">
                <a:solidFill>
                  <a:schemeClr val="bg1"/>
                </a:solidFill>
                <a:latin typeface="Arial" pitchFamily="34" charset="0"/>
                <a:cs typeface="Arial" pitchFamily="34" charset="0"/>
              </a:rPr>
              <a:t>Puetz</a:t>
            </a:r>
            <a:r>
              <a:rPr lang="en-US" sz="2000" dirty="0">
                <a:solidFill>
                  <a:schemeClr val="bg1"/>
                </a:solidFill>
                <a:latin typeface="Arial" pitchFamily="34" charset="0"/>
                <a:cs typeface="Arial" pitchFamily="34" charset="0"/>
              </a:rPr>
              <a:t> received a Bachelor of Fine Arts degree in Fiber Arts from the University of North Dakota. As well as producing and exhibiting her artwork around the country, she is involved in the local arts and education community. She is a freelance teaching artist in schools and organizations and currently serves as Program Director and Artist-in-Residence for Beads of Courage, Inc., a non profit organization that creates arts-in-medicine programming for children coping with cancer and other serious illnesses. </a:t>
            </a:r>
          </a:p>
        </p:txBody>
      </p:sp>
      <p:sp>
        <p:nvSpPr>
          <p:cNvPr id="3" name="Rectangle 2"/>
          <p:cNvSpPr/>
          <p:nvPr/>
        </p:nvSpPr>
        <p:spPr>
          <a:xfrm>
            <a:off x="4572000" y="304800"/>
            <a:ext cx="4572000" cy="6247864"/>
          </a:xfrm>
          <a:prstGeom prst="rect">
            <a:avLst/>
          </a:prstGeom>
        </p:spPr>
        <p:txBody>
          <a:bodyPr>
            <a:spAutoFit/>
          </a:bodyPr>
          <a:lstStyle/>
          <a:p>
            <a:r>
              <a:rPr lang="en-US" sz="2000" i="1" dirty="0">
                <a:solidFill>
                  <a:schemeClr val="bg1"/>
                </a:solidFill>
                <a:latin typeface="Arial" pitchFamily="34" charset="0"/>
                <a:cs typeface="Arial" pitchFamily="34" charset="0"/>
              </a:rPr>
              <a:t>“The inspired concepts behind my installation entitled ‘Mind Forest’ are based on creatures from around the world and their living environments. The majority of the animals are either lesser known or have unique ways of moving through space, camouflaging themselves or defending themselves when faced with danger. </a:t>
            </a:r>
            <a:endParaRPr lang="en-US" sz="2000" i="1" dirty="0" smtClean="0">
              <a:solidFill>
                <a:schemeClr val="bg1"/>
              </a:solidFill>
              <a:latin typeface="Arial" pitchFamily="34" charset="0"/>
              <a:cs typeface="Arial" pitchFamily="34" charset="0"/>
            </a:endParaRPr>
          </a:p>
          <a:p>
            <a:endParaRPr lang="en-US" sz="2000" i="1" dirty="0">
              <a:solidFill>
                <a:schemeClr val="bg1"/>
              </a:solidFill>
              <a:latin typeface="Arial" pitchFamily="34" charset="0"/>
              <a:cs typeface="Arial" pitchFamily="34" charset="0"/>
            </a:endParaRPr>
          </a:p>
          <a:p>
            <a:r>
              <a:rPr lang="en-US" sz="2000" i="1" dirty="0" smtClean="0">
                <a:solidFill>
                  <a:schemeClr val="bg1"/>
                </a:solidFill>
                <a:latin typeface="Arial" pitchFamily="34" charset="0"/>
                <a:cs typeface="Arial" pitchFamily="34" charset="0"/>
              </a:rPr>
              <a:t>“My </a:t>
            </a:r>
            <a:r>
              <a:rPr lang="en-US" sz="2000" i="1" dirty="0">
                <a:solidFill>
                  <a:schemeClr val="bg1"/>
                </a:solidFill>
                <a:latin typeface="Arial" pitchFamily="34" charset="0"/>
                <a:cs typeface="Arial" pitchFamily="34" charset="0"/>
              </a:rPr>
              <a:t>current direction focuses on three dimensional, animal-based forms covered in materials like silk pods, leather, paint, felted wool and glass </a:t>
            </a:r>
            <a:r>
              <a:rPr lang="en-US" sz="2000" i="1" dirty="0" smtClean="0">
                <a:solidFill>
                  <a:schemeClr val="bg1"/>
                </a:solidFill>
                <a:latin typeface="Arial" pitchFamily="34" charset="0"/>
                <a:cs typeface="Arial" pitchFamily="34" charset="0"/>
              </a:rPr>
              <a:t>beads. The </a:t>
            </a:r>
            <a:r>
              <a:rPr lang="en-US" sz="2000" i="1" dirty="0">
                <a:solidFill>
                  <a:schemeClr val="bg1"/>
                </a:solidFill>
                <a:latin typeface="Arial" pitchFamily="34" charset="0"/>
                <a:cs typeface="Arial" pitchFamily="34" charset="0"/>
              </a:rPr>
              <a:t>animals appear to be frozen and holding their breath, waiting for the viewer to pass by, only to exhale when alone again.”</a:t>
            </a:r>
            <a:endParaRPr lang="en-US" sz="2000" dirty="0">
              <a:solidFill>
                <a:schemeClr val="bg1"/>
              </a:solidFill>
              <a:latin typeface="Arial" pitchFamily="34" charset="0"/>
              <a:cs typeface="Arial" pitchFamily="34" charset="0"/>
            </a:endParaRPr>
          </a:p>
          <a:p>
            <a:r>
              <a:rPr lang="en-US" sz="2000" i="1" dirty="0">
                <a:solidFill>
                  <a:schemeClr val="bg1"/>
                </a:solidFill>
                <a:latin typeface="Arial" pitchFamily="34" charset="0"/>
                <a:cs typeface="Arial" pitchFamily="34" charset="0"/>
              </a:rPr>
              <a:t/>
            </a:r>
            <a:br>
              <a:rPr lang="en-US" sz="2000" i="1" dirty="0">
                <a:solidFill>
                  <a:schemeClr val="bg1"/>
                </a:solidFill>
                <a:latin typeface="Arial" pitchFamily="34" charset="0"/>
                <a:cs typeface="Arial" pitchFamily="34" charset="0"/>
              </a:rPr>
            </a:br>
            <a:r>
              <a:rPr lang="en-US" sz="2000" i="1" dirty="0">
                <a:solidFill>
                  <a:schemeClr val="bg1"/>
                </a:solidFill>
                <a:latin typeface="Arial" pitchFamily="34" charset="0"/>
                <a:cs typeface="Arial" pitchFamily="34" charset="0"/>
              </a:rPr>
              <a:t>www.xtyart.com</a:t>
            </a:r>
            <a:endParaRPr lang="en-US"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066991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00400" y="304800"/>
            <a:ext cx="4114800" cy="5967954"/>
          </a:xfrm>
          <a:prstGeom prst="rect">
            <a:avLst/>
          </a:prstGeom>
        </p:spPr>
      </p:pic>
      <p:sp>
        <p:nvSpPr>
          <p:cNvPr id="3" name="Rectangle 2"/>
          <p:cNvSpPr/>
          <p:nvPr/>
        </p:nvSpPr>
        <p:spPr>
          <a:xfrm>
            <a:off x="491319" y="5257091"/>
            <a:ext cx="2606804" cy="1015663"/>
          </a:xfrm>
          <a:prstGeom prst="rect">
            <a:avLst/>
          </a:prstGeom>
        </p:spPr>
        <p:txBody>
          <a:bodyPr wrap="none">
            <a:spAutoFit/>
          </a:bodyPr>
          <a:lstStyle/>
          <a:p>
            <a:pPr algn="r"/>
            <a:r>
              <a:rPr lang="en-US" sz="2000" dirty="0" smtClean="0">
                <a:solidFill>
                  <a:schemeClr val="bg1"/>
                </a:solidFill>
                <a:latin typeface="Arial" pitchFamily="34" charset="0"/>
                <a:cs typeface="Arial" pitchFamily="34" charset="0"/>
              </a:rPr>
              <a:t>Joe Ray</a:t>
            </a:r>
          </a:p>
          <a:p>
            <a:pPr algn="r"/>
            <a:r>
              <a:rPr lang="en-US" sz="2000" i="1" dirty="0" err="1" smtClean="0">
                <a:solidFill>
                  <a:schemeClr val="bg1"/>
                </a:solidFill>
                <a:latin typeface="Arial" pitchFamily="34" charset="0"/>
                <a:cs typeface="Arial" pitchFamily="34" charset="0"/>
              </a:rPr>
              <a:t>Cuervo</a:t>
            </a:r>
            <a:r>
              <a:rPr lang="en-US" sz="2000" i="1" dirty="0" smtClean="0">
                <a:solidFill>
                  <a:schemeClr val="bg1"/>
                </a:solidFill>
                <a:latin typeface="Arial" pitchFamily="34" charset="0"/>
                <a:cs typeface="Arial" pitchFamily="34" charset="0"/>
              </a:rPr>
              <a:t> con Coffee</a:t>
            </a:r>
          </a:p>
          <a:p>
            <a:pPr algn="r"/>
            <a:r>
              <a:rPr lang="en-US" sz="2000" dirty="0">
                <a:solidFill>
                  <a:schemeClr val="bg1"/>
                </a:solidFill>
                <a:latin typeface="Arial" pitchFamily="34" charset="0"/>
                <a:cs typeface="Arial" pitchFamily="34" charset="0"/>
              </a:rPr>
              <a:t>mono silkscreen print</a:t>
            </a:r>
          </a:p>
        </p:txBody>
      </p:sp>
    </p:spTree>
    <p:extLst>
      <p:ext uri="{BB962C8B-B14F-4D97-AF65-F5344CB8AC3E}">
        <p14:creationId xmlns:p14="http://schemas.microsoft.com/office/powerpoint/2010/main" val="3637127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4648200" cy="6247864"/>
          </a:xfrm>
          <a:prstGeom prst="rect">
            <a:avLst/>
          </a:prstGeom>
        </p:spPr>
        <p:txBody>
          <a:bodyPr wrap="square">
            <a:spAutoFit/>
          </a:bodyPr>
          <a:lstStyle/>
          <a:p>
            <a:r>
              <a:rPr lang="en-US" sz="2000" dirty="0">
                <a:solidFill>
                  <a:schemeClr val="bg1"/>
                </a:solidFill>
                <a:latin typeface="Arial" pitchFamily="34" charset="0"/>
                <a:cs typeface="Arial" pitchFamily="34" charset="0"/>
              </a:rPr>
              <a:t>Joe Ray, Phoenix</a:t>
            </a:r>
          </a:p>
          <a:p>
            <a:r>
              <a:rPr lang="en-US" sz="2000" dirty="0">
                <a:solidFill>
                  <a:schemeClr val="bg1"/>
                </a:solidFill>
                <a:latin typeface="Arial" pitchFamily="34" charset="0"/>
                <a:cs typeface="Arial" pitchFamily="34" charset="0"/>
              </a:rPr>
              <a:t> </a:t>
            </a:r>
          </a:p>
          <a:p>
            <a:r>
              <a:rPr lang="en-US" sz="2000" dirty="0">
                <a:solidFill>
                  <a:schemeClr val="bg1"/>
                </a:solidFill>
                <a:latin typeface="Arial" pitchFamily="34" charset="0"/>
                <a:cs typeface="Arial" pitchFamily="34" charset="0"/>
              </a:rPr>
              <a:t>Ray is a local painter, printmaker, writer and marketing specialist and has been an active member of the local Hispanic arts community since the early 1980s. He was born in Sonora, Mexico, and has lived in Arizona since the age of three. He grew up on the Colorado River Indian Tribes Reservation near </a:t>
            </a:r>
            <a:r>
              <a:rPr lang="en-US" sz="2000" dirty="0" smtClean="0">
                <a:solidFill>
                  <a:schemeClr val="bg1"/>
                </a:solidFill>
                <a:latin typeface="Arial" pitchFamily="34" charset="0"/>
                <a:cs typeface="Arial" pitchFamily="34" charset="0"/>
              </a:rPr>
              <a:t>Parker </a:t>
            </a:r>
            <a:r>
              <a:rPr lang="en-US" sz="2000" dirty="0">
                <a:solidFill>
                  <a:schemeClr val="bg1"/>
                </a:solidFill>
                <a:latin typeface="Arial" pitchFamily="34" charset="0"/>
                <a:cs typeface="Arial" pitchFamily="34" charset="0"/>
              </a:rPr>
              <a:t>and resided there prior to moving to the Phoenix area to attend Arizona State </a:t>
            </a:r>
            <a:r>
              <a:rPr lang="en-US" sz="2000" dirty="0" smtClean="0">
                <a:solidFill>
                  <a:schemeClr val="bg1"/>
                </a:solidFill>
                <a:latin typeface="Arial" pitchFamily="34" charset="0"/>
                <a:cs typeface="Arial" pitchFamily="34" charset="0"/>
              </a:rPr>
              <a:t>University. Ray’s </a:t>
            </a:r>
            <a:r>
              <a:rPr lang="en-US" sz="2000" dirty="0">
                <a:solidFill>
                  <a:schemeClr val="bg1"/>
                </a:solidFill>
                <a:latin typeface="Arial" pitchFamily="34" charset="0"/>
                <a:cs typeface="Arial" pitchFamily="34" charset="0"/>
              </a:rPr>
              <a:t>ongoing work is about identity, spirituality and communication. He often uses recognizable imagery such as roosters, angels, mermaids, Mexican wrestlers and hearts mixed with spontaneous splashes of bright colors to tell stories about love, life and art. </a:t>
            </a:r>
          </a:p>
        </p:txBody>
      </p:sp>
      <p:sp>
        <p:nvSpPr>
          <p:cNvPr id="3" name="Rectangle 2"/>
          <p:cNvSpPr/>
          <p:nvPr/>
        </p:nvSpPr>
        <p:spPr>
          <a:xfrm>
            <a:off x="5105400" y="304800"/>
            <a:ext cx="3733800" cy="6247864"/>
          </a:xfrm>
          <a:prstGeom prst="rect">
            <a:avLst/>
          </a:prstGeom>
        </p:spPr>
        <p:txBody>
          <a:bodyPr wrap="square">
            <a:spAutoFit/>
          </a:bodyPr>
          <a:lstStyle/>
          <a:p>
            <a:r>
              <a:rPr lang="en-US" sz="2000" i="1" dirty="0">
                <a:solidFill>
                  <a:schemeClr val="bg1"/>
                </a:solidFill>
                <a:latin typeface="Arial" pitchFamily="34" charset="0"/>
                <a:cs typeface="Arial" pitchFamily="34" charset="0"/>
              </a:rPr>
              <a:t>“Birds are messengers. At least ‘bird people’ are, like </a:t>
            </a:r>
            <a:r>
              <a:rPr lang="en-US" sz="2000" dirty="0" err="1">
                <a:solidFill>
                  <a:schemeClr val="bg1"/>
                </a:solidFill>
                <a:latin typeface="Arial" pitchFamily="34" charset="0"/>
                <a:cs typeface="Arial" pitchFamily="34" charset="0"/>
              </a:rPr>
              <a:t>Plumaje</a:t>
            </a:r>
            <a:r>
              <a:rPr lang="en-US" sz="2000" dirty="0">
                <a:solidFill>
                  <a:schemeClr val="bg1"/>
                </a:solidFill>
                <a:latin typeface="Arial" pitchFamily="34" charset="0"/>
                <a:cs typeface="Arial" pitchFamily="34" charset="0"/>
              </a:rPr>
              <a:t> del </a:t>
            </a:r>
            <a:r>
              <a:rPr lang="en-US" sz="2000" dirty="0" err="1">
                <a:solidFill>
                  <a:schemeClr val="bg1"/>
                </a:solidFill>
                <a:latin typeface="Arial" pitchFamily="34" charset="0"/>
                <a:cs typeface="Arial" pitchFamily="34" charset="0"/>
              </a:rPr>
              <a:t>Cuervo</a:t>
            </a:r>
            <a:r>
              <a:rPr lang="en-US" sz="2000" i="1" dirty="0">
                <a:solidFill>
                  <a:schemeClr val="bg1"/>
                </a:solidFill>
                <a:latin typeface="Arial" pitchFamily="34" charset="0"/>
                <a:cs typeface="Arial" pitchFamily="34" charset="0"/>
              </a:rPr>
              <a:t>, he's a messenger between God and man, as well as everything in between (earth and sky). However, these messengers aren't always serious. They have a humorous, playful and mischievous side to them. </a:t>
            </a:r>
            <a:endParaRPr lang="en-US" sz="2000" i="1" dirty="0" smtClean="0">
              <a:solidFill>
                <a:schemeClr val="bg1"/>
              </a:solidFill>
              <a:latin typeface="Arial" pitchFamily="34" charset="0"/>
              <a:cs typeface="Arial" pitchFamily="34" charset="0"/>
            </a:endParaRPr>
          </a:p>
          <a:p>
            <a:r>
              <a:rPr lang="en-US" sz="1600" i="1" dirty="0">
                <a:solidFill>
                  <a:schemeClr val="bg1"/>
                </a:solidFill>
                <a:latin typeface="Arial" pitchFamily="34" charset="0"/>
                <a:cs typeface="Arial" pitchFamily="34" charset="0"/>
              </a:rPr>
              <a:t> </a:t>
            </a:r>
            <a:endParaRPr lang="en-US" sz="1600" dirty="0">
              <a:solidFill>
                <a:schemeClr val="bg1"/>
              </a:solidFill>
              <a:latin typeface="Arial" pitchFamily="34" charset="0"/>
              <a:cs typeface="Arial" pitchFamily="34" charset="0"/>
            </a:endParaRPr>
          </a:p>
          <a:p>
            <a:r>
              <a:rPr lang="en-US" sz="2000" i="1" dirty="0">
                <a:solidFill>
                  <a:schemeClr val="bg1"/>
                </a:solidFill>
                <a:latin typeface="Arial" pitchFamily="34" charset="0"/>
                <a:cs typeface="Arial" pitchFamily="34" charset="0"/>
              </a:rPr>
              <a:t>“The image of a bird by itself is usually a crow or a raven. They're shape shifters. Messengers. Sometimes they need a little coffee to remind them that they are also part human.”</a:t>
            </a:r>
            <a:endParaRPr lang="en-US" sz="2000" dirty="0">
              <a:solidFill>
                <a:schemeClr val="bg1"/>
              </a:solidFill>
              <a:latin typeface="Arial" pitchFamily="34" charset="0"/>
              <a:cs typeface="Arial" pitchFamily="34" charset="0"/>
            </a:endParaRPr>
          </a:p>
          <a:p>
            <a:r>
              <a:rPr lang="en-US" sz="1600" i="1" dirty="0">
                <a:solidFill>
                  <a:schemeClr val="bg1"/>
                </a:solidFill>
                <a:latin typeface="Arial" pitchFamily="34" charset="0"/>
                <a:cs typeface="Arial" pitchFamily="34" charset="0"/>
              </a:rPr>
              <a:t> </a:t>
            </a:r>
            <a:endParaRPr lang="en-US" sz="1600" dirty="0">
              <a:solidFill>
                <a:schemeClr val="bg1"/>
              </a:solidFill>
              <a:latin typeface="Arial" pitchFamily="34" charset="0"/>
              <a:cs typeface="Arial" pitchFamily="34" charset="0"/>
            </a:endParaRPr>
          </a:p>
          <a:p>
            <a:r>
              <a:rPr lang="en-US" sz="2000" dirty="0">
                <a:solidFill>
                  <a:schemeClr val="bg1"/>
                </a:solidFill>
                <a:latin typeface="Arial" pitchFamily="34" charset="0"/>
                <a:cs typeface="Arial" pitchFamily="34" charset="0"/>
              </a:rPr>
              <a:t>www.joeray.com</a:t>
            </a:r>
          </a:p>
        </p:txBody>
      </p:sp>
    </p:spTree>
    <p:extLst>
      <p:ext uri="{BB962C8B-B14F-4D97-AF65-F5344CB8AC3E}">
        <p14:creationId xmlns:p14="http://schemas.microsoft.com/office/powerpoint/2010/main" val="26482799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200" y="533400"/>
            <a:ext cx="5486400" cy="5486400"/>
          </a:xfrm>
          <a:prstGeom prst="rect">
            <a:avLst/>
          </a:prstGeom>
        </p:spPr>
      </p:pic>
      <p:sp>
        <p:nvSpPr>
          <p:cNvPr id="2" name="Rectangle 1"/>
          <p:cNvSpPr/>
          <p:nvPr/>
        </p:nvSpPr>
        <p:spPr>
          <a:xfrm>
            <a:off x="-85299" y="4700910"/>
            <a:ext cx="2819400" cy="1323439"/>
          </a:xfrm>
          <a:prstGeom prst="rect">
            <a:avLst/>
          </a:prstGeom>
        </p:spPr>
        <p:txBody>
          <a:bodyPr wrap="square">
            <a:spAutoFit/>
          </a:bodyPr>
          <a:lstStyle/>
          <a:p>
            <a:pPr algn="r"/>
            <a:r>
              <a:rPr lang="en-US" sz="2000" dirty="0" smtClean="0">
                <a:solidFill>
                  <a:schemeClr val="bg1"/>
                </a:solidFill>
                <a:latin typeface="Arial" pitchFamily="34" charset="0"/>
                <a:cs typeface="Arial" pitchFamily="34" charset="0"/>
              </a:rPr>
              <a:t>Lauren </a:t>
            </a:r>
            <a:r>
              <a:rPr lang="en-US" sz="2000" dirty="0" err="1" smtClean="0">
                <a:solidFill>
                  <a:schemeClr val="bg1"/>
                </a:solidFill>
                <a:latin typeface="Arial" pitchFamily="34" charset="0"/>
                <a:cs typeface="Arial" pitchFamily="34" charset="0"/>
              </a:rPr>
              <a:t>Strohacker</a:t>
            </a:r>
            <a:endParaRPr lang="en-US" sz="2000" dirty="0" smtClean="0">
              <a:solidFill>
                <a:schemeClr val="bg1"/>
              </a:solidFill>
              <a:latin typeface="Arial" pitchFamily="34" charset="0"/>
              <a:cs typeface="Arial" pitchFamily="34" charset="0"/>
            </a:endParaRPr>
          </a:p>
          <a:p>
            <a:pPr algn="r"/>
            <a:r>
              <a:rPr lang="en-US" sz="2000" i="1" dirty="0" smtClean="0">
                <a:solidFill>
                  <a:schemeClr val="bg1"/>
                </a:solidFill>
                <a:latin typeface="Arial" pitchFamily="34" charset="0"/>
                <a:cs typeface="Arial" pitchFamily="34" charset="0"/>
              </a:rPr>
              <a:t>no(where</a:t>
            </a:r>
            <a:r>
              <a:rPr lang="en-US" sz="2000" i="1" dirty="0">
                <a:solidFill>
                  <a:schemeClr val="bg1"/>
                </a:solidFill>
                <a:latin typeface="Arial" pitchFamily="34" charset="0"/>
                <a:cs typeface="Arial" pitchFamily="34" charset="0"/>
              </a:rPr>
              <a:t>)</a:t>
            </a:r>
            <a:br>
              <a:rPr lang="en-US" sz="2000" i="1" dirty="0">
                <a:solidFill>
                  <a:schemeClr val="bg1"/>
                </a:solidFill>
                <a:latin typeface="Arial" pitchFamily="34" charset="0"/>
                <a:cs typeface="Arial" pitchFamily="34" charset="0"/>
              </a:rPr>
            </a:br>
            <a:r>
              <a:rPr lang="en-US" sz="2000" i="1" dirty="0">
                <a:solidFill>
                  <a:schemeClr val="bg1"/>
                </a:solidFill>
                <a:latin typeface="Arial" pitchFamily="34" charset="0"/>
                <a:cs typeface="Arial" pitchFamily="34" charset="0"/>
              </a:rPr>
              <a:t>now(here</a:t>
            </a:r>
            <a:r>
              <a:rPr lang="en-US" sz="2000" i="1" dirty="0" smtClean="0">
                <a:solidFill>
                  <a:schemeClr val="bg1"/>
                </a:solidFill>
                <a:latin typeface="Arial" pitchFamily="34" charset="0"/>
                <a:cs typeface="Arial" pitchFamily="34" charset="0"/>
              </a:rPr>
              <a:t>)</a:t>
            </a:r>
          </a:p>
          <a:p>
            <a:pPr algn="r"/>
            <a:r>
              <a:rPr lang="en-US" sz="2000" dirty="0">
                <a:solidFill>
                  <a:schemeClr val="bg1"/>
                </a:solidFill>
                <a:latin typeface="Arial" pitchFamily="34" charset="0"/>
                <a:cs typeface="Arial" pitchFamily="34" charset="0"/>
              </a:rPr>
              <a:t>v</a:t>
            </a:r>
            <a:r>
              <a:rPr lang="en-US" sz="2000" dirty="0" smtClean="0">
                <a:solidFill>
                  <a:schemeClr val="bg1"/>
                </a:solidFill>
                <a:latin typeface="Arial" pitchFamily="34" charset="0"/>
                <a:cs typeface="Arial" pitchFamily="34" charset="0"/>
              </a:rPr>
              <a:t>inyl installation</a:t>
            </a:r>
            <a:endParaRPr lang="en-US"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1746232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4343400" cy="5863144"/>
          </a:xfrm>
          <a:prstGeom prst="rect">
            <a:avLst/>
          </a:prstGeom>
        </p:spPr>
        <p:txBody>
          <a:bodyPr wrap="square">
            <a:spAutoFit/>
          </a:bodyPr>
          <a:lstStyle/>
          <a:p>
            <a:r>
              <a:rPr lang="en-US" sz="2400" dirty="0">
                <a:solidFill>
                  <a:schemeClr val="bg1"/>
                </a:solidFill>
                <a:latin typeface="Arial" pitchFamily="34" charset="0"/>
                <a:cs typeface="Arial" pitchFamily="34" charset="0"/>
              </a:rPr>
              <a:t>Lauren </a:t>
            </a:r>
            <a:r>
              <a:rPr lang="en-US" sz="2400" dirty="0" err="1">
                <a:solidFill>
                  <a:schemeClr val="bg1"/>
                </a:solidFill>
                <a:latin typeface="Arial" pitchFamily="34" charset="0"/>
                <a:cs typeface="Arial" pitchFamily="34" charset="0"/>
              </a:rPr>
              <a:t>Strohacker</a:t>
            </a:r>
            <a:r>
              <a:rPr lang="en-US" sz="2400" dirty="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Scottsdale</a:t>
            </a:r>
            <a:r>
              <a:rPr lang="en-US" sz="2000" dirty="0" smtClean="0">
                <a:solidFill>
                  <a:schemeClr val="bg1"/>
                </a:solidFill>
                <a:latin typeface="Arial" pitchFamily="34" charset="0"/>
                <a:cs typeface="Arial" pitchFamily="34" charset="0"/>
              </a:rPr>
              <a:t/>
            </a:r>
            <a:br>
              <a:rPr lang="en-US" sz="2000" dirty="0" smtClean="0">
                <a:solidFill>
                  <a:schemeClr val="bg1"/>
                </a:solidFill>
                <a:latin typeface="Arial" pitchFamily="34" charset="0"/>
                <a:cs typeface="Arial" pitchFamily="34" charset="0"/>
              </a:rPr>
            </a:br>
            <a:endParaRPr lang="en-US" sz="1100" dirty="0">
              <a:solidFill>
                <a:schemeClr val="bg1"/>
              </a:solidFill>
              <a:latin typeface="Arial" pitchFamily="34" charset="0"/>
              <a:cs typeface="Arial" pitchFamily="34" charset="0"/>
            </a:endParaRPr>
          </a:p>
          <a:p>
            <a:r>
              <a:rPr lang="en-US" sz="2000" dirty="0" err="1">
                <a:solidFill>
                  <a:schemeClr val="bg1"/>
                </a:solidFill>
                <a:latin typeface="Arial" pitchFamily="34" charset="0"/>
                <a:cs typeface="Arial" pitchFamily="34" charset="0"/>
              </a:rPr>
              <a:t>Strohacker</a:t>
            </a:r>
            <a:r>
              <a:rPr lang="en-US" sz="2000" dirty="0">
                <a:solidFill>
                  <a:schemeClr val="bg1"/>
                </a:solidFill>
                <a:latin typeface="Arial" pitchFamily="34" charset="0"/>
                <a:cs typeface="Arial" pitchFamily="34" charset="0"/>
              </a:rPr>
              <a:t> </a:t>
            </a:r>
            <a:r>
              <a:rPr lang="en-US" sz="2000" dirty="0" smtClean="0">
                <a:solidFill>
                  <a:schemeClr val="bg1"/>
                </a:solidFill>
                <a:latin typeface="Arial" pitchFamily="34" charset="0"/>
                <a:cs typeface="Arial" pitchFamily="34" charset="0"/>
              </a:rPr>
              <a:t>says </a:t>
            </a:r>
            <a:r>
              <a:rPr lang="en-US" sz="2000" dirty="0">
                <a:solidFill>
                  <a:schemeClr val="bg1"/>
                </a:solidFill>
                <a:latin typeface="Arial" pitchFamily="34" charset="0"/>
                <a:cs typeface="Arial" pitchFamily="34" charset="0"/>
              </a:rPr>
              <a:t>that even as a child, animals and the “wild” played an important part in her life – so much so that her parents painted an animal mural in her room. </a:t>
            </a:r>
            <a:r>
              <a:rPr lang="en-US" sz="2000" dirty="0" smtClean="0">
                <a:solidFill>
                  <a:schemeClr val="bg1"/>
                </a:solidFill>
                <a:latin typeface="Arial" pitchFamily="34" charset="0"/>
                <a:cs typeface="Arial" pitchFamily="34" charset="0"/>
              </a:rPr>
              <a:t>She </a:t>
            </a:r>
            <a:r>
              <a:rPr lang="en-US" sz="2000" dirty="0">
                <a:solidFill>
                  <a:schemeClr val="bg1"/>
                </a:solidFill>
                <a:latin typeface="Arial" pitchFamily="34" charset="0"/>
                <a:cs typeface="Arial" pitchFamily="34" charset="0"/>
              </a:rPr>
              <a:t>has been a strong advocate for animals and the environment and the ideas have merged into her artwork. </a:t>
            </a:r>
            <a:r>
              <a:rPr lang="en-US" sz="2000" dirty="0" smtClean="0">
                <a:solidFill>
                  <a:schemeClr val="bg1"/>
                </a:solidFill>
                <a:latin typeface="Arial" pitchFamily="34" charset="0"/>
                <a:cs typeface="Arial" pitchFamily="34" charset="0"/>
              </a:rPr>
              <a:t>In </a:t>
            </a:r>
            <a:r>
              <a:rPr lang="en-US" sz="2000" dirty="0">
                <a:solidFill>
                  <a:schemeClr val="bg1"/>
                </a:solidFill>
                <a:latin typeface="Arial" pitchFamily="34" charset="0"/>
                <a:cs typeface="Arial" pitchFamily="34" charset="0"/>
              </a:rPr>
              <a:t>recent years her focus has been on local wildlife such as Mexican Gray Wolves as seen in this exhibition. </a:t>
            </a:r>
            <a:r>
              <a:rPr lang="en-US" sz="2000" i="1" dirty="0">
                <a:solidFill>
                  <a:schemeClr val="bg1"/>
                </a:solidFill>
                <a:latin typeface="Arial" pitchFamily="34" charset="0"/>
                <a:cs typeface="Arial" pitchFamily="34" charset="0"/>
              </a:rPr>
              <a:t>No(where), Now(here)</a:t>
            </a:r>
            <a:r>
              <a:rPr lang="en-US" sz="2000" dirty="0">
                <a:solidFill>
                  <a:schemeClr val="bg1"/>
                </a:solidFill>
                <a:latin typeface="Arial" pitchFamily="34" charset="0"/>
                <a:cs typeface="Arial" pitchFamily="34" charset="0"/>
              </a:rPr>
              <a:t> is an ongoing project she has taken to Flagstaff, Tucson and Tempe. The installations are</a:t>
            </a:r>
            <a:r>
              <a:rPr lang="en-US" sz="2000" b="1" dirty="0">
                <a:solidFill>
                  <a:schemeClr val="bg1"/>
                </a:solidFill>
                <a:latin typeface="Arial" pitchFamily="34" charset="0"/>
                <a:cs typeface="Arial" pitchFamily="34" charset="0"/>
              </a:rPr>
              <a:t> </a:t>
            </a:r>
            <a:r>
              <a:rPr lang="en-US" sz="2000" dirty="0">
                <a:solidFill>
                  <a:schemeClr val="bg1"/>
                </a:solidFill>
                <a:latin typeface="Arial" pitchFamily="34" charset="0"/>
                <a:cs typeface="Arial" pitchFamily="34" charset="0"/>
              </a:rPr>
              <a:t>designed to incite awareness about the Mexican Gray Wolf, which remains an endangered species. </a:t>
            </a:r>
          </a:p>
        </p:txBody>
      </p:sp>
      <p:sp>
        <p:nvSpPr>
          <p:cNvPr id="3" name="Rectangle 2"/>
          <p:cNvSpPr/>
          <p:nvPr/>
        </p:nvSpPr>
        <p:spPr>
          <a:xfrm>
            <a:off x="4800600" y="387489"/>
            <a:ext cx="4038600" cy="5632311"/>
          </a:xfrm>
          <a:prstGeom prst="rect">
            <a:avLst/>
          </a:prstGeom>
        </p:spPr>
        <p:txBody>
          <a:bodyPr wrap="square">
            <a:spAutoFit/>
          </a:bodyPr>
          <a:lstStyle/>
          <a:p>
            <a:r>
              <a:rPr lang="en-US" sz="2000" i="1" dirty="0" smtClean="0">
                <a:solidFill>
                  <a:schemeClr val="bg1"/>
                </a:solidFill>
                <a:latin typeface="Arial" pitchFamily="34" charset="0"/>
                <a:cs typeface="Arial" pitchFamily="34" charset="0"/>
              </a:rPr>
              <a:t>“I </a:t>
            </a:r>
            <a:r>
              <a:rPr lang="en-US" sz="2000" i="1" dirty="0">
                <a:solidFill>
                  <a:schemeClr val="bg1"/>
                </a:solidFill>
                <a:latin typeface="Arial" pitchFamily="34" charset="0"/>
                <a:cs typeface="Arial" pitchFamily="34" charset="0"/>
              </a:rPr>
              <a:t>layer animal imagery with urban space, creating visual cohabitations. By emphasizing local species with a graphic design aesthetic, my installations serve as a form of advertising for </a:t>
            </a:r>
            <a:r>
              <a:rPr lang="en-US" sz="2000" i="1" dirty="0" smtClean="0">
                <a:solidFill>
                  <a:schemeClr val="bg1"/>
                </a:solidFill>
                <a:latin typeface="Arial" pitchFamily="34" charset="0"/>
                <a:cs typeface="Arial" pitchFamily="34" charset="0"/>
              </a:rPr>
              <a:t>animals. </a:t>
            </a:r>
            <a:r>
              <a:rPr lang="en-US" sz="2000" i="1" dirty="0">
                <a:solidFill>
                  <a:schemeClr val="bg1"/>
                </a:solidFill>
                <a:latin typeface="Arial" pitchFamily="34" charset="0"/>
                <a:cs typeface="Arial" pitchFamily="34" charset="0"/>
              </a:rPr>
              <a:t>a creative re-introduction to their shape, their size and their disappearance from our everyday. I trust in the words of environmentalist and activist David Brower when he wrote, ‘Truth and beauty can still win battles. </a:t>
            </a:r>
            <a:r>
              <a:rPr lang="en-US" sz="2000" i="1" dirty="0" smtClean="0">
                <a:solidFill>
                  <a:schemeClr val="bg1"/>
                </a:solidFill>
                <a:latin typeface="Arial" pitchFamily="34" charset="0"/>
                <a:cs typeface="Arial" pitchFamily="34" charset="0"/>
              </a:rPr>
              <a:t>We </a:t>
            </a:r>
            <a:r>
              <a:rPr lang="en-US" sz="2000" i="1" dirty="0">
                <a:solidFill>
                  <a:schemeClr val="bg1"/>
                </a:solidFill>
                <a:latin typeface="Arial" pitchFamily="34" charset="0"/>
                <a:cs typeface="Arial" pitchFamily="34" charset="0"/>
              </a:rPr>
              <a:t>need more art, more passion, more wit in defense of the Earth</a:t>
            </a:r>
            <a:r>
              <a:rPr lang="en-US" sz="2000" i="1" dirty="0" smtClean="0">
                <a:solidFill>
                  <a:schemeClr val="bg1"/>
                </a:solidFill>
                <a:latin typeface="Arial" pitchFamily="34" charset="0"/>
                <a:cs typeface="Arial" pitchFamily="34" charset="0"/>
              </a:rPr>
              <a:t>.’ ” </a:t>
            </a:r>
            <a:r>
              <a:rPr lang="en-US" sz="2000" i="1" dirty="0">
                <a:solidFill>
                  <a:schemeClr val="bg1"/>
                </a:solidFill>
                <a:latin typeface="Arial" pitchFamily="34" charset="0"/>
                <a:cs typeface="Arial" pitchFamily="34" charset="0"/>
              </a:rPr>
              <a:t/>
            </a:r>
            <a:br>
              <a:rPr lang="en-US" sz="2000" i="1" dirty="0">
                <a:solidFill>
                  <a:schemeClr val="bg1"/>
                </a:solidFill>
                <a:latin typeface="Arial" pitchFamily="34" charset="0"/>
                <a:cs typeface="Arial" pitchFamily="34" charset="0"/>
              </a:rPr>
            </a:br>
            <a:r>
              <a:rPr lang="en-US" sz="2000" i="1" dirty="0" smtClean="0">
                <a:solidFill>
                  <a:schemeClr val="bg1"/>
                </a:solidFill>
                <a:latin typeface="Arial" pitchFamily="34" charset="0"/>
                <a:cs typeface="Arial" pitchFamily="34" charset="0"/>
              </a:rPr>
              <a:t/>
            </a:r>
            <a:br>
              <a:rPr lang="en-US" sz="2000" i="1" dirty="0" smtClean="0">
                <a:solidFill>
                  <a:schemeClr val="bg1"/>
                </a:solidFill>
                <a:latin typeface="Arial" pitchFamily="34" charset="0"/>
                <a:cs typeface="Arial" pitchFamily="34" charset="0"/>
              </a:rPr>
            </a:br>
            <a:r>
              <a:rPr lang="en-US" sz="2000" dirty="0" smtClean="0">
                <a:solidFill>
                  <a:schemeClr val="bg1"/>
                </a:solidFill>
                <a:latin typeface="Arial" pitchFamily="34" charset="0"/>
                <a:cs typeface="Arial" pitchFamily="34" charset="0"/>
              </a:rPr>
              <a:t>www.animalrevival.org</a:t>
            </a:r>
            <a:endParaRPr lang="en-US"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3530345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2057400"/>
            <a:ext cx="6019800" cy="1508105"/>
          </a:xfrm>
          <a:prstGeom prst="rect">
            <a:avLst/>
          </a:prstGeom>
          <a:noFill/>
        </p:spPr>
        <p:txBody>
          <a:bodyPr wrap="square" rtlCol="0">
            <a:spAutoFit/>
          </a:bodyPr>
          <a:lstStyle/>
          <a:p>
            <a:pPr algn="ctr"/>
            <a:r>
              <a:rPr lang="en-US" sz="2000" dirty="0" smtClean="0">
                <a:solidFill>
                  <a:schemeClr val="bg1">
                    <a:lumMod val="95000"/>
                  </a:schemeClr>
                </a:solidFill>
                <a:latin typeface="Arial" pitchFamily="34" charset="0"/>
                <a:cs typeface="Arial" pitchFamily="34" charset="0"/>
              </a:rPr>
              <a:t>The </a:t>
            </a:r>
            <a:r>
              <a:rPr lang="en-US" sz="2000" i="1" dirty="0" smtClean="0">
                <a:solidFill>
                  <a:schemeClr val="bg1">
                    <a:lumMod val="95000"/>
                  </a:schemeClr>
                </a:solidFill>
                <a:latin typeface="Arial" pitchFamily="34" charset="0"/>
                <a:cs typeface="Arial" pitchFamily="34" charset="0"/>
              </a:rPr>
              <a:t>Animal Crackers </a:t>
            </a:r>
            <a:r>
              <a:rPr lang="en-US" sz="2000" dirty="0" smtClean="0">
                <a:solidFill>
                  <a:schemeClr val="bg1">
                    <a:lumMod val="95000"/>
                  </a:schemeClr>
                </a:solidFill>
                <a:latin typeface="Arial" pitchFamily="34" charset="0"/>
                <a:cs typeface="Arial" pitchFamily="34" charset="0"/>
              </a:rPr>
              <a:t>education curriculum unit </a:t>
            </a:r>
            <a:br>
              <a:rPr lang="en-US" sz="2000" dirty="0" smtClean="0">
                <a:solidFill>
                  <a:schemeClr val="bg1">
                    <a:lumMod val="95000"/>
                  </a:schemeClr>
                </a:solidFill>
                <a:latin typeface="Arial" pitchFamily="34" charset="0"/>
                <a:cs typeface="Arial" pitchFamily="34" charset="0"/>
              </a:rPr>
            </a:br>
            <a:r>
              <a:rPr lang="en-US" sz="2000" dirty="0" smtClean="0">
                <a:solidFill>
                  <a:schemeClr val="bg1">
                    <a:lumMod val="95000"/>
                  </a:schemeClr>
                </a:solidFill>
                <a:latin typeface="Arial" pitchFamily="34" charset="0"/>
                <a:cs typeface="Arial" pitchFamily="34" charset="0"/>
              </a:rPr>
              <a:t>was made possible by a grant from</a:t>
            </a:r>
            <a:r>
              <a:rPr lang="en-US" sz="2400" dirty="0" smtClean="0">
                <a:solidFill>
                  <a:schemeClr val="bg1">
                    <a:lumMod val="95000"/>
                  </a:schemeClr>
                </a:solidFill>
                <a:latin typeface="Arial" pitchFamily="34" charset="0"/>
                <a:cs typeface="Arial" pitchFamily="34" charset="0"/>
              </a:rPr>
              <a:t/>
            </a:r>
            <a:br>
              <a:rPr lang="en-US" sz="2400" dirty="0" smtClean="0">
                <a:solidFill>
                  <a:schemeClr val="bg1">
                    <a:lumMod val="95000"/>
                  </a:schemeClr>
                </a:solidFill>
                <a:latin typeface="Arial" pitchFamily="34" charset="0"/>
                <a:cs typeface="Arial" pitchFamily="34" charset="0"/>
              </a:rPr>
            </a:br>
            <a:endParaRPr lang="en-US" sz="2400" dirty="0" smtClean="0">
              <a:solidFill>
                <a:schemeClr val="bg1">
                  <a:lumMod val="95000"/>
                </a:schemeClr>
              </a:solidFill>
              <a:latin typeface="Arial" pitchFamily="34" charset="0"/>
              <a:cs typeface="Arial" pitchFamily="34" charset="0"/>
            </a:endParaRPr>
          </a:p>
          <a:p>
            <a:pPr algn="ctr"/>
            <a:r>
              <a:rPr lang="en-US" sz="2800" dirty="0" smtClean="0">
                <a:solidFill>
                  <a:schemeClr val="bg1">
                    <a:lumMod val="95000"/>
                  </a:schemeClr>
                </a:solidFill>
                <a:latin typeface="Arial" pitchFamily="34" charset="0"/>
                <a:cs typeface="Arial" pitchFamily="34" charset="0"/>
              </a:rPr>
              <a:t>Friends of Tempe Center for the Arts</a:t>
            </a:r>
            <a:endParaRPr lang="en-US" sz="2400" dirty="0">
              <a:solidFill>
                <a:schemeClr val="bg1">
                  <a:lumMod val="95000"/>
                </a:schemeClr>
              </a:solidFill>
              <a:latin typeface="Arial" pitchFamily="34" charset="0"/>
              <a:cs typeface="Arial" pitchFamily="34" charset="0"/>
            </a:endParaRPr>
          </a:p>
        </p:txBody>
      </p:sp>
    </p:spTree>
    <p:extLst>
      <p:ext uri="{BB962C8B-B14F-4D97-AF65-F5344CB8AC3E}">
        <p14:creationId xmlns:p14="http://schemas.microsoft.com/office/powerpoint/2010/main" val="3969874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651331"/>
            <a:ext cx="7848600" cy="5139869"/>
          </a:xfrm>
          <a:prstGeom prst="rect">
            <a:avLst/>
          </a:prstGeom>
          <a:noFill/>
        </p:spPr>
        <p:txBody>
          <a:bodyPr wrap="square" rtlCol="0">
            <a:spAutoFit/>
          </a:bodyPr>
          <a:lstStyle/>
          <a:p>
            <a:pPr algn="ctr"/>
            <a:r>
              <a:rPr lang="en-US" sz="2800" b="1" dirty="0" smtClean="0">
                <a:solidFill>
                  <a:schemeClr val="bg1"/>
                </a:solidFill>
                <a:latin typeface="Arial" pitchFamily="34" charset="0"/>
                <a:cs typeface="Arial" pitchFamily="34" charset="0"/>
              </a:rPr>
              <a:t>ARTISTS</a:t>
            </a:r>
            <a:endParaRPr lang="en-US" sz="2800" dirty="0" smtClean="0">
              <a:solidFill>
                <a:schemeClr val="bg1"/>
              </a:solidFill>
              <a:latin typeface="Arial" pitchFamily="34" charset="0"/>
              <a:cs typeface="Arial" pitchFamily="34" charset="0"/>
            </a:endParaRPr>
          </a:p>
          <a:p>
            <a:pPr algn="ctr"/>
            <a:r>
              <a:rPr lang="en-US" sz="2000" dirty="0" smtClean="0">
                <a:solidFill>
                  <a:schemeClr val="bg1"/>
                </a:solidFill>
                <a:latin typeface="Arial" pitchFamily="34" charset="0"/>
                <a:cs typeface="Arial" pitchFamily="34" charset="0"/>
              </a:rPr>
              <a:t>Barbara Burton</a:t>
            </a:r>
          </a:p>
          <a:p>
            <a:pPr algn="ctr"/>
            <a:r>
              <a:rPr lang="en-US" sz="2000" dirty="0" smtClean="0">
                <a:solidFill>
                  <a:schemeClr val="bg1"/>
                </a:solidFill>
                <a:latin typeface="Arial" pitchFamily="34" charset="0"/>
                <a:cs typeface="Arial" pitchFamily="34" charset="0"/>
              </a:rPr>
              <a:t>Anne Coe</a:t>
            </a:r>
          </a:p>
          <a:p>
            <a:pPr algn="ctr"/>
            <a:r>
              <a:rPr lang="en-US" sz="2000" dirty="0" smtClean="0">
                <a:solidFill>
                  <a:schemeClr val="bg1"/>
                </a:solidFill>
                <a:latin typeface="Arial" pitchFamily="34" charset="0"/>
                <a:cs typeface="Arial" pitchFamily="34" charset="0"/>
              </a:rPr>
              <a:t>Jeff Falk</a:t>
            </a:r>
          </a:p>
          <a:p>
            <a:pPr algn="ctr"/>
            <a:r>
              <a:rPr lang="en-US" sz="2000" dirty="0" smtClean="0">
                <a:solidFill>
                  <a:schemeClr val="bg1"/>
                </a:solidFill>
                <a:latin typeface="Arial" pitchFamily="34" charset="0"/>
                <a:cs typeface="Arial" pitchFamily="34" charset="0"/>
              </a:rPr>
              <a:t>Dick George</a:t>
            </a:r>
          </a:p>
          <a:p>
            <a:pPr algn="ctr"/>
            <a:r>
              <a:rPr lang="en-US" sz="2000" dirty="0" smtClean="0">
                <a:solidFill>
                  <a:schemeClr val="bg1"/>
                </a:solidFill>
                <a:latin typeface="Arial" pitchFamily="34" charset="0"/>
                <a:cs typeface="Arial" pitchFamily="34" charset="0"/>
              </a:rPr>
              <a:t>Christopher </a:t>
            </a:r>
            <a:r>
              <a:rPr lang="en-US" sz="2000" dirty="0" err="1" smtClean="0">
                <a:solidFill>
                  <a:schemeClr val="bg1"/>
                </a:solidFill>
                <a:latin typeface="Arial" pitchFamily="34" charset="0"/>
                <a:cs typeface="Arial" pitchFamily="34" charset="0"/>
              </a:rPr>
              <a:t>Jagmin</a:t>
            </a:r>
            <a:endParaRPr lang="en-US" sz="2000" dirty="0" smtClean="0">
              <a:solidFill>
                <a:schemeClr val="bg1"/>
              </a:solidFill>
              <a:latin typeface="Arial" pitchFamily="34" charset="0"/>
              <a:cs typeface="Arial" pitchFamily="34" charset="0"/>
            </a:endParaRPr>
          </a:p>
          <a:p>
            <a:pPr algn="ctr"/>
            <a:r>
              <a:rPr lang="en-US" sz="2000" dirty="0" smtClean="0">
                <a:solidFill>
                  <a:schemeClr val="bg1"/>
                </a:solidFill>
                <a:latin typeface="Arial" pitchFamily="34" charset="0"/>
                <a:cs typeface="Arial" pitchFamily="34" charset="0"/>
              </a:rPr>
              <a:t>Carolyn Lavender</a:t>
            </a:r>
          </a:p>
          <a:p>
            <a:pPr algn="ctr"/>
            <a:r>
              <a:rPr lang="en-US" sz="2000" dirty="0" smtClean="0">
                <a:solidFill>
                  <a:schemeClr val="bg1"/>
                </a:solidFill>
                <a:latin typeface="Arial" pitchFamily="34" charset="0"/>
                <a:cs typeface="Arial" pitchFamily="34" charset="0"/>
              </a:rPr>
              <a:t>Christy </a:t>
            </a:r>
            <a:r>
              <a:rPr lang="en-US" sz="2000" dirty="0" err="1" smtClean="0">
                <a:solidFill>
                  <a:schemeClr val="bg1"/>
                </a:solidFill>
                <a:latin typeface="Arial" pitchFamily="34" charset="0"/>
                <a:cs typeface="Arial" pitchFamily="34" charset="0"/>
              </a:rPr>
              <a:t>Puetz</a:t>
            </a:r>
            <a:endParaRPr lang="en-US" sz="2000" dirty="0" smtClean="0">
              <a:solidFill>
                <a:schemeClr val="bg1"/>
              </a:solidFill>
              <a:latin typeface="Arial" pitchFamily="34" charset="0"/>
              <a:cs typeface="Arial" pitchFamily="34" charset="0"/>
            </a:endParaRPr>
          </a:p>
          <a:p>
            <a:pPr algn="ctr"/>
            <a:r>
              <a:rPr lang="en-US" sz="2000" dirty="0" smtClean="0">
                <a:solidFill>
                  <a:schemeClr val="bg1"/>
                </a:solidFill>
                <a:latin typeface="Arial" pitchFamily="34" charset="0"/>
                <a:cs typeface="Arial" pitchFamily="34" charset="0"/>
              </a:rPr>
              <a:t>Joe Ray</a:t>
            </a:r>
          </a:p>
          <a:p>
            <a:pPr algn="ctr"/>
            <a:r>
              <a:rPr lang="en-US" sz="2000" dirty="0" smtClean="0">
                <a:solidFill>
                  <a:schemeClr val="bg1"/>
                </a:solidFill>
                <a:latin typeface="Arial" pitchFamily="34" charset="0"/>
                <a:cs typeface="Arial" pitchFamily="34" charset="0"/>
              </a:rPr>
              <a:t>Lauren </a:t>
            </a:r>
            <a:r>
              <a:rPr lang="en-US" sz="2000" dirty="0" err="1" smtClean="0">
                <a:solidFill>
                  <a:schemeClr val="bg1"/>
                </a:solidFill>
                <a:latin typeface="Arial" pitchFamily="34" charset="0"/>
                <a:cs typeface="Arial" pitchFamily="34" charset="0"/>
              </a:rPr>
              <a:t>Strohacker</a:t>
            </a:r>
            <a:endParaRPr lang="en-US" sz="2000" dirty="0" smtClean="0">
              <a:solidFill>
                <a:schemeClr val="bg1"/>
              </a:solidFill>
              <a:latin typeface="Arial" pitchFamily="34" charset="0"/>
              <a:cs typeface="Arial" pitchFamily="34" charset="0"/>
            </a:endParaRPr>
          </a:p>
          <a:p>
            <a:pPr algn="ctr"/>
            <a:endParaRPr lang="en-US" sz="2000" dirty="0" smtClean="0">
              <a:solidFill>
                <a:schemeClr val="bg1"/>
              </a:solidFill>
              <a:latin typeface="Arial" pitchFamily="34" charset="0"/>
              <a:cs typeface="Arial" pitchFamily="34" charset="0"/>
            </a:endParaRPr>
          </a:p>
          <a:p>
            <a:pPr algn="ctr"/>
            <a:r>
              <a:rPr lang="en-US" sz="2000" dirty="0" smtClean="0">
                <a:solidFill>
                  <a:schemeClr val="bg1"/>
                </a:solidFill>
                <a:latin typeface="Arial" pitchFamily="34" charset="0"/>
                <a:cs typeface="Arial" pitchFamily="34" charset="0"/>
              </a:rPr>
              <a:t>Featuring photographs and </a:t>
            </a:r>
            <a:br>
              <a:rPr lang="en-US" sz="2000" dirty="0" smtClean="0">
                <a:solidFill>
                  <a:schemeClr val="bg1"/>
                </a:solidFill>
                <a:latin typeface="Arial" pitchFamily="34" charset="0"/>
                <a:cs typeface="Arial" pitchFamily="34" charset="0"/>
              </a:rPr>
            </a:br>
            <a:r>
              <a:rPr lang="en-US" sz="2000" dirty="0" smtClean="0">
                <a:solidFill>
                  <a:schemeClr val="bg1"/>
                </a:solidFill>
                <a:latin typeface="Arial" pitchFamily="34" charset="0"/>
                <a:cs typeface="Arial" pitchFamily="34" charset="0"/>
              </a:rPr>
              <a:t>animal paintings from the Phoenix Zoo.</a:t>
            </a:r>
            <a:r>
              <a:rPr lang="en-US" sz="2000" b="1" dirty="0" smtClean="0">
                <a:solidFill>
                  <a:schemeClr val="bg1"/>
                </a:solidFill>
                <a:latin typeface="Arial" pitchFamily="34" charset="0"/>
                <a:cs typeface="Arial" pitchFamily="34" charset="0"/>
              </a:rPr>
              <a:t/>
            </a:r>
            <a:br>
              <a:rPr lang="en-US" sz="2000" b="1" dirty="0" smtClean="0">
                <a:solidFill>
                  <a:schemeClr val="bg1"/>
                </a:solidFill>
                <a:latin typeface="Arial" pitchFamily="34" charset="0"/>
                <a:cs typeface="Arial" pitchFamily="34" charset="0"/>
              </a:rPr>
            </a:br>
            <a:endParaRPr lang="en-US" sz="2000" b="1" dirty="0" smtClean="0">
              <a:solidFill>
                <a:schemeClr val="bg1"/>
              </a:solidFill>
              <a:latin typeface="Arial" pitchFamily="34" charset="0"/>
              <a:cs typeface="Arial" pitchFamily="34" charset="0"/>
            </a:endParaRPr>
          </a:p>
          <a:p>
            <a:pPr algn="ctr"/>
            <a:r>
              <a:rPr lang="en-US" sz="2000" dirty="0" smtClean="0">
                <a:solidFill>
                  <a:schemeClr val="bg1"/>
                </a:solidFill>
                <a:latin typeface="Arial" pitchFamily="34" charset="0"/>
                <a:cs typeface="Arial" pitchFamily="34" charset="0"/>
              </a:rPr>
              <a:t>Artists not shown in this </a:t>
            </a:r>
            <a:r>
              <a:rPr lang="en-US" sz="2000" dirty="0" err="1" smtClean="0">
                <a:solidFill>
                  <a:schemeClr val="bg1"/>
                </a:solidFill>
                <a:latin typeface="Arial" pitchFamily="34" charset="0"/>
                <a:cs typeface="Arial" pitchFamily="34" charset="0"/>
              </a:rPr>
              <a:t>presenation</a:t>
            </a:r>
            <a:r>
              <a:rPr lang="en-US" sz="2000" dirty="0" smtClean="0">
                <a:solidFill>
                  <a:schemeClr val="bg1"/>
                </a:solidFill>
                <a:latin typeface="Arial" pitchFamily="34" charset="0"/>
                <a:cs typeface="Arial" pitchFamily="34" charset="0"/>
              </a:rPr>
              <a:t>:</a:t>
            </a:r>
          </a:p>
          <a:p>
            <a:pPr algn="ctr"/>
            <a:r>
              <a:rPr lang="en-US" sz="2000" dirty="0" smtClean="0">
                <a:solidFill>
                  <a:schemeClr val="bg1"/>
                </a:solidFill>
                <a:latin typeface="Arial" pitchFamily="34" charset="0"/>
                <a:cs typeface="Arial" pitchFamily="34" charset="0"/>
              </a:rPr>
              <a:t>Luis Jimenez, Jane Rosen and Samuel T. </a:t>
            </a:r>
            <a:r>
              <a:rPr lang="en-US" sz="2000" dirty="0" err="1" smtClean="0">
                <a:solidFill>
                  <a:schemeClr val="bg1"/>
                </a:solidFill>
                <a:latin typeface="Arial" pitchFamily="34" charset="0"/>
                <a:cs typeface="Arial" pitchFamily="34" charset="0"/>
              </a:rPr>
              <a:t>Troxell</a:t>
            </a:r>
            <a:endParaRPr lang="en-US"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82236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381000"/>
            <a:ext cx="7578280" cy="5378413"/>
          </a:xfrm>
          <a:prstGeom prst="rect">
            <a:avLst/>
          </a:prstGeom>
        </p:spPr>
      </p:pic>
      <p:sp>
        <p:nvSpPr>
          <p:cNvPr id="2" name="TextBox 1"/>
          <p:cNvSpPr txBox="1"/>
          <p:nvPr/>
        </p:nvSpPr>
        <p:spPr>
          <a:xfrm>
            <a:off x="3352800" y="5773119"/>
            <a:ext cx="4911280" cy="1323439"/>
          </a:xfrm>
          <a:prstGeom prst="rect">
            <a:avLst/>
          </a:prstGeom>
          <a:noFill/>
        </p:spPr>
        <p:txBody>
          <a:bodyPr wrap="square" rtlCol="0">
            <a:spAutoFit/>
          </a:bodyPr>
          <a:lstStyle/>
          <a:p>
            <a:pPr algn="r"/>
            <a:r>
              <a:rPr lang="en-US" sz="2000" dirty="0" smtClean="0">
                <a:solidFill>
                  <a:schemeClr val="bg1"/>
                </a:solidFill>
                <a:latin typeface="Arial" pitchFamily="34" charset="0"/>
                <a:cs typeface="Arial" pitchFamily="34" charset="0"/>
              </a:rPr>
              <a:t>Barbara Burton</a:t>
            </a:r>
          </a:p>
          <a:p>
            <a:pPr algn="r"/>
            <a:r>
              <a:rPr lang="en-US" sz="2000" dirty="0" smtClean="0">
                <a:solidFill>
                  <a:schemeClr val="bg1"/>
                </a:solidFill>
                <a:latin typeface="Arial" pitchFamily="34" charset="0"/>
                <a:cs typeface="Arial" pitchFamily="34" charset="0"/>
              </a:rPr>
              <a:t>Detail of </a:t>
            </a:r>
            <a:r>
              <a:rPr lang="en-US" sz="2000" i="1" dirty="0" smtClean="0">
                <a:solidFill>
                  <a:schemeClr val="bg1"/>
                </a:solidFill>
                <a:latin typeface="Arial" pitchFamily="34" charset="0"/>
                <a:cs typeface="Arial" pitchFamily="34" charset="0"/>
              </a:rPr>
              <a:t>Corporate Training Center</a:t>
            </a:r>
          </a:p>
          <a:p>
            <a:pPr algn="r"/>
            <a:r>
              <a:rPr lang="en-US" sz="2000" dirty="0">
                <a:solidFill>
                  <a:schemeClr val="bg1"/>
                </a:solidFill>
                <a:latin typeface="Arial" pitchFamily="34" charset="0"/>
                <a:cs typeface="Arial" pitchFamily="34" charset="0"/>
              </a:rPr>
              <a:t>acrylic and mixed </a:t>
            </a:r>
            <a:r>
              <a:rPr lang="en-US" sz="2000" dirty="0" smtClean="0">
                <a:solidFill>
                  <a:schemeClr val="bg1"/>
                </a:solidFill>
                <a:latin typeface="Arial" pitchFamily="34" charset="0"/>
                <a:cs typeface="Arial" pitchFamily="34" charset="0"/>
              </a:rPr>
              <a:t>media on </a:t>
            </a:r>
            <a:r>
              <a:rPr lang="en-US" sz="2000" dirty="0">
                <a:solidFill>
                  <a:schemeClr val="bg1"/>
                </a:solidFill>
                <a:latin typeface="Arial" pitchFamily="34" charset="0"/>
                <a:cs typeface="Arial" pitchFamily="34" charset="0"/>
              </a:rPr>
              <a:t>cabinet door</a:t>
            </a:r>
          </a:p>
          <a:p>
            <a:pPr algn="r"/>
            <a:endParaRPr lang="en-US" sz="2000"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295526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740" y="228600"/>
            <a:ext cx="4301490" cy="6432530"/>
          </a:xfrm>
          <a:prstGeom prst="rect">
            <a:avLst/>
          </a:prstGeom>
        </p:spPr>
        <p:txBody>
          <a:bodyPr wrap="square">
            <a:spAutoFit/>
          </a:bodyPr>
          <a:lstStyle/>
          <a:p>
            <a:r>
              <a:rPr lang="en-US" sz="2800" b="1" dirty="0">
                <a:solidFill>
                  <a:schemeClr val="bg1"/>
                </a:solidFill>
                <a:latin typeface="Arial" pitchFamily="34" charset="0"/>
                <a:cs typeface="Arial" pitchFamily="34" charset="0"/>
              </a:rPr>
              <a:t>Barbara Burton, Mesa</a:t>
            </a:r>
            <a:r>
              <a:rPr lang="en-US" sz="2000" dirty="0">
                <a:solidFill>
                  <a:schemeClr val="bg1"/>
                </a:solidFill>
                <a:latin typeface="Arial" pitchFamily="34" charset="0"/>
                <a:cs typeface="Arial" pitchFamily="34" charset="0"/>
              </a:rPr>
              <a:t/>
            </a:r>
            <a:br>
              <a:rPr lang="en-US" sz="2000" dirty="0">
                <a:solidFill>
                  <a:schemeClr val="bg1"/>
                </a:solidFill>
                <a:latin typeface="Arial" pitchFamily="34" charset="0"/>
                <a:cs typeface="Arial" pitchFamily="34" charset="0"/>
              </a:rPr>
            </a:br>
            <a:r>
              <a:rPr lang="en-US" sz="900" dirty="0" smtClean="0">
                <a:solidFill>
                  <a:schemeClr val="bg1"/>
                </a:solidFill>
                <a:latin typeface="Arial" pitchFamily="34" charset="0"/>
                <a:cs typeface="Arial" pitchFamily="34" charset="0"/>
              </a:rPr>
              <a:t/>
            </a:r>
            <a:br>
              <a:rPr lang="en-US" sz="900" dirty="0" smtClean="0">
                <a:solidFill>
                  <a:schemeClr val="bg1"/>
                </a:solidFill>
                <a:latin typeface="Arial" pitchFamily="34" charset="0"/>
                <a:cs typeface="Arial" pitchFamily="34" charset="0"/>
              </a:rPr>
            </a:br>
            <a:r>
              <a:rPr lang="en-US" sz="2000" dirty="0" smtClean="0">
                <a:solidFill>
                  <a:schemeClr val="bg1"/>
                </a:solidFill>
                <a:latin typeface="Arial" pitchFamily="34" charset="0"/>
                <a:cs typeface="Arial" pitchFamily="34" charset="0"/>
              </a:rPr>
              <a:t>Burton </a:t>
            </a:r>
            <a:r>
              <a:rPr lang="en-US" sz="2000" dirty="0">
                <a:solidFill>
                  <a:schemeClr val="bg1"/>
                </a:solidFill>
                <a:latin typeface="Arial" pitchFamily="34" charset="0"/>
                <a:cs typeface="Arial" pitchFamily="34" charset="0"/>
              </a:rPr>
              <a:t>grew up in Pennsylvania and Connecticut and spent the majority of her youth running around fields and forests, picking </a:t>
            </a:r>
            <a:r>
              <a:rPr lang="en-US" sz="2000" dirty="0" smtClean="0">
                <a:solidFill>
                  <a:schemeClr val="bg1"/>
                </a:solidFill>
                <a:latin typeface="Arial" pitchFamily="34" charset="0"/>
                <a:cs typeface="Arial" pitchFamily="34" charset="0"/>
              </a:rPr>
              <a:t>wild blackberries</a:t>
            </a:r>
            <a:r>
              <a:rPr lang="en-US" sz="2000" dirty="0">
                <a:solidFill>
                  <a:schemeClr val="bg1"/>
                </a:solidFill>
                <a:latin typeface="Arial" pitchFamily="34" charset="0"/>
                <a:cs typeface="Arial" pitchFamily="34" charset="0"/>
              </a:rPr>
              <a:t>, chasing pheasants and building tree forts. </a:t>
            </a:r>
            <a:r>
              <a:rPr lang="en-US" sz="2000" dirty="0" smtClean="0">
                <a:solidFill>
                  <a:schemeClr val="bg1"/>
                </a:solidFill>
                <a:latin typeface="Arial" pitchFamily="34" charset="0"/>
                <a:cs typeface="Arial" pitchFamily="34" charset="0"/>
              </a:rPr>
              <a:t>Burton </a:t>
            </a:r>
            <a:r>
              <a:rPr lang="en-US" sz="2000" dirty="0">
                <a:solidFill>
                  <a:schemeClr val="bg1"/>
                </a:solidFill>
                <a:latin typeface="Arial" pitchFamily="34" charset="0"/>
                <a:cs typeface="Arial" pitchFamily="34" charset="0"/>
              </a:rPr>
              <a:t>earned a Bachelor of Science degree in Engineering from Arizona State University, but </a:t>
            </a:r>
            <a:r>
              <a:rPr lang="en-US" sz="2000" dirty="0" smtClean="0">
                <a:solidFill>
                  <a:schemeClr val="bg1"/>
                </a:solidFill>
                <a:latin typeface="Arial" pitchFamily="34" charset="0"/>
                <a:cs typeface="Arial" pitchFamily="34" charset="0"/>
              </a:rPr>
              <a:t>creating </a:t>
            </a:r>
            <a:r>
              <a:rPr lang="en-US" sz="2000" dirty="0">
                <a:solidFill>
                  <a:schemeClr val="bg1"/>
                </a:solidFill>
                <a:latin typeface="Arial" pitchFamily="34" charset="0"/>
                <a:cs typeface="Arial" pitchFamily="34" charset="0"/>
              </a:rPr>
              <a:t>art is </a:t>
            </a:r>
            <a:r>
              <a:rPr lang="en-US" sz="2000" dirty="0" smtClean="0">
                <a:solidFill>
                  <a:schemeClr val="bg1"/>
                </a:solidFill>
                <a:latin typeface="Arial" pitchFamily="34" charset="0"/>
                <a:cs typeface="Arial" pitchFamily="34" charset="0"/>
              </a:rPr>
              <a:t>her </a:t>
            </a:r>
            <a:r>
              <a:rPr lang="en-US" sz="2000" dirty="0">
                <a:solidFill>
                  <a:schemeClr val="bg1"/>
                </a:solidFill>
                <a:latin typeface="Arial" pitchFamily="34" charset="0"/>
                <a:cs typeface="Arial" pitchFamily="34" charset="0"/>
              </a:rPr>
              <a:t>passion and has been a lifelong pursuit. </a:t>
            </a:r>
            <a:endParaRPr lang="en-US" sz="2000" dirty="0" smtClean="0">
              <a:solidFill>
                <a:schemeClr val="bg1"/>
              </a:solidFill>
              <a:latin typeface="Arial" pitchFamily="34" charset="0"/>
              <a:cs typeface="Arial" pitchFamily="34" charset="0"/>
            </a:endParaRPr>
          </a:p>
          <a:p>
            <a:endParaRPr lang="en-US" sz="2000" dirty="0">
              <a:solidFill>
                <a:schemeClr val="bg1"/>
              </a:solidFill>
              <a:latin typeface="Arial" pitchFamily="34" charset="0"/>
              <a:cs typeface="Arial" pitchFamily="34" charset="0"/>
            </a:endParaRPr>
          </a:p>
          <a:p>
            <a:r>
              <a:rPr lang="en-US" sz="2000" i="1" dirty="0" smtClean="0">
                <a:solidFill>
                  <a:schemeClr val="bg1"/>
                </a:solidFill>
                <a:latin typeface="Arial" pitchFamily="34" charset="0"/>
                <a:cs typeface="Arial" pitchFamily="34" charset="0"/>
              </a:rPr>
              <a:t>“One time, to cheer me, someone bought me a pet rabbit. My only exposure to rabbits as a child was chasing them around fields in Pennsylvania. </a:t>
            </a:r>
            <a:endParaRPr lang="en-US" sz="2000" dirty="0" smtClean="0">
              <a:solidFill>
                <a:schemeClr val="bg1"/>
              </a:solidFill>
              <a:latin typeface="Arial" pitchFamily="34" charset="0"/>
              <a:cs typeface="Arial" pitchFamily="34" charset="0"/>
            </a:endParaRPr>
          </a:p>
          <a:p>
            <a:endParaRPr lang="en-US" sz="2400" dirty="0">
              <a:solidFill>
                <a:schemeClr val="bg1"/>
              </a:solidFill>
              <a:latin typeface="Arial" pitchFamily="34" charset="0"/>
              <a:cs typeface="Arial" pitchFamily="34" charset="0"/>
            </a:endParaRPr>
          </a:p>
        </p:txBody>
      </p:sp>
      <p:sp>
        <p:nvSpPr>
          <p:cNvPr id="4" name="Rectangle 3"/>
          <p:cNvSpPr/>
          <p:nvPr/>
        </p:nvSpPr>
        <p:spPr>
          <a:xfrm>
            <a:off x="4667250" y="457736"/>
            <a:ext cx="4225290" cy="5940088"/>
          </a:xfrm>
          <a:prstGeom prst="rect">
            <a:avLst/>
          </a:prstGeom>
        </p:spPr>
        <p:txBody>
          <a:bodyPr wrap="square">
            <a:spAutoFit/>
          </a:bodyPr>
          <a:lstStyle/>
          <a:p>
            <a:r>
              <a:rPr lang="en-US" sz="2000" i="1" dirty="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a:p>
            <a:r>
              <a:rPr lang="en-US" sz="2000" i="1" dirty="0">
                <a:solidFill>
                  <a:schemeClr val="bg1"/>
                </a:solidFill>
                <a:latin typeface="Arial" pitchFamily="34" charset="0"/>
                <a:cs typeface="Arial" pitchFamily="34" charset="0"/>
              </a:rPr>
              <a:t>“My rabbit hated me. People </a:t>
            </a:r>
            <a:r>
              <a:rPr lang="en-US" sz="2000" i="1" dirty="0" smtClean="0">
                <a:solidFill>
                  <a:schemeClr val="bg1"/>
                </a:solidFill>
                <a:latin typeface="Arial" pitchFamily="34" charset="0"/>
                <a:cs typeface="Arial" pitchFamily="34" charset="0"/>
              </a:rPr>
              <a:t>have </a:t>
            </a:r>
            <a:r>
              <a:rPr lang="en-US" sz="2000" i="1" dirty="0">
                <a:solidFill>
                  <a:schemeClr val="bg1"/>
                </a:solidFill>
                <a:latin typeface="Arial" pitchFamily="34" charset="0"/>
                <a:cs typeface="Arial" pitchFamily="34" charset="0"/>
              </a:rPr>
              <a:t>explained to me that he probably just wasn’t socialized correctly. Still, I tried for over a year to bond with ‘Bunny.’ I spent hours trying to feed him goodies from my </a:t>
            </a:r>
            <a:r>
              <a:rPr lang="en-US" sz="2000" i="1" dirty="0" smtClean="0">
                <a:solidFill>
                  <a:schemeClr val="bg1"/>
                </a:solidFill>
                <a:latin typeface="Arial" pitchFamily="34" charset="0"/>
                <a:cs typeface="Arial" pitchFamily="34" charset="0"/>
              </a:rPr>
              <a:t>hand and chat </a:t>
            </a:r>
            <a:r>
              <a:rPr lang="en-US" sz="2000" i="1" dirty="0">
                <a:solidFill>
                  <a:schemeClr val="bg1"/>
                </a:solidFill>
                <a:latin typeface="Arial" pitchFamily="34" charset="0"/>
                <a:cs typeface="Arial" pitchFamily="34" charset="0"/>
              </a:rPr>
              <a:t>with </a:t>
            </a:r>
            <a:r>
              <a:rPr lang="en-US" sz="2000" i="1" dirty="0" smtClean="0">
                <a:solidFill>
                  <a:schemeClr val="bg1"/>
                </a:solidFill>
                <a:latin typeface="Arial" pitchFamily="34" charset="0"/>
                <a:cs typeface="Arial" pitchFamily="34" charset="0"/>
              </a:rPr>
              <a:t>him. He eventually </a:t>
            </a:r>
            <a:r>
              <a:rPr lang="en-US" sz="2000" i="1" dirty="0">
                <a:solidFill>
                  <a:schemeClr val="bg1"/>
                </a:solidFill>
                <a:latin typeface="Arial" pitchFamily="34" charset="0"/>
                <a:cs typeface="Arial" pitchFamily="34" charset="0"/>
              </a:rPr>
              <a:t>went to live with a friend who ‘understood rabbits.’ </a:t>
            </a:r>
            <a:r>
              <a:rPr lang="en-US" sz="2000" i="1" dirty="0" smtClean="0">
                <a:solidFill>
                  <a:schemeClr val="bg1"/>
                </a:solidFill>
                <a:latin typeface="Arial" pitchFamily="34" charset="0"/>
                <a:cs typeface="Arial" pitchFamily="34" charset="0"/>
              </a:rPr>
              <a:t/>
            </a:r>
            <a:br>
              <a:rPr lang="en-US" sz="2000" i="1" dirty="0" smtClean="0">
                <a:solidFill>
                  <a:schemeClr val="bg1"/>
                </a:solidFill>
                <a:latin typeface="Arial" pitchFamily="34" charset="0"/>
                <a:cs typeface="Arial" pitchFamily="34" charset="0"/>
              </a:rPr>
            </a:br>
            <a:r>
              <a:rPr lang="en-US" sz="2000" i="1" dirty="0" smtClean="0">
                <a:solidFill>
                  <a:schemeClr val="bg1"/>
                </a:solidFill>
                <a:latin typeface="Arial" pitchFamily="34" charset="0"/>
                <a:cs typeface="Arial" pitchFamily="34" charset="0"/>
              </a:rPr>
              <a:t/>
            </a:r>
            <a:br>
              <a:rPr lang="en-US" sz="2000" i="1" dirty="0" smtClean="0">
                <a:solidFill>
                  <a:schemeClr val="bg1"/>
                </a:solidFill>
                <a:latin typeface="Arial" pitchFamily="34" charset="0"/>
                <a:cs typeface="Arial" pitchFamily="34" charset="0"/>
              </a:rPr>
            </a:br>
            <a:r>
              <a:rPr lang="en-US" sz="2000" i="1" dirty="0" smtClean="0">
                <a:solidFill>
                  <a:schemeClr val="bg1"/>
                </a:solidFill>
                <a:latin typeface="Arial" pitchFamily="34" charset="0"/>
                <a:cs typeface="Arial" pitchFamily="34" charset="0"/>
              </a:rPr>
              <a:t>“I </a:t>
            </a:r>
            <a:r>
              <a:rPr lang="en-US" sz="2000" i="1" dirty="0">
                <a:solidFill>
                  <a:schemeClr val="bg1"/>
                </a:solidFill>
                <a:latin typeface="Arial" pitchFamily="34" charset="0"/>
                <a:cs typeface="Arial" pitchFamily="34" charset="0"/>
              </a:rPr>
              <a:t>didn’t remember that episode until </a:t>
            </a:r>
            <a:r>
              <a:rPr lang="en-US" sz="2000" i="1" dirty="0" smtClean="0">
                <a:solidFill>
                  <a:schemeClr val="bg1"/>
                </a:solidFill>
                <a:latin typeface="Arial" pitchFamily="34" charset="0"/>
                <a:cs typeface="Arial" pitchFamily="34" charset="0"/>
              </a:rPr>
              <a:t>someone </a:t>
            </a:r>
            <a:r>
              <a:rPr lang="en-US" sz="2000" i="1" dirty="0">
                <a:solidFill>
                  <a:schemeClr val="bg1"/>
                </a:solidFill>
                <a:latin typeface="Arial" pitchFamily="34" charset="0"/>
                <a:cs typeface="Arial" pitchFamily="34" charset="0"/>
              </a:rPr>
              <a:t>asked me why rabbits figured so prominently in my </a:t>
            </a:r>
            <a:r>
              <a:rPr lang="en-US" sz="2000" i="1" dirty="0" smtClean="0">
                <a:solidFill>
                  <a:schemeClr val="bg1"/>
                </a:solidFill>
                <a:latin typeface="Arial" pitchFamily="34" charset="0"/>
                <a:cs typeface="Arial" pitchFamily="34" charset="0"/>
              </a:rPr>
              <a:t>work. </a:t>
            </a:r>
            <a:r>
              <a:rPr lang="en-US" sz="2000" i="1" dirty="0">
                <a:solidFill>
                  <a:schemeClr val="bg1"/>
                </a:solidFill>
                <a:latin typeface="Arial" pitchFamily="34" charset="0"/>
                <a:cs typeface="Arial" pitchFamily="34" charset="0"/>
              </a:rPr>
              <a:t>There’s no connection between the characters in my pieces and real live rabbits. </a:t>
            </a:r>
            <a:r>
              <a:rPr lang="en-US" sz="2000" i="1" dirty="0" smtClean="0">
                <a:solidFill>
                  <a:schemeClr val="bg1"/>
                </a:solidFill>
                <a:latin typeface="Arial" pitchFamily="34" charset="0"/>
                <a:cs typeface="Arial" pitchFamily="34" charset="0"/>
              </a:rPr>
              <a:t>In </a:t>
            </a:r>
            <a:r>
              <a:rPr lang="en-US" sz="2000" i="1" dirty="0">
                <a:solidFill>
                  <a:schemeClr val="bg1"/>
                </a:solidFill>
                <a:latin typeface="Arial" pitchFamily="34" charset="0"/>
                <a:cs typeface="Arial" pitchFamily="34" charset="0"/>
              </a:rPr>
              <a:t>fact, sometimes I’m not sure I view them as rabbits.</a:t>
            </a:r>
            <a:endParaRPr lang="en-US"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493634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533400"/>
            <a:ext cx="8696036" cy="4343400"/>
          </a:xfrm>
          <a:prstGeom prst="rect">
            <a:avLst/>
          </a:prstGeom>
        </p:spPr>
      </p:pic>
      <p:sp>
        <p:nvSpPr>
          <p:cNvPr id="3" name="TextBox 2"/>
          <p:cNvSpPr txBox="1"/>
          <p:nvPr/>
        </p:nvSpPr>
        <p:spPr>
          <a:xfrm>
            <a:off x="4693830" y="4931391"/>
            <a:ext cx="4267200" cy="1015663"/>
          </a:xfrm>
          <a:prstGeom prst="rect">
            <a:avLst/>
          </a:prstGeom>
          <a:noFill/>
        </p:spPr>
        <p:txBody>
          <a:bodyPr wrap="square" rtlCol="0">
            <a:spAutoFit/>
          </a:bodyPr>
          <a:lstStyle/>
          <a:p>
            <a:pPr algn="r"/>
            <a:r>
              <a:rPr lang="en-US" sz="2000" dirty="0" smtClean="0">
                <a:solidFill>
                  <a:schemeClr val="bg1"/>
                </a:solidFill>
                <a:latin typeface="Arial" pitchFamily="34" charset="0"/>
                <a:cs typeface="Arial" pitchFamily="34" charset="0"/>
              </a:rPr>
              <a:t>Anne Coe</a:t>
            </a:r>
          </a:p>
          <a:p>
            <a:pPr algn="r"/>
            <a:r>
              <a:rPr lang="en-US" sz="2000" i="1" dirty="0" err="1" smtClean="0">
                <a:solidFill>
                  <a:schemeClr val="bg1"/>
                </a:solidFill>
                <a:latin typeface="Arial" pitchFamily="34" charset="0"/>
                <a:cs typeface="Arial" pitchFamily="34" charset="0"/>
              </a:rPr>
              <a:t>Henny</a:t>
            </a:r>
            <a:r>
              <a:rPr lang="en-US" sz="2000" i="1" dirty="0" smtClean="0">
                <a:solidFill>
                  <a:schemeClr val="bg1"/>
                </a:solidFill>
                <a:latin typeface="Arial" pitchFamily="34" charset="0"/>
                <a:cs typeface="Arial" pitchFamily="34" charset="0"/>
              </a:rPr>
              <a:t> Penny the Sky </a:t>
            </a:r>
            <a:r>
              <a:rPr lang="en-US" sz="2000" i="1" dirty="0">
                <a:solidFill>
                  <a:schemeClr val="bg1"/>
                </a:solidFill>
                <a:latin typeface="Arial" pitchFamily="34" charset="0"/>
                <a:cs typeface="Arial" pitchFamily="34" charset="0"/>
              </a:rPr>
              <a:t>I</a:t>
            </a:r>
            <a:r>
              <a:rPr lang="en-US" sz="2000" i="1" dirty="0" smtClean="0">
                <a:solidFill>
                  <a:schemeClr val="bg1"/>
                </a:solidFill>
                <a:latin typeface="Arial" pitchFamily="34" charset="0"/>
                <a:cs typeface="Arial" pitchFamily="34" charset="0"/>
              </a:rPr>
              <a:t>s Falling In</a:t>
            </a:r>
          </a:p>
          <a:p>
            <a:pPr algn="r"/>
            <a:r>
              <a:rPr lang="en-US" sz="2000" dirty="0">
                <a:solidFill>
                  <a:schemeClr val="bg1"/>
                </a:solidFill>
                <a:latin typeface="Arial" pitchFamily="34" charset="0"/>
                <a:cs typeface="Arial" pitchFamily="34" charset="0"/>
              </a:rPr>
              <a:t>a</a:t>
            </a:r>
            <a:r>
              <a:rPr lang="en-US" sz="2000" dirty="0" smtClean="0">
                <a:solidFill>
                  <a:schemeClr val="bg1"/>
                </a:solidFill>
                <a:latin typeface="Arial" pitchFamily="34" charset="0"/>
                <a:cs typeface="Arial" pitchFamily="34" charset="0"/>
              </a:rPr>
              <a:t>crylic on canvas</a:t>
            </a:r>
            <a:endParaRPr lang="en-US"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957060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76046"/>
            <a:ext cx="4419600" cy="6124754"/>
          </a:xfrm>
          <a:prstGeom prst="rect">
            <a:avLst/>
          </a:prstGeom>
        </p:spPr>
        <p:txBody>
          <a:bodyPr wrap="square">
            <a:spAutoFit/>
          </a:bodyPr>
          <a:lstStyle/>
          <a:p>
            <a:r>
              <a:rPr lang="en-US" sz="2400" b="1" dirty="0">
                <a:solidFill>
                  <a:schemeClr val="bg1"/>
                </a:solidFill>
                <a:latin typeface="Arial" pitchFamily="34" charset="0"/>
                <a:cs typeface="Arial" pitchFamily="34" charset="0"/>
              </a:rPr>
              <a:t>Anne </a:t>
            </a:r>
            <a:r>
              <a:rPr lang="en-US" sz="2400" b="1" dirty="0" smtClean="0">
                <a:solidFill>
                  <a:schemeClr val="bg1"/>
                </a:solidFill>
                <a:latin typeface="Arial" pitchFamily="34" charset="0"/>
                <a:cs typeface="Arial" pitchFamily="34" charset="0"/>
              </a:rPr>
              <a:t>Coe, Apache Junction</a:t>
            </a:r>
            <a:br>
              <a:rPr lang="en-US" sz="2400" b="1" dirty="0" smtClean="0">
                <a:solidFill>
                  <a:schemeClr val="bg1"/>
                </a:solidFill>
                <a:latin typeface="Arial" pitchFamily="34" charset="0"/>
                <a:cs typeface="Arial" pitchFamily="34" charset="0"/>
              </a:rPr>
            </a:br>
            <a:r>
              <a:rPr lang="en-US" sz="800" b="1" dirty="0" smtClean="0">
                <a:solidFill>
                  <a:schemeClr val="bg1"/>
                </a:solidFill>
                <a:latin typeface="Arial" pitchFamily="34" charset="0"/>
                <a:cs typeface="Arial" pitchFamily="34" charset="0"/>
              </a:rPr>
              <a:t/>
            </a:r>
            <a:br>
              <a:rPr lang="en-US" sz="800" b="1" dirty="0" smtClean="0">
                <a:solidFill>
                  <a:schemeClr val="bg1"/>
                </a:solidFill>
                <a:latin typeface="Arial" pitchFamily="34" charset="0"/>
                <a:cs typeface="Arial" pitchFamily="34" charset="0"/>
              </a:rPr>
            </a:br>
            <a:r>
              <a:rPr lang="en-US" sz="2000" dirty="0" smtClean="0">
                <a:solidFill>
                  <a:schemeClr val="bg1"/>
                </a:solidFill>
                <a:latin typeface="Arial" pitchFamily="34" charset="0"/>
                <a:cs typeface="Arial" pitchFamily="34" charset="0"/>
              </a:rPr>
              <a:t>Coe</a:t>
            </a:r>
            <a:r>
              <a:rPr lang="en-US" sz="2000" b="1" dirty="0" smtClean="0">
                <a:solidFill>
                  <a:schemeClr val="bg1"/>
                </a:solidFill>
                <a:latin typeface="Arial" pitchFamily="34" charset="0"/>
                <a:cs typeface="Arial" pitchFamily="34" charset="0"/>
              </a:rPr>
              <a:t> </a:t>
            </a:r>
            <a:r>
              <a:rPr lang="en-US" sz="2000" dirty="0">
                <a:solidFill>
                  <a:schemeClr val="bg1"/>
                </a:solidFill>
                <a:latin typeface="Arial" pitchFamily="34" charset="0"/>
                <a:cs typeface="Arial" pitchFamily="34" charset="0"/>
              </a:rPr>
              <a:t>is a fourth generation Arizonan and was raised on a ranch. She studied in both Europe and Latin America and earned </a:t>
            </a:r>
            <a:r>
              <a:rPr lang="en-US" sz="2000" dirty="0" smtClean="0">
                <a:solidFill>
                  <a:schemeClr val="bg1"/>
                </a:solidFill>
                <a:latin typeface="Arial" pitchFamily="34" charset="0"/>
                <a:cs typeface="Arial" pitchFamily="34" charset="0"/>
              </a:rPr>
              <a:t>bachelors and masters degrees </a:t>
            </a:r>
            <a:r>
              <a:rPr lang="en-US" sz="2000" dirty="0">
                <a:solidFill>
                  <a:schemeClr val="bg1"/>
                </a:solidFill>
                <a:latin typeface="Arial" pitchFamily="34" charset="0"/>
                <a:cs typeface="Arial" pitchFamily="34" charset="0"/>
              </a:rPr>
              <a:t>from Arizona State University. </a:t>
            </a:r>
            <a:endParaRPr lang="en-US" sz="2000" dirty="0" smtClean="0">
              <a:solidFill>
                <a:schemeClr val="bg1"/>
              </a:solidFill>
              <a:latin typeface="Arial" pitchFamily="34" charset="0"/>
              <a:cs typeface="Arial" pitchFamily="34" charset="0"/>
            </a:endParaRPr>
          </a:p>
          <a:p>
            <a:endParaRPr lang="en-US" sz="2000" dirty="0">
              <a:solidFill>
                <a:schemeClr val="bg1"/>
              </a:solidFill>
              <a:latin typeface="Arial" pitchFamily="34" charset="0"/>
              <a:cs typeface="Arial" pitchFamily="34" charset="0"/>
            </a:endParaRPr>
          </a:p>
          <a:p>
            <a:r>
              <a:rPr lang="en-US" sz="2000" dirty="0" smtClean="0">
                <a:solidFill>
                  <a:schemeClr val="bg1"/>
                </a:solidFill>
                <a:latin typeface="Arial" pitchFamily="34" charset="0"/>
                <a:cs typeface="Arial" pitchFamily="34" charset="0"/>
              </a:rPr>
              <a:t>Coe </a:t>
            </a:r>
            <a:r>
              <a:rPr lang="en-US" sz="2000" dirty="0">
                <a:solidFill>
                  <a:schemeClr val="bg1"/>
                </a:solidFill>
                <a:latin typeface="Arial" pitchFamily="34" charset="0"/>
                <a:cs typeface="Arial" pitchFamily="34" charset="0"/>
              </a:rPr>
              <a:t>has combined her artistic endeavors with involvement </a:t>
            </a:r>
            <a:r>
              <a:rPr lang="en-US" sz="2000" dirty="0" smtClean="0">
                <a:solidFill>
                  <a:schemeClr val="bg1"/>
                </a:solidFill>
                <a:latin typeface="Arial" pitchFamily="34" charset="0"/>
                <a:cs typeface="Arial" pitchFamily="34" charset="0"/>
              </a:rPr>
              <a:t>in </a:t>
            </a:r>
            <a:r>
              <a:rPr lang="en-US" sz="2000" dirty="0">
                <a:solidFill>
                  <a:schemeClr val="bg1"/>
                </a:solidFill>
                <a:latin typeface="Arial" pitchFamily="34" charset="0"/>
                <a:cs typeface="Arial" pitchFamily="34" charset="0"/>
              </a:rPr>
              <a:t>environmental activism. </a:t>
            </a:r>
            <a:r>
              <a:rPr lang="en-US" sz="2000" dirty="0" smtClean="0">
                <a:solidFill>
                  <a:schemeClr val="bg1"/>
                </a:solidFill>
                <a:latin typeface="Arial" pitchFamily="34" charset="0"/>
                <a:cs typeface="Arial" pitchFamily="34" charset="0"/>
              </a:rPr>
              <a:t>She </a:t>
            </a:r>
            <a:r>
              <a:rPr lang="en-US" sz="2000" dirty="0">
                <a:solidFill>
                  <a:schemeClr val="bg1"/>
                </a:solidFill>
                <a:latin typeface="Arial" pitchFamily="34" charset="0"/>
                <a:cs typeface="Arial" pitchFamily="34" charset="0"/>
              </a:rPr>
              <a:t>has focused her efforts on everything from the re-introduction of the Mexican wolf to the protection of thousands of acres of state land. Coe currently serves on the </a:t>
            </a:r>
            <a:r>
              <a:rPr lang="en-US" sz="2000" dirty="0" smtClean="0">
                <a:solidFill>
                  <a:schemeClr val="bg1"/>
                </a:solidFill>
                <a:latin typeface="Arial" pitchFamily="34" charset="0"/>
                <a:cs typeface="Arial" pitchFamily="34" charset="0"/>
              </a:rPr>
              <a:t>Board </a:t>
            </a:r>
            <a:r>
              <a:rPr lang="en-US" sz="2000" dirty="0">
                <a:solidFill>
                  <a:schemeClr val="bg1"/>
                </a:solidFill>
                <a:latin typeface="Arial" pitchFamily="34" charset="0"/>
                <a:cs typeface="Arial" pitchFamily="34" charset="0"/>
              </a:rPr>
              <a:t>of The Superstition Area Land Trust, The Trust for Public Lands and the State </a:t>
            </a:r>
            <a:r>
              <a:rPr lang="en-US" sz="2000" dirty="0" smtClean="0">
                <a:solidFill>
                  <a:schemeClr val="bg1"/>
                </a:solidFill>
                <a:latin typeface="Arial" pitchFamily="34" charset="0"/>
                <a:cs typeface="Arial" pitchFamily="34" charset="0"/>
              </a:rPr>
              <a:t>Land </a:t>
            </a:r>
            <a:r>
              <a:rPr lang="en-US" sz="2000" dirty="0">
                <a:solidFill>
                  <a:schemeClr val="bg1"/>
                </a:solidFill>
                <a:latin typeface="Arial" pitchFamily="34" charset="0"/>
                <a:cs typeface="Arial" pitchFamily="34" charset="0"/>
              </a:rPr>
              <a:t>Conservation Advisory Board. </a:t>
            </a:r>
          </a:p>
        </p:txBody>
      </p:sp>
      <p:sp>
        <p:nvSpPr>
          <p:cNvPr id="3" name="Rectangle 2"/>
          <p:cNvSpPr/>
          <p:nvPr/>
        </p:nvSpPr>
        <p:spPr>
          <a:xfrm>
            <a:off x="4953000" y="774442"/>
            <a:ext cx="3962400" cy="5016758"/>
          </a:xfrm>
          <a:prstGeom prst="rect">
            <a:avLst/>
          </a:prstGeom>
        </p:spPr>
        <p:txBody>
          <a:bodyPr wrap="square">
            <a:spAutoFit/>
          </a:bodyPr>
          <a:lstStyle/>
          <a:p>
            <a:r>
              <a:rPr lang="en-US" sz="2000" i="1" dirty="0">
                <a:solidFill>
                  <a:schemeClr val="bg1"/>
                </a:solidFill>
                <a:latin typeface="Arial" pitchFamily="34" charset="0"/>
                <a:cs typeface="Arial" pitchFamily="34" charset="0"/>
              </a:rPr>
              <a:t>“These works belong to a series </a:t>
            </a:r>
            <a:r>
              <a:rPr lang="en-US" sz="2000" i="1" dirty="0" smtClean="0">
                <a:solidFill>
                  <a:schemeClr val="bg1"/>
                </a:solidFill>
                <a:latin typeface="Arial" pitchFamily="34" charset="0"/>
                <a:cs typeface="Arial" pitchFamily="34" charset="0"/>
              </a:rPr>
              <a:t/>
            </a:r>
            <a:br>
              <a:rPr lang="en-US" sz="2000" i="1" dirty="0" smtClean="0">
                <a:solidFill>
                  <a:schemeClr val="bg1"/>
                </a:solidFill>
                <a:latin typeface="Arial" pitchFamily="34" charset="0"/>
                <a:cs typeface="Arial" pitchFamily="34" charset="0"/>
              </a:rPr>
            </a:br>
            <a:r>
              <a:rPr lang="en-US" sz="2000" i="1" dirty="0" smtClean="0">
                <a:solidFill>
                  <a:schemeClr val="bg1"/>
                </a:solidFill>
                <a:latin typeface="Arial" pitchFamily="34" charset="0"/>
                <a:cs typeface="Arial" pitchFamily="34" charset="0"/>
              </a:rPr>
              <a:t>I </a:t>
            </a:r>
            <a:r>
              <a:rPr lang="en-US" sz="2000" i="1" dirty="0">
                <a:solidFill>
                  <a:schemeClr val="bg1"/>
                </a:solidFill>
                <a:latin typeface="Arial" pitchFamily="34" charset="0"/>
                <a:cs typeface="Arial" pitchFamily="34" charset="0"/>
              </a:rPr>
              <a:t>have been painting on memories and the way our mind accesses and manipulates </a:t>
            </a:r>
            <a:r>
              <a:rPr lang="en-US" sz="2000" i="1" dirty="0" smtClean="0">
                <a:solidFill>
                  <a:schemeClr val="bg1"/>
                </a:solidFill>
                <a:latin typeface="Arial" pitchFamily="34" charset="0"/>
                <a:cs typeface="Arial" pitchFamily="34" charset="0"/>
              </a:rPr>
              <a:t>them. ‘</a:t>
            </a:r>
            <a:r>
              <a:rPr lang="en-US" sz="2000" i="1" dirty="0" err="1">
                <a:solidFill>
                  <a:schemeClr val="bg1"/>
                </a:solidFill>
                <a:latin typeface="Arial" pitchFamily="34" charset="0"/>
                <a:cs typeface="Arial" pitchFamily="34" charset="0"/>
              </a:rPr>
              <a:t>Henny</a:t>
            </a:r>
            <a:r>
              <a:rPr lang="en-US" sz="2000" i="1" dirty="0">
                <a:solidFill>
                  <a:schemeClr val="bg1"/>
                </a:solidFill>
                <a:latin typeface="Arial" pitchFamily="34" charset="0"/>
                <a:cs typeface="Arial" pitchFamily="34" charset="0"/>
              </a:rPr>
              <a:t> Penny’ is basically a stream of consciousness narrative both ancient and contemporary. It is about the pleasures and comforts of life, shadowed by the basic fear of the end of all </a:t>
            </a:r>
            <a:r>
              <a:rPr lang="en-US" sz="2000" i="1" dirty="0" smtClean="0">
                <a:solidFill>
                  <a:schemeClr val="bg1"/>
                </a:solidFill>
                <a:latin typeface="Arial" pitchFamily="34" charset="0"/>
                <a:cs typeface="Arial" pitchFamily="34" charset="0"/>
              </a:rPr>
              <a:t>things. </a:t>
            </a:r>
            <a:r>
              <a:rPr lang="en-US" sz="2000" i="1" dirty="0">
                <a:solidFill>
                  <a:schemeClr val="bg1"/>
                </a:solidFill>
                <a:latin typeface="Arial" pitchFamily="34" charset="0"/>
                <a:cs typeface="Arial" pitchFamily="34" charset="0"/>
              </a:rPr>
              <a:t>M</a:t>
            </a:r>
            <a:r>
              <a:rPr lang="en-US" sz="2000" i="1" dirty="0" smtClean="0">
                <a:solidFill>
                  <a:schemeClr val="bg1"/>
                </a:solidFill>
                <a:latin typeface="Arial" pitchFamily="34" charset="0"/>
                <a:cs typeface="Arial" pitchFamily="34" charset="0"/>
              </a:rPr>
              <a:t>ost </a:t>
            </a:r>
            <a:r>
              <a:rPr lang="en-US" sz="2000" i="1" dirty="0">
                <a:solidFill>
                  <a:schemeClr val="bg1"/>
                </a:solidFill>
                <a:latin typeface="Arial" pitchFamily="34" charset="0"/>
                <a:cs typeface="Arial" pitchFamily="34" charset="0"/>
              </a:rPr>
              <a:t>importantly, these works reflect my love and affection of all creatures.”</a:t>
            </a:r>
            <a:endParaRPr lang="en-US" sz="2000" dirty="0">
              <a:solidFill>
                <a:schemeClr val="bg1"/>
              </a:solidFill>
              <a:latin typeface="Arial" pitchFamily="34" charset="0"/>
              <a:cs typeface="Arial" pitchFamily="34" charset="0"/>
            </a:endParaRPr>
          </a:p>
          <a:p>
            <a:r>
              <a:rPr lang="en-US" sz="2000" i="1" dirty="0">
                <a:solidFill>
                  <a:schemeClr val="bg1"/>
                </a:solidFill>
                <a:latin typeface="Arial" pitchFamily="34" charset="0"/>
                <a:cs typeface="Arial" pitchFamily="34" charset="0"/>
              </a:rPr>
              <a:t> </a:t>
            </a:r>
            <a:endParaRPr lang="en-US" sz="2000" dirty="0">
              <a:solidFill>
                <a:schemeClr val="bg1"/>
              </a:solidFill>
              <a:latin typeface="Arial" pitchFamily="34" charset="0"/>
              <a:cs typeface="Arial" pitchFamily="34" charset="0"/>
            </a:endParaRPr>
          </a:p>
          <a:p>
            <a:r>
              <a:rPr lang="en-US" sz="2000" dirty="0">
                <a:solidFill>
                  <a:schemeClr val="bg1"/>
                </a:solidFill>
                <a:latin typeface="Arial" pitchFamily="34" charset="0"/>
                <a:cs typeface="Arial" pitchFamily="34" charset="0"/>
              </a:rPr>
              <a:t>www.annecoe.com</a:t>
            </a:r>
          </a:p>
        </p:txBody>
      </p:sp>
    </p:spTree>
    <p:extLst>
      <p:ext uri="{BB962C8B-B14F-4D97-AF65-F5344CB8AC3E}">
        <p14:creationId xmlns:p14="http://schemas.microsoft.com/office/powerpoint/2010/main" val="2241698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381000"/>
            <a:ext cx="7239000" cy="5353961"/>
          </a:xfrm>
          <a:prstGeom prst="rect">
            <a:avLst/>
          </a:prstGeom>
        </p:spPr>
      </p:pic>
      <p:sp>
        <p:nvSpPr>
          <p:cNvPr id="3" name="TextBox 2"/>
          <p:cNvSpPr txBox="1"/>
          <p:nvPr/>
        </p:nvSpPr>
        <p:spPr>
          <a:xfrm>
            <a:off x="3836158" y="5769193"/>
            <a:ext cx="4267200" cy="1015663"/>
          </a:xfrm>
          <a:prstGeom prst="rect">
            <a:avLst/>
          </a:prstGeom>
          <a:noFill/>
        </p:spPr>
        <p:txBody>
          <a:bodyPr wrap="square" rtlCol="0">
            <a:spAutoFit/>
          </a:bodyPr>
          <a:lstStyle/>
          <a:p>
            <a:pPr algn="r"/>
            <a:r>
              <a:rPr lang="en-US" sz="2000" dirty="0" err="1" smtClean="0">
                <a:solidFill>
                  <a:schemeClr val="bg1"/>
                </a:solidFill>
                <a:latin typeface="Arial" pitchFamily="34" charset="0"/>
                <a:cs typeface="Arial" pitchFamily="34" charset="0"/>
              </a:rPr>
              <a:t>Jasen</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Evoy</a:t>
            </a:r>
            <a:endParaRPr lang="en-US" sz="2000" dirty="0" smtClean="0">
              <a:solidFill>
                <a:schemeClr val="bg1"/>
              </a:solidFill>
              <a:latin typeface="Arial" pitchFamily="34" charset="0"/>
              <a:cs typeface="Arial" pitchFamily="34" charset="0"/>
            </a:endParaRPr>
          </a:p>
          <a:p>
            <a:pPr algn="r"/>
            <a:r>
              <a:rPr lang="en-US" sz="2000" i="1" dirty="0" smtClean="0">
                <a:solidFill>
                  <a:schemeClr val="bg1"/>
                </a:solidFill>
                <a:latin typeface="Arial" pitchFamily="34" charset="0"/>
                <a:cs typeface="Arial" pitchFamily="34" charset="0"/>
              </a:rPr>
              <a:t>The Tortoise and the Hare</a:t>
            </a:r>
          </a:p>
          <a:p>
            <a:pPr algn="r"/>
            <a:r>
              <a:rPr lang="en-US" sz="2000" dirty="0">
                <a:solidFill>
                  <a:schemeClr val="bg1"/>
                </a:solidFill>
                <a:latin typeface="Arial" pitchFamily="34" charset="0"/>
                <a:cs typeface="Arial" pitchFamily="34" charset="0"/>
              </a:rPr>
              <a:t>m</a:t>
            </a:r>
            <a:r>
              <a:rPr lang="en-US" sz="2000" dirty="0" smtClean="0">
                <a:solidFill>
                  <a:schemeClr val="bg1"/>
                </a:solidFill>
                <a:latin typeface="Arial" pitchFamily="34" charset="0"/>
                <a:cs typeface="Arial" pitchFamily="34" charset="0"/>
              </a:rPr>
              <a:t>ixed media</a:t>
            </a:r>
            <a:endParaRPr lang="en-US"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611452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4343400" cy="6540252"/>
          </a:xfrm>
          <a:prstGeom prst="rect">
            <a:avLst/>
          </a:prstGeom>
        </p:spPr>
        <p:txBody>
          <a:bodyPr wrap="square">
            <a:spAutoFit/>
          </a:bodyPr>
          <a:lstStyle/>
          <a:p>
            <a:r>
              <a:rPr lang="en-US" sz="2800" b="1" dirty="0" err="1">
                <a:solidFill>
                  <a:schemeClr val="bg1"/>
                </a:solidFill>
                <a:latin typeface="Arial" pitchFamily="34" charset="0"/>
                <a:cs typeface="Arial" pitchFamily="34" charset="0"/>
              </a:rPr>
              <a:t>Jasen</a:t>
            </a:r>
            <a:r>
              <a:rPr lang="en-US" sz="2800" b="1" dirty="0">
                <a:solidFill>
                  <a:schemeClr val="bg1"/>
                </a:solidFill>
                <a:latin typeface="Arial" pitchFamily="34" charset="0"/>
                <a:cs typeface="Arial" pitchFamily="34" charset="0"/>
              </a:rPr>
              <a:t> </a:t>
            </a:r>
            <a:r>
              <a:rPr lang="en-US" sz="2800" b="1" dirty="0" err="1">
                <a:solidFill>
                  <a:schemeClr val="bg1"/>
                </a:solidFill>
                <a:latin typeface="Arial" pitchFamily="34" charset="0"/>
                <a:cs typeface="Arial" pitchFamily="34" charset="0"/>
              </a:rPr>
              <a:t>Evoy</a:t>
            </a:r>
            <a:r>
              <a:rPr lang="en-US" sz="2800" b="1" dirty="0">
                <a:solidFill>
                  <a:schemeClr val="bg1"/>
                </a:solidFill>
                <a:latin typeface="Arial" pitchFamily="34" charset="0"/>
                <a:cs typeface="Arial" pitchFamily="34" charset="0"/>
              </a:rPr>
              <a:t>, </a:t>
            </a:r>
            <a:r>
              <a:rPr lang="en-US" sz="2800" b="1" dirty="0" smtClean="0">
                <a:solidFill>
                  <a:schemeClr val="bg1"/>
                </a:solidFill>
                <a:latin typeface="Arial" pitchFamily="34" charset="0"/>
                <a:cs typeface="Arial" pitchFamily="34" charset="0"/>
              </a:rPr>
              <a:t>Gilbert</a:t>
            </a:r>
            <a:br>
              <a:rPr lang="en-US" sz="2800" b="1" dirty="0" smtClean="0">
                <a:solidFill>
                  <a:schemeClr val="bg1"/>
                </a:solidFill>
                <a:latin typeface="Arial" pitchFamily="34" charset="0"/>
                <a:cs typeface="Arial" pitchFamily="34" charset="0"/>
              </a:rPr>
            </a:br>
            <a:endParaRPr lang="en-US" sz="1100" b="1" dirty="0">
              <a:solidFill>
                <a:schemeClr val="bg1"/>
              </a:solidFill>
              <a:latin typeface="Arial" pitchFamily="34" charset="0"/>
              <a:cs typeface="Arial" pitchFamily="34" charset="0"/>
            </a:endParaRPr>
          </a:p>
          <a:p>
            <a:r>
              <a:rPr lang="en-US" sz="2000" dirty="0" err="1" smtClean="0">
                <a:solidFill>
                  <a:schemeClr val="bg1"/>
                </a:solidFill>
                <a:latin typeface="Arial" pitchFamily="34" charset="0"/>
                <a:cs typeface="Arial" pitchFamily="34" charset="0"/>
              </a:rPr>
              <a:t>Evoy</a:t>
            </a:r>
            <a:r>
              <a:rPr lang="en-US" sz="2000" dirty="0" smtClean="0">
                <a:solidFill>
                  <a:schemeClr val="bg1"/>
                </a:solidFill>
                <a:latin typeface="Arial" pitchFamily="34" charset="0"/>
                <a:cs typeface="Arial" pitchFamily="34" charset="0"/>
              </a:rPr>
              <a:t> </a:t>
            </a:r>
            <a:r>
              <a:rPr lang="en-US" sz="2000" dirty="0">
                <a:solidFill>
                  <a:schemeClr val="bg1"/>
                </a:solidFill>
                <a:latin typeface="Arial" pitchFamily="34" charset="0"/>
                <a:cs typeface="Arial" pitchFamily="34" charset="0"/>
              </a:rPr>
              <a:t>is an Arizona native. </a:t>
            </a:r>
            <a:r>
              <a:rPr lang="en-US" sz="2000" dirty="0" smtClean="0">
                <a:solidFill>
                  <a:schemeClr val="bg1"/>
                </a:solidFill>
                <a:latin typeface="Arial" pitchFamily="34" charset="0"/>
                <a:cs typeface="Arial" pitchFamily="34" charset="0"/>
              </a:rPr>
              <a:t>He </a:t>
            </a:r>
            <a:r>
              <a:rPr lang="en-US" sz="2000" dirty="0">
                <a:solidFill>
                  <a:schemeClr val="bg1"/>
                </a:solidFill>
                <a:latin typeface="Arial" pitchFamily="34" charset="0"/>
                <a:cs typeface="Arial" pitchFamily="34" charset="0"/>
              </a:rPr>
              <a:t>attended Corona del Sol High </a:t>
            </a:r>
            <a:r>
              <a:rPr lang="en-US" sz="2000" dirty="0" smtClean="0">
                <a:solidFill>
                  <a:schemeClr val="bg1"/>
                </a:solidFill>
                <a:latin typeface="Arial" pitchFamily="34" charset="0"/>
                <a:cs typeface="Arial" pitchFamily="34" charset="0"/>
              </a:rPr>
              <a:t>School </a:t>
            </a:r>
            <a:r>
              <a:rPr lang="en-US" sz="2000" dirty="0">
                <a:solidFill>
                  <a:schemeClr val="bg1"/>
                </a:solidFill>
                <a:latin typeface="Arial" pitchFamily="34" charset="0"/>
                <a:cs typeface="Arial" pitchFamily="34" charset="0"/>
              </a:rPr>
              <a:t>where his art teacher, Carolyn Lavender (also in the exhibition), inspired him to challenge himself and develop his skills. He received an Associate of Arts degree in general studies from Mesa Community College and </a:t>
            </a:r>
            <a:r>
              <a:rPr lang="en-US" sz="2000" dirty="0" smtClean="0">
                <a:solidFill>
                  <a:schemeClr val="bg1"/>
                </a:solidFill>
                <a:latin typeface="Arial" pitchFamily="34" charset="0"/>
                <a:cs typeface="Arial" pitchFamily="34" charset="0"/>
              </a:rPr>
              <a:t>bachelors and masters degrees from </a:t>
            </a:r>
            <a:r>
              <a:rPr lang="en-US" sz="2000" dirty="0">
                <a:solidFill>
                  <a:schemeClr val="bg1"/>
                </a:solidFill>
                <a:latin typeface="Arial" pitchFamily="34" charset="0"/>
                <a:cs typeface="Arial" pitchFamily="34" charset="0"/>
              </a:rPr>
              <a:t>Arizona State University. Ceramics eventually became his medium of choice, but painting still helps him in the completion of his sculptural works. </a:t>
            </a:r>
            <a:r>
              <a:rPr lang="en-US" sz="2000" dirty="0" err="1">
                <a:solidFill>
                  <a:schemeClr val="bg1"/>
                </a:solidFill>
                <a:latin typeface="Arial" pitchFamily="34" charset="0"/>
                <a:cs typeface="Arial" pitchFamily="34" charset="0"/>
              </a:rPr>
              <a:t>Evoy</a:t>
            </a:r>
            <a:r>
              <a:rPr lang="en-US" sz="2000" dirty="0">
                <a:solidFill>
                  <a:schemeClr val="bg1"/>
                </a:solidFill>
                <a:latin typeface="Arial" pitchFamily="34" charset="0"/>
                <a:cs typeface="Arial" pitchFamily="34" charset="0"/>
              </a:rPr>
              <a:t> has taught ceramics and art history at Marcos de </a:t>
            </a:r>
            <a:r>
              <a:rPr lang="en-US" sz="2000" dirty="0" err="1">
                <a:solidFill>
                  <a:schemeClr val="bg1"/>
                </a:solidFill>
                <a:latin typeface="Arial" pitchFamily="34" charset="0"/>
                <a:cs typeface="Arial" pitchFamily="34" charset="0"/>
              </a:rPr>
              <a:t>Niza</a:t>
            </a:r>
            <a:r>
              <a:rPr lang="en-US" sz="2000" dirty="0">
                <a:solidFill>
                  <a:schemeClr val="bg1"/>
                </a:solidFill>
                <a:latin typeface="Arial" pitchFamily="34" charset="0"/>
                <a:cs typeface="Arial" pitchFamily="34" charset="0"/>
              </a:rPr>
              <a:t> High School for more than 15 years and is currently the chair of the Fine Arts Department. </a:t>
            </a:r>
          </a:p>
        </p:txBody>
      </p:sp>
      <p:sp>
        <p:nvSpPr>
          <p:cNvPr id="3" name="Rectangle 2"/>
          <p:cNvSpPr/>
          <p:nvPr/>
        </p:nvSpPr>
        <p:spPr>
          <a:xfrm>
            <a:off x="4800600" y="771465"/>
            <a:ext cx="4038600" cy="5016758"/>
          </a:xfrm>
          <a:prstGeom prst="rect">
            <a:avLst/>
          </a:prstGeom>
        </p:spPr>
        <p:txBody>
          <a:bodyPr wrap="square">
            <a:spAutoFit/>
          </a:bodyPr>
          <a:lstStyle/>
          <a:p>
            <a:r>
              <a:rPr lang="en-US" sz="2000" i="1" dirty="0">
                <a:solidFill>
                  <a:schemeClr val="bg1"/>
                </a:solidFill>
                <a:latin typeface="Arial" pitchFamily="34" charset="0"/>
                <a:cs typeface="Arial" pitchFamily="34" charset="0"/>
              </a:rPr>
              <a:t>“I have always been very passionate about art. </a:t>
            </a:r>
            <a:r>
              <a:rPr lang="en-US" sz="2000" i="1" dirty="0" smtClean="0">
                <a:solidFill>
                  <a:schemeClr val="bg1"/>
                </a:solidFill>
                <a:latin typeface="Arial" pitchFamily="34" charset="0"/>
                <a:cs typeface="Arial" pitchFamily="34" charset="0"/>
              </a:rPr>
              <a:t>I </a:t>
            </a:r>
            <a:r>
              <a:rPr lang="en-US" sz="2000" i="1" dirty="0">
                <a:solidFill>
                  <a:schemeClr val="bg1"/>
                </a:solidFill>
                <a:latin typeface="Arial" pitchFamily="34" charset="0"/>
                <a:cs typeface="Arial" pitchFamily="34" charset="0"/>
              </a:rPr>
              <a:t>used to paint quite a bit, and my paintings were always very serious; there was no humor, no puns, no play on words. For some reason, when I work in clay, I don’t feel the same need to be serious. As a result, my personal choice of subject matter has migrated to creating outrageous sculptures of animals in very unlikely </a:t>
            </a:r>
            <a:r>
              <a:rPr lang="en-US" sz="2000" i="1" dirty="0" smtClean="0">
                <a:solidFill>
                  <a:schemeClr val="bg1"/>
                </a:solidFill>
                <a:latin typeface="Arial" pitchFamily="34" charset="0"/>
                <a:cs typeface="Arial" pitchFamily="34" charset="0"/>
              </a:rPr>
              <a:t>scenarios. In </a:t>
            </a:r>
            <a:r>
              <a:rPr lang="en-US" sz="2000" i="1" dirty="0">
                <a:solidFill>
                  <a:schemeClr val="bg1"/>
                </a:solidFill>
                <a:latin typeface="Arial" pitchFamily="34" charset="0"/>
                <a:cs typeface="Arial" pitchFamily="34" charset="0"/>
              </a:rPr>
              <a:t>these works</a:t>
            </a:r>
            <a:r>
              <a:rPr lang="en-US" sz="2000" i="1" dirty="0" smtClean="0">
                <a:solidFill>
                  <a:schemeClr val="bg1"/>
                </a:solidFill>
                <a:latin typeface="Arial" pitchFamily="34" charset="0"/>
                <a:cs typeface="Arial" pitchFamily="34" charset="0"/>
              </a:rPr>
              <a:t>, </a:t>
            </a:r>
            <a:r>
              <a:rPr lang="en-US" sz="2000" i="1" dirty="0">
                <a:solidFill>
                  <a:schemeClr val="bg1"/>
                </a:solidFill>
                <a:latin typeface="Arial" pitchFamily="34" charset="0"/>
                <a:cs typeface="Arial" pitchFamily="34" charset="0"/>
              </a:rPr>
              <a:t>I am trying not to take myself too seriously and trying to connect with viewers through humor and surprise.”</a:t>
            </a:r>
            <a:endParaRPr lang="en-US"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51798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797</Words>
  <Application>Microsoft Office PowerPoint</Application>
  <PresentationFormat>On-screen Show (4:3)</PresentationFormat>
  <Paragraphs>106</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Tempe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Dock, Michelle</dc:creator>
  <cp:lastModifiedBy>Fowler, Mary</cp:lastModifiedBy>
  <cp:revision>31</cp:revision>
  <dcterms:created xsi:type="dcterms:W3CDTF">2013-06-14T20:17:33Z</dcterms:created>
  <dcterms:modified xsi:type="dcterms:W3CDTF">2013-07-01T18:31:42Z</dcterms:modified>
</cp:coreProperties>
</file>