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71" r:id="rId6"/>
    <p:sldId id="260" r:id="rId7"/>
    <p:sldId id="261" r:id="rId8"/>
    <p:sldId id="262" r:id="rId9"/>
    <p:sldId id="263" r:id="rId10"/>
    <p:sldId id="265" r:id="rId11"/>
    <p:sldId id="264" r:id="rId12"/>
    <p:sldId id="268" r:id="rId13"/>
    <p:sldId id="266" r:id="rId14"/>
    <p:sldId id="270" r:id="rId15"/>
    <p:sldId id="267" r:id="rId16"/>
    <p:sldId id="269"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17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AE3E9C-4EA0-4AC8-8569-AE241BF10885}" type="datetimeFigureOut">
              <a:rPr lang="en-US" smtClean="0"/>
              <a:t>02/06/2013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97371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E3E9C-4EA0-4AC8-8569-AE241BF10885}" type="datetimeFigureOut">
              <a:rPr lang="en-US" smtClean="0"/>
              <a:t>02/06/2013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153434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E3E9C-4EA0-4AC8-8569-AE241BF10885}" type="datetimeFigureOut">
              <a:rPr lang="en-US" smtClean="0"/>
              <a:t>02/06/2013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287152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E3E9C-4EA0-4AC8-8569-AE241BF10885}" type="datetimeFigureOut">
              <a:rPr lang="en-US" smtClean="0"/>
              <a:t>02/06/2013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195572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AE3E9C-4EA0-4AC8-8569-AE241BF10885}" type="datetimeFigureOut">
              <a:rPr lang="en-US" smtClean="0"/>
              <a:t>02/06/2013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428294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AE3E9C-4EA0-4AC8-8569-AE241BF10885}" type="datetimeFigureOut">
              <a:rPr lang="en-US" smtClean="0"/>
              <a:t>02/06/2013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150289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AE3E9C-4EA0-4AC8-8569-AE241BF10885}" type="datetimeFigureOut">
              <a:rPr lang="en-US" smtClean="0"/>
              <a:t>02/06/2013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4215938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AE3E9C-4EA0-4AC8-8569-AE241BF10885}" type="datetimeFigureOut">
              <a:rPr lang="en-US" smtClean="0"/>
              <a:t>02/06/2013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301548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E3E9C-4EA0-4AC8-8569-AE241BF10885}" type="datetimeFigureOut">
              <a:rPr lang="en-US" smtClean="0"/>
              <a:t>02/06/2013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109970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E3E9C-4EA0-4AC8-8569-AE241BF10885}" type="datetimeFigureOut">
              <a:rPr lang="en-US" smtClean="0"/>
              <a:t>02/06/2013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303789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E3E9C-4EA0-4AC8-8569-AE241BF10885}" type="datetimeFigureOut">
              <a:rPr lang="en-US" smtClean="0"/>
              <a:t>02/06/2013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A606B-787C-47C9-9AEA-F4972D147C19}" type="slidenum">
              <a:rPr lang="en-US" smtClean="0"/>
              <a:t>‹#›</a:t>
            </a:fld>
            <a:endParaRPr lang="en-US"/>
          </a:p>
        </p:txBody>
      </p:sp>
    </p:spTree>
    <p:extLst>
      <p:ext uri="{BB962C8B-B14F-4D97-AF65-F5344CB8AC3E}">
        <p14:creationId xmlns:p14="http://schemas.microsoft.com/office/powerpoint/2010/main" val="23856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E3E9C-4EA0-4AC8-8569-AE241BF10885}" type="datetimeFigureOut">
              <a:rPr lang="en-US" smtClean="0"/>
              <a:t>02/06/2013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A606B-787C-47C9-9AEA-F4972D147C19}" type="slidenum">
              <a:rPr lang="en-US" smtClean="0"/>
              <a:t>‹#›</a:t>
            </a:fld>
            <a:endParaRPr lang="en-US"/>
          </a:p>
        </p:txBody>
      </p:sp>
    </p:spTree>
    <p:extLst>
      <p:ext uri="{BB962C8B-B14F-4D97-AF65-F5344CB8AC3E}">
        <p14:creationId xmlns:p14="http://schemas.microsoft.com/office/powerpoint/2010/main" val="824665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04800"/>
            <a:ext cx="81534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90800" y="2895600"/>
            <a:ext cx="5650230" cy="923330"/>
          </a:xfrm>
          <a:prstGeom prst="rect">
            <a:avLst/>
          </a:prstGeom>
          <a:noFill/>
        </p:spPr>
        <p:txBody>
          <a:bodyPr wrap="square" rtlCol="0">
            <a:spAutoFit/>
          </a:bodyPr>
          <a:lstStyle/>
          <a:p>
            <a:r>
              <a:rPr lang="en-US" sz="5400" dirty="0" smtClean="0">
                <a:solidFill>
                  <a:srgbClr val="0070C0"/>
                </a:solidFill>
                <a:latin typeface="MetaBook-Roman" pitchFamily="50" charset="0"/>
              </a:rPr>
              <a:t>Exhibition Preview</a:t>
            </a:r>
            <a:endParaRPr lang="en-US" sz="5400" dirty="0">
              <a:solidFill>
                <a:srgbClr val="0070C0"/>
              </a:solidFill>
              <a:latin typeface="MetaBook-Roman" pitchFamily="50"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457200"/>
            <a:ext cx="4876800" cy="226461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4449515"/>
            <a:ext cx="2667000" cy="103688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0680" y="4696767"/>
            <a:ext cx="2941320" cy="48483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8996" r="21241"/>
          <a:stretch/>
        </p:blipFill>
        <p:spPr>
          <a:xfrm>
            <a:off x="1143000" y="2895600"/>
            <a:ext cx="1088890" cy="102068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900" y="5476515"/>
            <a:ext cx="695684" cy="6956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5562600"/>
            <a:ext cx="1447800" cy="38366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1" y="5586008"/>
            <a:ext cx="1958340" cy="266804"/>
          </a:xfrm>
          <a:prstGeom prst="rect">
            <a:avLst/>
          </a:prstGeom>
        </p:spPr>
      </p:pic>
    </p:spTree>
    <p:extLst>
      <p:ext uri="{BB962C8B-B14F-4D97-AF65-F5344CB8AC3E}">
        <p14:creationId xmlns:p14="http://schemas.microsoft.com/office/powerpoint/2010/main" val="1738639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623" y="343945"/>
            <a:ext cx="4188177" cy="3141133"/>
          </a:xfrm>
          <a:prstGeom prst="rect">
            <a:avLst/>
          </a:prstGeom>
        </p:spPr>
      </p:pic>
      <p:sp>
        <p:nvSpPr>
          <p:cNvPr id="5"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chemeClr val="bg1"/>
              </a:solidFill>
            </a:endParaRPr>
          </a:p>
        </p:txBody>
      </p:sp>
      <p:pic>
        <p:nvPicPr>
          <p:cNvPr id="1025" name="Picture 1"/>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377814"/>
            <a:ext cx="3733800" cy="2681476"/>
          </a:xfrm>
          <a:prstGeom prst="rect">
            <a:avLst/>
          </a:prstGeom>
          <a:solidFill>
            <a:srgbClr val="FFFFFF"/>
          </a:solidFill>
          <a:ln w="12700">
            <a:noFill/>
            <a:round/>
            <a:headEnd/>
            <a:tailEnd/>
          </a:ln>
        </p:spPr>
      </p:pic>
      <p:sp>
        <p:nvSpPr>
          <p:cNvPr id="6" name="Rectangle 5"/>
          <p:cNvSpPr/>
          <p:nvPr/>
        </p:nvSpPr>
        <p:spPr>
          <a:xfrm>
            <a:off x="304800" y="3657600"/>
            <a:ext cx="8534400" cy="2862322"/>
          </a:xfrm>
          <a:prstGeom prst="rect">
            <a:avLst/>
          </a:prstGeom>
        </p:spPr>
        <p:txBody>
          <a:bodyPr wrap="square">
            <a:spAutoFit/>
          </a:bodyPr>
          <a:lstStyle/>
          <a:p>
            <a:r>
              <a:rPr lang="en-US" b="1" dirty="0" smtClean="0">
                <a:solidFill>
                  <a:schemeClr val="bg1"/>
                </a:solidFill>
                <a:latin typeface="MetaBook-Roman" pitchFamily="50" charset="0"/>
              </a:rPr>
              <a:t>Christy </a:t>
            </a:r>
            <a:r>
              <a:rPr lang="en-US" b="1" dirty="0" err="1" smtClean="0">
                <a:solidFill>
                  <a:schemeClr val="bg1"/>
                </a:solidFill>
                <a:latin typeface="MetaBook-Roman" pitchFamily="50" charset="0"/>
              </a:rPr>
              <a:t>Puetz</a:t>
            </a:r>
            <a:endParaRPr lang="en-US" sz="1000" dirty="0">
              <a:solidFill>
                <a:schemeClr val="bg1"/>
              </a:solidFill>
              <a:latin typeface="MetaBook-Roman" pitchFamily="50" charset="0"/>
            </a:endParaRPr>
          </a:p>
          <a:p>
            <a:r>
              <a:rPr lang="en-US" i="1" dirty="0">
                <a:solidFill>
                  <a:schemeClr val="bg1"/>
                </a:solidFill>
                <a:latin typeface="MetaBook-Roman" pitchFamily="50" charset="0"/>
              </a:rPr>
              <a:t>“The inspired concepts behind my </a:t>
            </a:r>
            <a:r>
              <a:rPr lang="en-US" i="1" dirty="0" smtClean="0">
                <a:solidFill>
                  <a:schemeClr val="bg1"/>
                </a:solidFill>
                <a:latin typeface="MetaBook-Roman" pitchFamily="50" charset="0"/>
              </a:rPr>
              <a:t>installation, </a:t>
            </a:r>
            <a:r>
              <a:rPr lang="en-US" i="1" dirty="0">
                <a:solidFill>
                  <a:schemeClr val="bg1"/>
                </a:solidFill>
                <a:latin typeface="MetaBook-Roman" pitchFamily="50" charset="0"/>
              </a:rPr>
              <a:t>entitled ‘Mind </a:t>
            </a:r>
            <a:r>
              <a:rPr lang="en-US" i="1" dirty="0" smtClean="0">
                <a:solidFill>
                  <a:schemeClr val="bg1"/>
                </a:solidFill>
                <a:latin typeface="MetaBook-Roman" pitchFamily="50" charset="0"/>
              </a:rPr>
              <a:t>Forest,’ </a:t>
            </a:r>
            <a:r>
              <a:rPr lang="en-US" i="1" dirty="0">
                <a:solidFill>
                  <a:schemeClr val="bg1"/>
                </a:solidFill>
                <a:latin typeface="MetaBook-Roman" pitchFamily="50" charset="0"/>
              </a:rPr>
              <a:t>are based on creatures from around the world and their living </a:t>
            </a:r>
            <a:r>
              <a:rPr lang="en-US" i="1" dirty="0" smtClean="0">
                <a:solidFill>
                  <a:schemeClr val="bg1"/>
                </a:solidFill>
                <a:latin typeface="MetaBook-Roman" pitchFamily="50" charset="0"/>
              </a:rPr>
              <a:t>environments… . The </a:t>
            </a:r>
            <a:r>
              <a:rPr lang="en-US" i="1" dirty="0">
                <a:solidFill>
                  <a:schemeClr val="bg1"/>
                </a:solidFill>
                <a:latin typeface="MetaBook-Roman" pitchFamily="50" charset="0"/>
              </a:rPr>
              <a:t>work is very tactile, colorful and engaging. My </a:t>
            </a:r>
            <a:r>
              <a:rPr lang="en-US" i="1" dirty="0" smtClean="0">
                <a:solidFill>
                  <a:schemeClr val="bg1"/>
                </a:solidFill>
                <a:latin typeface="MetaBook-Roman" pitchFamily="50" charset="0"/>
              </a:rPr>
              <a:t>animal-based </a:t>
            </a:r>
            <a:r>
              <a:rPr lang="en-US" i="1" dirty="0">
                <a:solidFill>
                  <a:schemeClr val="bg1"/>
                </a:solidFill>
                <a:latin typeface="MetaBook-Roman" pitchFamily="50" charset="0"/>
              </a:rPr>
              <a:t>forms </a:t>
            </a:r>
            <a:r>
              <a:rPr lang="en-US" i="1" dirty="0" smtClean="0">
                <a:solidFill>
                  <a:schemeClr val="bg1"/>
                </a:solidFill>
                <a:latin typeface="MetaBook-Roman" pitchFamily="50" charset="0"/>
              </a:rPr>
              <a:t>are covered </a:t>
            </a:r>
            <a:r>
              <a:rPr lang="en-US" i="1" dirty="0">
                <a:solidFill>
                  <a:schemeClr val="bg1"/>
                </a:solidFill>
                <a:latin typeface="MetaBook-Roman" pitchFamily="50" charset="0"/>
              </a:rPr>
              <a:t>in materials like silk pods, leather, paint, felted wool and glass beads. The artificial forest is covered in Astroturf with many twisting tree </a:t>
            </a:r>
            <a:r>
              <a:rPr lang="en-US" i="1" dirty="0" smtClean="0">
                <a:solidFill>
                  <a:schemeClr val="bg1"/>
                </a:solidFill>
                <a:latin typeface="MetaBook-Roman" pitchFamily="50" charset="0"/>
              </a:rPr>
              <a:t>branches… . The </a:t>
            </a:r>
            <a:r>
              <a:rPr lang="en-US" i="1" dirty="0">
                <a:solidFill>
                  <a:schemeClr val="bg1"/>
                </a:solidFill>
                <a:latin typeface="MetaBook-Roman" pitchFamily="50" charset="0"/>
              </a:rPr>
              <a:t>animals appear to be frozen and holding their breath, waiting for the viewer to pass by, only to exhale when alone again</a:t>
            </a:r>
            <a:r>
              <a:rPr lang="en-US" i="1" dirty="0" smtClean="0">
                <a:solidFill>
                  <a:schemeClr val="bg1"/>
                </a:solidFill>
                <a:latin typeface="MetaBook-Roman" pitchFamily="50" charset="0"/>
              </a:rPr>
              <a:t>.”</a:t>
            </a:r>
            <a:r>
              <a:rPr lang="en-US" dirty="0">
                <a:solidFill>
                  <a:schemeClr val="bg1"/>
                </a:solidFill>
                <a:latin typeface="MetaBook-Roman" pitchFamily="50" charset="0"/>
              </a:rPr>
              <a:t>	</a:t>
            </a:r>
            <a:r>
              <a:rPr lang="en-US" dirty="0" smtClean="0">
                <a:solidFill>
                  <a:schemeClr val="bg1"/>
                </a:solidFill>
                <a:latin typeface="MetaBook-Roman" pitchFamily="50" charset="0"/>
              </a:rPr>
              <a:t>				</a:t>
            </a:r>
            <a:r>
              <a:rPr lang="en-US" sz="1000" i="1" dirty="0" smtClean="0">
                <a:solidFill>
                  <a:schemeClr val="bg1"/>
                </a:solidFill>
                <a:latin typeface="MetaBook-Roman" pitchFamily="50" charset="0"/>
              </a:rPr>
              <a:t>		</a:t>
            </a:r>
            <a:r>
              <a:rPr lang="en-US" i="1" dirty="0" smtClean="0">
                <a:solidFill>
                  <a:schemeClr val="bg1"/>
                </a:solidFill>
                <a:latin typeface="MetaBook-Roman" pitchFamily="50" charset="0"/>
              </a:rPr>
              <a:t>www.xtyart.com</a:t>
            </a:r>
            <a:endParaRPr lang="en-US" dirty="0">
              <a:solidFill>
                <a:schemeClr val="bg1"/>
              </a:solidFill>
              <a:latin typeface="MetaBook-Roman" pitchFamily="50" charset="0"/>
            </a:endParaRPr>
          </a:p>
          <a:p>
            <a:endParaRPr lang="en-US" dirty="0" smtClean="0">
              <a:solidFill>
                <a:schemeClr val="bg1"/>
              </a:solidFill>
            </a:endParaRPr>
          </a:p>
          <a:p>
            <a:r>
              <a:rPr lang="en-US" dirty="0">
                <a:solidFill>
                  <a:schemeClr val="bg1"/>
                </a:solidFill>
              </a:rPr>
              <a:t>http://</a:t>
            </a:r>
            <a:r>
              <a:rPr lang="en-US" dirty="0" smtClean="0">
                <a:solidFill>
                  <a:schemeClr val="bg1"/>
                </a:solidFill>
              </a:rPr>
              <a:t>influxaz.com</a:t>
            </a:r>
            <a:endParaRPr lang="en-US" dirty="0">
              <a:solidFill>
                <a:schemeClr val="bg1"/>
              </a:solidFill>
            </a:endParaRPr>
          </a:p>
        </p:txBody>
      </p:sp>
      <p:sp>
        <p:nvSpPr>
          <p:cNvPr id="7" name="Rectangle 6"/>
          <p:cNvSpPr/>
          <p:nvPr/>
        </p:nvSpPr>
        <p:spPr>
          <a:xfrm>
            <a:off x="4837289" y="3119735"/>
            <a:ext cx="4572000" cy="461665"/>
          </a:xfrm>
          <a:prstGeom prst="rect">
            <a:avLst/>
          </a:prstGeom>
        </p:spPr>
        <p:txBody>
          <a:bodyPr>
            <a:spAutoFit/>
          </a:bodyPr>
          <a:lstStyle/>
          <a:p>
            <a:r>
              <a:rPr lang="en-US" sz="1200" i="1" dirty="0">
                <a:latin typeface="MetaBook-Roman" pitchFamily="50" charset="0"/>
              </a:rPr>
              <a:t>Mind Forest </a:t>
            </a:r>
            <a:r>
              <a:rPr lang="en-US" sz="1200" i="1" dirty="0" smtClean="0">
                <a:latin typeface="MetaBook-Roman" pitchFamily="50" charset="0"/>
              </a:rPr>
              <a:t>Installation (and detail)</a:t>
            </a:r>
            <a:endParaRPr lang="en-US" sz="1200" dirty="0">
              <a:latin typeface="MetaBook-Roman" pitchFamily="50" charset="0"/>
            </a:endParaRPr>
          </a:p>
          <a:p>
            <a:r>
              <a:rPr lang="en-US" sz="1200" dirty="0">
                <a:latin typeface="MetaBook-Roman" pitchFamily="50" charset="0"/>
              </a:rPr>
              <a:t>foam, glass, </a:t>
            </a:r>
            <a:r>
              <a:rPr lang="en-US" sz="1200" dirty="0" smtClean="0">
                <a:latin typeface="MetaBook-Roman" pitchFamily="50" charset="0"/>
              </a:rPr>
              <a:t>steel, fabric </a:t>
            </a:r>
            <a:r>
              <a:rPr lang="en-US" sz="1200" dirty="0">
                <a:latin typeface="MetaBook-Roman" pitchFamily="50" charset="0"/>
              </a:rPr>
              <a:t>and paint</a:t>
            </a:r>
          </a:p>
        </p:txBody>
      </p:sp>
    </p:spTree>
    <p:extLst>
      <p:ext uri="{BB962C8B-B14F-4D97-AF65-F5344CB8AC3E}">
        <p14:creationId xmlns:p14="http://schemas.microsoft.com/office/powerpoint/2010/main" val="4119055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304800"/>
            <a:ext cx="3276600" cy="3316558"/>
          </a:xfrm>
          <a:prstGeom prst="rect">
            <a:avLst/>
          </a:prstGeom>
        </p:spPr>
      </p:pic>
      <p:sp>
        <p:nvSpPr>
          <p:cNvPr id="5" name="Rectangle 4"/>
          <p:cNvSpPr/>
          <p:nvPr/>
        </p:nvSpPr>
        <p:spPr>
          <a:xfrm>
            <a:off x="384810" y="4191000"/>
            <a:ext cx="8328659" cy="2462213"/>
          </a:xfrm>
          <a:prstGeom prst="rect">
            <a:avLst/>
          </a:prstGeom>
        </p:spPr>
        <p:txBody>
          <a:bodyPr wrap="square">
            <a:spAutoFit/>
          </a:bodyPr>
          <a:lstStyle/>
          <a:p>
            <a:r>
              <a:rPr lang="en-US" dirty="0" smtClean="0">
                <a:solidFill>
                  <a:schemeClr val="bg1"/>
                </a:solidFill>
                <a:latin typeface="MetaBook-Roman" pitchFamily="50" charset="0"/>
              </a:rPr>
              <a:t>Today, </a:t>
            </a:r>
            <a:r>
              <a:rPr lang="en-US" b="1" dirty="0" smtClean="0">
                <a:solidFill>
                  <a:schemeClr val="bg1"/>
                </a:solidFill>
                <a:latin typeface="MetaBook-Roman" pitchFamily="50" charset="0"/>
              </a:rPr>
              <a:t>Lisa Marie </a:t>
            </a:r>
            <a:r>
              <a:rPr lang="en-US" b="1" dirty="0" err="1" smtClean="0">
                <a:solidFill>
                  <a:schemeClr val="bg1"/>
                </a:solidFill>
                <a:latin typeface="MetaBook-Roman" pitchFamily="50" charset="0"/>
              </a:rPr>
              <a:t>Sipe</a:t>
            </a:r>
            <a:r>
              <a:rPr lang="en-US" b="1" dirty="0" smtClean="0">
                <a:solidFill>
                  <a:schemeClr val="bg1"/>
                </a:solidFill>
                <a:latin typeface="MetaBook-Roman" pitchFamily="50" charset="0"/>
              </a:rPr>
              <a:t> </a:t>
            </a:r>
            <a:r>
              <a:rPr lang="en-US" dirty="0">
                <a:solidFill>
                  <a:schemeClr val="bg1"/>
                </a:solidFill>
                <a:latin typeface="MetaBook-Roman" pitchFamily="50" charset="0"/>
              </a:rPr>
              <a:t>lives with her husband in Bend, Ore., where they are avid </a:t>
            </a:r>
            <a:r>
              <a:rPr lang="en-US" dirty="0" smtClean="0">
                <a:solidFill>
                  <a:schemeClr val="bg1"/>
                </a:solidFill>
                <a:latin typeface="MetaBook-Roman" pitchFamily="50" charset="0"/>
              </a:rPr>
              <a:t>hikers, </a:t>
            </a:r>
            <a:r>
              <a:rPr lang="en-US" dirty="0">
                <a:solidFill>
                  <a:schemeClr val="bg1"/>
                </a:solidFill>
                <a:latin typeface="MetaBook-Roman" pitchFamily="50" charset="0"/>
              </a:rPr>
              <a:t>and she continues to work as a graphic designer and a fine artist. </a:t>
            </a:r>
          </a:p>
          <a:p>
            <a:r>
              <a:rPr lang="en-US" sz="1000" dirty="0">
                <a:solidFill>
                  <a:schemeClr val="bg1"/>
                </a:solidFill>
                <a:latin typeface="MetaBook-Roman" pitchFamily="50" charset="0"/>
              </a:rPr>
              <a:t/>
            </a:r>
            <a:br>
              <a:rPr lang="en-US" sz="1000" dirty="0">
                <a:solidFill>
                  <a:schemeClr val="bg1"/>
                </a:solidFill>
                <a:latin typeface="MetaBook-Roman" pitchFamily="50" charset="0"/>
              </a:rPr>
            </a:br>
            <a:r>
              <a:rPr lang="en-US" i="1" dirty="0">
                <a:solidFill>
                  <a:schemeClr val="bg1"/>
                </a:solidFill>
                <a:latin typeface="MetaBook-Roman" pitchFamily="50" charset="0"/>
              </a:rPr>
              <a:t>“The destructive force that burned through areas of Arizona and New Mexico to create the largest wildfire in Arizona history scorched the land my husband grew up on in the White Mountains of Arizona. The Wallow fire didn’t take family photo albums or ranch structures, but the scars it etched into the landscape now will be the backdrop for all new memories. </a:t>
            </a:r>
            <a:endParaRPr lang="en-US" dirty="0">
              <a:solidFill>
                <a:schemeClr val="bg1"/>
              </a:solidFill>
              <a:latin typeface="MetaBook-Roman" pitchFamily="50" charset="0"/>
            </a:endParaRPr>
          </a:p>
          <a:p>
            <a:r>
              <a:rPr lang="en-US" dirty="0" smtClean="0">
                <a:solidFill>
                  <a:schemeClr val="bg1"/>
                </a:solidFill>
                <a:latin typeface="MetaBook-Roman" pitchFamily="50" charset="0"/>
              </a:rPr>
              <a:t>						www.lisamariesipe.com</a:t>
            </a:r>
            <a:endParaRPr lang="en-US" dirty="0">
              <a:solidFill>
                <a:schemeClr val="bg1"/>
              </a:solidFill>
              <a:latin typeface="MetaBook-Roman" pitchFamily="50"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5830"/>
            <a:ext cx="3276600" cy="332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9599" y="3606118"/>
            <a:ext cx="3307081" cy="461665"/>
          </a:xfrm>
          <a:prstGeom prst="rect">
            <a:avLst/>
          </a:prstGeom>
        </p:spPr>
        <p:txBody>
          <a:bodyPr wrap="square">
            <a:spAutoFit/>
          </a:bodyPr>
          <a:lstStyle/>
          <a:p>
            <a:r>
              <a:rPr lang="en-US" sz="1200" i="1" dirty="0" smtClean="0">
                <a:solidFill>
                  <a:schemeClr val="bg1"/>
                </a:solidFill>
                <a:latin typeface="MetaBook-Roman" pitchFamily="50" charset="0"/>
              </a:rPr>
              <a:t>Geographies </a:t>
            </a:r>
            <a:r>
              <a:rPr lang="en-US" sz="1200" i="1" dirty="0">
                <a:solidFill>
                  <a:schemeClr val="bg1"/>
                </a:solidFill>
                <a:latin typeface="MetaBook-Roman" pitchFamily="50" charset="0"/>
              </a:rPr>
              <a:t>of </a:t>
            </a:r>
            <a:r>
              <a:rPr lang="en-US" sz="1200" i="1" dirty="0" smtClean="0">
                <a:solidFill>
                  <a:schemeClr val="bg1"/>
                </a:solidFill>
                <a:latin typeface="MetaBook-Roman" pitchFamily="50" charset="0"/>
              </a:rPr>
              <a:t>Memory</a:t>
            </a:r>
            <a:endParaRPr lang="en-US" sz="1200" i="1" dirty="0">
              <a:solidFill>
                <a:schemeClr val="bg1"/>
              </a:solidFill>
              <a:latin typeface="MetaBook-Roman" pitchFamily="50" charset="0"/>
            </a:endParaRPr>
          </a:p>
          <a:p>
            <a:r>
              <a:rPr lang="en-US" sz="1200" dirty="0">
                <a:solidFill>
                  <a:schemeClr val="bg1"/>
                </a:solidFill>
                <a:latin typeface="MetaBook-Roman" pitchFamily="50" charset="0"/>
              </a:rPr>
              <a:t>encaustic, photography and tree </a:t>
            </a:r>
            <a:r>
              <a:rPr lang="en-US" sz="1200" dirty="0" smtClean="0">
                <a:solidFill>
                  <a:schemeClr val="bg1"/>
                </a:solidFill>
                <a:latin typeface="MetaBook-Roman" pitchFamily="50" charset="0"/>
              </a:rPr>
              <a:t>bark</a:t>
            </a:r>
          </a:p>
        </p:txBody>
      </p:sp>
      <p:sp>
        <p:nvSpPr>
          <p:cNvPr id="7" name="Rectangle 6"/>
          <p:cNvSpPr/>
          <p:nvPr/>
        </p:nvSpPr>
        <p:spPr>
          <a:xfrm>
            <a:off x="4880610" y="3621358"/>
            <a:ext cx="4572000" cy="461665"/>
          </a:xfrm>
          <a:prstGeom prst="rect">
            <a:avLst/>
          </a:prstGeom>
        </p:spPr>
        <p:txBody>
          <a:bodyPr>
            <a:spAutoFit/>
          </a:bodyPr>
          <a:lstStyle/>
          <a:p>
            <a:r>
              <a:rPr lang="en-US" sz="1200" i="1" dirty="0" smtClean="0">
                <a:solidFill>
                  <a:schemeClr val="bg1"/>
                </a:solidFill>
                <a:latin typeface="MetaBook-Roman" pitchFamily="50" charset="0"/>
              </a:rPr>
              <a:t>Disparate Species</a:t>
            </a:r>
            <a:endParaRPr lang="en-US" sz="1200" i="1" dirty="0">
              <a:solidFill>
                <a:schemeClr val="bg1"/>
              </a:solidFill>
              <a:latin typeface="MetaBook-Roman" pitchFamily="50" charset="0"/>
            </a:endParaRPr>
          </a:p>
          <a:p>
            <a:r>
              <a:rPr lang="en-US" sz="1200" dirty="0">
                <a:solidFill>
                  <a:schemeClr val="bg1"/>
                </a:solidFill>
                <a:latin typeface="MetaBook-Roman" pitchFamily="50" charset="0"/>
              </a:rPr>
              <a:t>encaustic, photography, rock and tree bark</a:t>
            </a:r>
          </a:p>
        </p:txBody>
      </p:sp>
    </p:spTree>
    <p:extLst>
      <p:ext uri="{BB962C8B-B14F-4D97-AF65-F5344CB8AC3E}">
        <p14:creationId xmlns:p14="http://schemas.microsoft.com/office/powerpoint/2010/main" val="2467965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1" y="443421"/>
            <a:ext cx="4038599" cy="3061779"/>
          </a:xfrm>
          <a:prstGeom prst="rect">
            <a:avLst/>
          </a:prstGeom>
        </p:spPr>
      </p:pic>
      <p:sp>
        <p:nvSpPr>
          <p:cNvPr id="6" name="Rectangle 5"/>
          <p:cNvSpPr/>
          <p:nvPr/>
        </p:nvSpPr>
        <p:spPr>
          <a:xfrm>
            <a:off x="2950928" y="3258979"/>
            <a:ext cx="1468672" cy="246221"/>
          </a:xfrm>
          <a:prstGeom prst="rect">
            <a:avLst/>
          </a:prstGeom>
        </p:spPr>
        <p:txBody>
          <a:bodyPr wrap="none">
            <a:spAutoFit/>
          </a:bodyPr>
          <a:lstStyle/>
          <a:p>
            <a:r>
              <a:rPr lang="en-US" sz="1000" dirty="0" smtClean="0">
                <a:solidFill>
                  <a:schemeClr val="bg1"/>
                </a:solidFill>
                <a:latin typeface="MetaBook-Roman" pitchFamily="50" charset="0"/>
              </a:rPr>
              <a:t>Photos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3713462"/>
            <a:ext cx="4038599" cy="2687338"/>
          </a:xfrm>
          <a:prstGeom prst="rect">
            <a:avLst/>
          </a:prstGeom>
        </p:spPr>
      </p:pic>
      <p:sp>
        <p:nvSpPr>
          <p:cNvPr id="9" name="Rectangle 8"/>
          <p:cNvSpPr/>
          <p:nvPr/>
        </p:nvSpPr>
        <p:spPr>
          <a:xfrm>
            <a:off x="4622800" y="442823"/>
            <a:ext cx="4114800" cy="5386090"/>
          </a:xfrm>
          <a:prstGeom prst="rect">
            <a:avLst/>
          </a:prstGeom>
        </p:spPr>
        <p:txBody>
          <a:bodyPr wrap="square">
            <a:spAutoFit/>
          </a:bodyPr>
          <a:lstStyle/>
          <a:p>
            <a:r>
              <a:rPr lang="en-US" b="1" dirty="0">
                <a:solidFill>
                  <a:schemeClr val="bg1"/>
                </a:solidFill>
                <a:latin typeface="MetaBook-Roman" pitchFamily="50" charset="0"/>
              </a:rPr>
              <a:t>Samuel </a:t>
            </a:r>
            <a:r>
              <a:rPr lang="en-US" b="1" dirty="0" err="1">
                <a:solidFill>
                  <a:schemeClr val="bg1"/>
                </a:solidFill>
                <a:latin typeface="MetaBook-Roman" pitchFamily="50" charset="0"/>
              </a:rPr>
              <a:t>Troxell</a:t>
            </a:r>
            <a:r>
              <a:rPr lang="en-US" b="1" dirty="0">
                <a:solidFill>
                  <a:schemeClr val="bg1"/>
                </a:solidFill>
                <a:latin typeface="MetaBook-Roman" pitchFamily="50" charset="0"/>
              </a:rPr>
              <a:t> </a:t>
            </a:r>
            <a:r>
              <a:rPr lang="en-US" dirty="0">
                <a:solidFill>
                  <a:schemeClr val="bg1"/>
                </a:solidFill>
                <a:latin typeface="MetaBook-Roman" pitchFamily="50" charset="0"/>
              </a:rPr>
              <a:t>grew up surrounded by nature in the bluff lands </a:t>
            </a:r>
            <a:r>
              <a:rPr lang="en-US" dirty="0" smtClean="0">
                <a:solidFill>
                  <a:schemeClr val="bg1"/>
                </a:solidFill>
                <a:latin typeface="MetaBook-Roman" pitchFamily="50" charset="0"/>
              </a:rPr>
              <a:t>along </a:t>
            </a:r>
            <a:r>
              <a:rPr lang="en-US" dirty="0">
                <a:solidFill>
                  <a:schemeClr val="bg1"/>
                </a:solidFill>
                <a:latin typeface="MetaBook-Roman" pitchFamily="50" charset="0"/>
              </a:rPr>
              <a:t>the Mississippi River. Later in life he traveled the world from the Arctic Circle to the Andes Mountains, seeing nature in all its power. </a:t>
            </a:r>
            <a:r>
              <a:rPr lang="en-US" dirty="0" smtClean="0">
                <a:solidFill>
                  <a:schemeClr val="bg1"/>
                </a:solidFill>
                <a:latin typeface="MetaBook-Roman" pitchFamily="50" charset="0"/>
              </a:rPr>
              <a:t>Portions </a:t>
            </a:r>
            <a:r>
              <a:rPr lang="en-US" dirty="0">
                <a:solidFill>
                  <a:schemeClr val="bg1"/>
                </a:solidFill>
                <a:latin typeface="MetaBook-Roman" pitchFamily="50" charset="0"/>
              </a:rPr>
              <a:t>of </a:t>
            </a:r>
            <a:r>
              <a:rPr lang="en-US" dirty="0" err="1">
                <a:solidFill>
                  <a:schemeClr val="bg1"/>
                </a:solidFill>
                <a:latin typeface="MetaBook-Roman" pitchFamily="50" charset="0"/>
              </a:rPr>
              <a:t>Troxell’s</a:t>
            </a:r>
            <a:r>
              <a:rPr lang="en-US" dirty="0">
                <a:solidFill>
                  <a:schemeClr val="bg1"/>
                </a:solidFill>
                <a:latin typeface="MetaBook-Roman" pitchFamily="50" charset="0"/>
              </a:rPr>
              <a:t> </a:t>
            </a:r>
            <a:r>
              <a:rPr lang="en-US" dirty="0" smtClean="0">
                <a:solidFill>
                  <a:schemeClr val="bg1"/>
                </a:solidFill>
                <a:latin typeface="MetaBook-Roman" pitchFamily="50" charset="0"/>
              </a:rPr>
              <a:t>metal sculptures include </a:t>
            </a:r>
            <a:r>
              <a:rPr lang="en-US" dirty="0">
                <a:solidFill>
                  <a:schemeClr val="bg1"/>
                </a:solidFill>
                <a:latin typeface="MetaBook-Roman" pitchFamily="50" charset="0"/>
              </a:rPr>
              <a:t>remnants of the rubber dam from Tempe Town Lake, which he used primarily for structural </a:t>
            </a:r>
            <a:r>
              <a:rPr lang="en-US" dirty="0" smtClean="0">
                <a:solidFill>
                  <a:schemeClr val="bg1"/>
                </a:solidFill>
                <a:latin typeface="MetaBook-Roman" pitchFamily="50" charset="0"/>
              </a:rPr>
              <a:t>support.</a:t>
            </a:r>
            <a:br>
              <a:rPr lang="en-US" dirty="0" smtClean="0">
                <a:solidFill>
                  <a:schemeClr val="bg1"/>
                </a:solidFill>
                <a:latin typeface="MetaBook-Roman" pitchFamily="50" charset="0"/>
              </a:rPr>
            </a:br>
            <a:endParaRPr lang="en-US" sz="1000" dirty="0">
              <a:solidFill>
                <a:schemeClr val="bg1"/>
              </a:solidFill>
              <a:latin typeface="MetaBook-Roman" pitchFamily="50" charset="0"/>
            </a:endParaRPr>
          </a:p>
          <a:p>
            <a:r>
              <a:rPr lang="en-US" i="1" dirty="0" smtClean="0">
                <a:solidFill>
                  <a:schemeClr val="bg1"/>
                </a:solidFill>
                <a:latin typeface="MetaBook-Roman" pitchFamily="50" charset="0"/>
              </a:rPr>
              <a:t>“Metal </a:t>
            </a:r>
            <a:r>
              <a:rPr lang="en-US" i="1" dirty="0">
                <a:solidFill>
                  <a:schemeClr val="bg1"/>
                </a:solidFill>
                <a:latin typeface="MetaBook-Roman" pitchFamily="50" charset="0"/>
              </a:rPr>
              <a:t>by nature is tough and resilient and only by understanding its nature can I learn to work with it, not against it. Recycling metal and other materials has forced me and my work to be varied </a:t>
            </a:r>
            <a:r>
              <a:rPr lang="en-US" i="1" dirty="0" smtClean="0">
                <a:solidFill>
                  <a:schemeClr val="bg1"/>
                </a:solidFill>
                <a:latin typeface="MetaBook-Roman" pitchFamily="50" charset="0"/>
              </a:rPr>
              <a:t/>
            </a:r>
            <a:br>
              <a:rPr lang="en-US" i="1" dirty="0" smtClean="0">
                <a:solidFill>
                  <a:schemeClr val="bg1"/>
                </a:solidFill>
                <a:latin typeface="MetaBook-Roman" pitchFamily="50" charset="0"/>
              </a:rPr>
            </a:br>
            <a:r>
              <a:rPr lang="en-US" i="1" dirty="0" smtClean="0">
                <a:solidFill>
                  <a:schemeClr val="bg1"/>
                </a:solidFill>
                <a:latin typeface="MetaBook-Roman" pitchFamily="50" charset="0"/>
              </a:rPr>
              <a:t>and </a:t>
            </a:r>
            <a:r>
              <a:rPr lang="en-US" i="1" dirty="0">
                <a:solidFill>
                  <a:schemeClr val="bg1"/>
                </a:solidFill>
                <a:latin typeface="MetaBook-Roman" pitchFamily="50" charset="0"/>
              </a:rPr>
              <a:t>resourceful. </a:t>
            </a:r>
            <a:r>
              <a:rPr lang="en-US" i="1" dirty="0" smtClean="0">
                <a:solidFill>
                  <a:schemeClr val="bg1"/>
                </a:solidFill>
                <a:latin typeface="MetaBook-Roman" pitchFamily="50" charset="0"/>
              </a:rPr>
              <a:t/>
            </a:r>
            <a:br>
              <a:rPr lang="en-US" i="1" dirty="0" smtClean="0">
                <a:solidFill>
                  <a:schemeClr val="bg1"/>
                </a:solidFill>
                <a:latin typeface="MetaBook-Roman" pitchFamily="50" charset="0"/>
              </a:rPr>
            </a:br>
            <a:endParaRPr lang="en-US" sz="1000" i="1" dirty="0" smtClean="0">
              <a:solidFill>
                <a:schemeClr val="bg1"/>
              </a:solidFill>
              <a:latin typeface="MetaBook-Roman" pitchFamily="50" charset="0"/>
            </a:endParaRPr>
          </a:p>
          <a:p>
            <a:r>
              <a:rPr lang="en-US" dirty="0">
                <a:solidFill>
                  <a:schemeClr val="bg1"/>
                </a:solidFill>
                <a:latin typeface="MetaBook-Roman" pitchFamily="50" charset="0"/>
              </a:rPr>
              <a:t>www.talonforge.com</a:t>
            </a:r>
          </a:p>
          <a:p>
            <a:endParaRPr lang="en-US" dirty="0">
              <a:solidFill>
                <a:schemeClr val="bg1"/>
              </a:solidFill>
            </a:endParaRPr>
          </a:p>
        </p:txBody>
      </p:sp>
      <p:sp>
        <p:nvSpPr>
          <p:cNvPr id="10" name="Rectangle 9"/>
          <p:cNvSpPr/>
          <p:nvPr/>
        </p:nvSpPr>
        <p:spPr>
          <a:xfrm>
            <a:off x="4656666" y="5927846"/>
            <a:ext cx="4572000" cy="461665"/>
          </a:xfrm>
          <a:prstGeom prst="rect">
            <a:avLst/>
          </a:prstGeom>
        </p:spPr>
        <p:txBody>
          <a:bodyPr>
            <a:spAutoFit/>
          </a:bodyPr>
          <a:lstStyle/>
          <a:p>
            <a:r>
              <a:rPr lang="en-US" sz="1200" i="1" dirty="0">
                <a:solidFill>
                  <a:schemeClr val="bg1"/>
                </a:solidFill>
                <a:latin typeface="MetaBook-Roman" pitchFamily="50" charset="0"/>
              </a:rPr>
              <a:t>Blossoms and Blooms</a:t>
            </a:r>
            <a:endParaRPr lang="en-US" sz="1200" dirty="0">
              <a:solidFill>
                <a:schemeClr val="bg1"/>
              </a:solidFill>
              <a:latin typeface="MetaBook-Roman" pitchFamily="50" charset="0"/>
            </a:endParaRPr>
          </a:p>
          <a:p>
            <a:r>
              <a:rPr lang="en-US" sz="1200" dirty="0">
                <a:solidFill>
                  <a:schemeClr val="bg1"/>
                </a:solidFill>
                <a:latin typeface="MetaBook-Roman" pitchFamily="50" charset="0"/>
              </a:rPr>
              <a:t>iron, steel, rubber dam remnants </a:t>
            </a:r>
            <a:r>
              <a:rPr lang="en-US" sz="1200" dirty="0" smtClean="0">
                <a:solidFill>
                  <a:schemeClr val="bg1"/>
                </a:solidFill>
                <a:latin typeface="MetaBook-Roman" pitchFamily="50" charset="0"/>
              </a:rPr>
              <a:t>and </a:t>
            </a:r>
            <a:r>
              <a:rPr lang="en-US" sz="1200" dirty="0">
                <a:solidFill>
                  <a:schemeClr val="bg1"/>
                </a:solidFill>
                <a:latin typeface="MetaBook-Roman" pitchFamily="50" charset="0"/>
              </a:rPr>
              <a:t>powder coating</a:t>
            </a:r>
          </a:p>
        </p:txBody>
      </p:sp>
    </p:spTree>
    <p:extLst>
      <p:ext uri="{BB962C8B-B14F-4D97-AF65-F5344CB8AC3E}">
        <p14:creationId xmlns:p14="http://schemas.microsoft.com/office/powerpoint/2010/main" val="1097556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003" y="304800"/>
            <a:ext cx="2607997" cy="20574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003" y="2557638"/>
            <a:ext cx="2607997" cy="3919362"/>
          </a:xfrm>
          <a:prstGeom prst="rect">
            <a:avLst/>
          </a:prstGeom>
        </p:spPr>
      </p:pic>
      <p:sp>
        <p:nvSpPr>
          <p:cNvPr id="6" name="Rectangle 5"/>
          <p:cNvSpPr/>
          <p:nvPr/>
        </p:nvSpPr>
        <p:spPr>
          <a:xfrm>
            <a:off x="1640242" y="2097978"/>
            <a:ext cx="1468672" cy="246221"/>
          </a:xfrm>
          <a:prstGeom prst="rect">
            <a:avLst/>
          </a:prstGeom>
        </p:spPr>
        <p:txBody>
          <a:bodyPr wrap="none">
            <a:spAutoFit/>
          </a:bodyPr>
          <a:lstStyle/>
          <a:p>
            <a:r>
              <a:rPr lang="en-US" sz="1000" dirty="0" smtClean="0">
                <a:solidFill>
                  <a:schemeClr val="bg1"/>
                </a:solidFill>
                <a:latin typeface="MetaBook-Roman" pitchFamily="50" charset="0"/>
              </a:rPr>
              <a:t>Photos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sp>
        <p:nvSpPr>
          <p:cNvPr id="7" name="Rectangle 6"/>
          <p:cNvSpPr/>
          <p:nvPr/>
        </p:nvSpPr>
        <p:spPr>
          <a:xfrm>
            <a:off x="3412067" y="457200"/>
            <a:ext cx="5181600" cy="5109091"/>
          </a:xfrm>
          <a:prstGeom prst="rect">
            <a:avLst/>
          </a:prstGeom>
        </p:spPr>
        <p:txBody>
          <a:bodyPr wrap="square">
            <a:spAutoFit/>
          </a:bodyPr>
          <a:lstStyle/>
          <a:p>
            <a:r>
              <a:rPr lang="en-US" sz="1700" b="1" dirty="0">
                <a:solidFill>
                  <a:schemeClr val="bg1"/>
                </a:solidFill>
                <a:latin typeface="MetaBook-Roman" pitchFamily="50" charset="0"/>
              </a:rPr>
              <a:t>Sherrie </a:t>
            </a:r>
            <a:r>
              <a:rPr lang="en-US" sz="1700" b="1" dirty="0" err="1">
                <a:solidFill>
                  <a:schemeClr val="bg1"/>
                </a:solidFill>
                <a:latin typeface="MetaBook-Roman" pitchFamily="50" charset="0"/>
              </a:rPr>
              <a:t>Zeitlin</a:t>
            </a:r>
            <a:r>
              <a:rPr lang="en-US" sz="1700" dirty="0">
                <a:solidFill>
                  <a:schemeClr val="bg1"/>
                </a:solidFill>
                <a:latin typeface="MetaBook-Roman" pitchFamily="50" charset="0"/>
              </a:rPr>
              <a:t> </a:t>
            </a:r>
            <a:r>
              <a:rPr lang="en-US" sz="1700" dirty="0" smtClean="0">
                <a:solidFill>
                  <a:schemeClr val="bg1"/>
                </a:solidFill>
                <a:latin typeface="MetaBook-Roman" pitchFamily="50" charset="0"/>
              </a:rPr>
              <a:t>has </a:t>
            </a:r>
            <a:r>
              <a:rPr lang="en-US" sz="1700" dirty="0">
                <a:solidFill>
                  <a:schemeClr val="bg1"/>
                </a:solidFill>
                <a:latin typeface="MetaBook-Roman" pitchFamily="50" charset="0"/>
              </a:rPr>
              <a:t>been working </a:t>
            </a:r>
            <a:r>
              <a:rPr lang="en-US" sz="1700" dirty="0" smtClean="0">
                <a:solidFill>
                  <a:schemeClr val="bg1"/>
                </a:solidFill>
                <a:latin typeface="MetaBook-Roman" pitchFamily="50" charset="0"/>
              </a:rPr>
              <a:t>as an artist and educator in the local community </a:t>
            </a:r>
            <a:r>
              <a:rPr lang="en-US" sz="1700" dirty="0">
                <a:solidFill>
                  <a:schemeClr val="bg1"/>
                </a:solidFill>
                <a:latin typeface="MetaBook-Roman" pitchFamily="50" charset="0"/>
              </a:rPr>
              <a:t>for more than </a:t>
            </a:r>
            <a:r>
              <a:rPr lang="en-US" sz="1700" dirty="0" smtClean="0">
                <a:solidFill>
                  <a:schemeClr val="bg1"/>
                </a:solidFill>
                <a:latin typeface="MetaBook-Roman" pitchFamily="50" charset="0"/>
              </a:rPr>
              <a:t/>
            </a:r>
            <a:br>
              <a:rPr lang="en-US" sz="1700" dirty="0" smtClean="0">
                <a:solidFill>
                  <a:schemeClr val="bg1"/>
                </a:solidFill>
                <a:latin typeface="MetaBook-Roman" pitchFamily="50" charset="0"/>
              </a:rPr>
            </a:br>
            <a:r>
              <a:rPr lang="en-US" sz="1700" dirty="0" smtClean="0">
                <a:solidFill>
                  <a:schemeClr val="bg1"/>
                </a:solidFill>
                <a:latin typeface="MetaBook-Roman" pitchFamily="50" charset="0"/>
              </a:rPr>
              <a:t>30 </a:t>
            </a:r>
            <a:r>
              <a:rPr lang="en-US" sz="1700" dirty="0">
                <a:solidFill>
                  <a:schemeClr val="bg1"/>
                </a:solidFill>
                <a:latin typeface="MetaBook-Roman" pitchFamily="50" charset="0"/>
              </a:rPr>
              <a:t>years. </a:t>
            </a:r>
            <a:r>
              <a:rPr lang="en-US" sz="1700" dirty="0" smtClean="0">
                <a:solidFill>
                  <a:schemeClr val="bg1"/>
                </a:solidFill>
                <a:latin typeface="MetaBook-Roman" pitchFamily="50" charset="0"/>
              </a:rPr>
              <a:t>She continues </a:t>
            </a:r>
            <a:r>
              <a:rPr lang="en-US" sz="1700" dirty="0">
                <a:solidFill>
                  <a:schemeClr val="bg1"/>
                </a:solidFill>
                <a:latin typeface="MetaBook-Roman" pitchFamily="50" charset="0"/>
              </a:rPr>
              <a:t>to serve children and adults through her efforts with the </a:t>
            </a:r>
            <a:r>
              <a:rPr lang="en-US" sz="1700" dirty="0" smtClean="0">
                <a:solidFill>
                  <a:schemeClr val="bg1"/>
                </a:solidFill>
                <a:latin typeface="MetaBook-Roman" pitchFamily="50" charset="0"/>
              </a:rPr>
              <a:t>Art </a:t>
            </a:r>
            <a:r>
              <a:rPr lang="en-US" sz="1700" dirty="0">
                <a:solidFill>
                  <a:schemeClr val="bg1"/>
                </a:solidFill>
                <a:latin typeface="MetaBook-Roman" pitchFamily="50" charset="0"/>
              </a:rPr>
              <a:t>Resource Center, a non profit organization located in </a:t>
            </a:r>
            <a:r>
              <a:rPr lang="en-US" sz="1700" dirty="0" smtClean="0">
                <a:solidFill>
                  <a:schemeClr val="bg1"/>
                </a:solidFill>
                <a:latin typeface="MetaBook-Roman" pitchFamily="50" charset="0"/>
              </a:rPr>
              <a:t>Tempe that collects </a:t>
            </a:r>
            <a:r>
              <a:rPr lang="en-US" sz="1700" dirty="0">
                <a:solidFill>
                  <a:schemeClr val="bg1"/>
                </a:solidFill>
                <a:latin typeface="MetaBook-Roman" pitchFamily="50" charset="0"/>
              </a:rPr>
              <a:t>reusable items from individuals and industries and </a:t>
            </a:r>
            <a:r>
              <a:rPr lang="en-US" sz="1700" dirty="0" smtClean="0">
                <a:solidFill>
                  <a:schemeClr val="bg1"/>
                </a:solidFill>
                <a:latin typeface="MetaBook-Roman" pitchFamily="50" charset="0"/>
              </a:rPr>
              <a:t>offers </a:t>
            </a:r>
            <a:r>
              <a:rPr lang="en-US" sz="1700" dirty="0">
                <a:solidFill>
                  <a:schemeClr val="bg1"/>
                </a:solidFill>
                <a:latin typeface="MetaBook-Roman" pitchFamily="50" charset="0"/>
              </a:rPr>
              <a:t>them free of charge to schools and other non profit entities for the purpose of making art. </a:t>
            </a:r>
            <a:endParaRPr lang="en-US" sz="1700" dirty="0" smtClean="0">
              <a:solidFill>
                <a:schemeClr val="bg1"/>
              </a:solidFill>
              <a:latin typeface="MetaBook-Roman" pitchFamily="50" charset="0"/>
            </a:endParaRPr>
          </a:p>
          <a:p>
            <a:endParaRPr lang="en-US" sz="1000" dirty="0">
              <a:solidFill>
                <a:schemeClr val="bg1"/>
              </a:solidFill>
              <a:latin typeface="MetaBook-Roman" pitchFamily="50" charset="0"/>
            </a:endParaRPr>
          </a:p>
          <a:p>
            <a:r>
              <a:rPr lang="en-US" sz="1700" i="1" dirty="0" smtClean="0">
                <a:solidFill>
                  <a:schemeClr val="bg1"/>
                </a:solidFill>
                <a:latin typeface="MetaBook-Roman" pitchFamily="50" charset="0"/>
              </a:rPr>
              <a:t>“Our </a:t>
            </a:r>
            <a:r>
              <a:rPr lang="en-US" sz="1700" i="1" dirty="0">
                <a:solidFill>
                  <a:schemeClr val="bg1"/>
                </a:solidFill>
                <a:latin typeface="MetaBook-Roman" pitchFamily="50" charset="0"/>
              </a:rPr>
              <a:t>streets are littered with plastic; the bags fly through the air on windy days and end up in our canals, fields and lakes. It is my hope that by presenting these items in a different light people will start to think of plastic bags in a new way. I want everyone to realize that we use way too much plastic and that it is necessary to rethink our </a:t>
            </a:r>
            <a:r>
              <a:rPr lang="en-US" sz="1700" i="1" dirty="0" smtClean="0">
                <a:solidFill>
                  <a:schemeClr val="bg1"/>
                </a:solidFill>
                <a:latin typeface="MetaBook-Roman" pitchFamily="50" charset="0"/>
              </a:rPr>
              <a:t>usage. </a:t>
            </a:r>
            <a:r>
              <a:rPr lang="en-US" sz="1700" i="1" dirty="0">
                <a:solidFill>
                  <a:schemeClr val="bg1"/>
                </a:solidFill>
                <a:latin typeface="MetaBook-Roman" pitchFamily="50" charset="0"/>
              </a:rPr>
              <a:t>Most importantly, we need to take a reusable bag with us to any store we frequent</a:t>
            </a:r>
            <a:r>
              <a:rPr lang="en-US" sz="1700" i="1" dirty="0" smtClean="0">
                <a:solidFill>
                  <a:schemeClr val="bg1"/>
                </a:solidFill>
                <a:latin typeface="MetaBook-Roman" pitchFamily="50" charset="0"/>
              </a:rPr>
              <a:t>.”</a:t>
            </a:r>
            <a:r>
              <a:rPr lang="en-US" sz="1700" i="1" dirty="0">
                <a:solidFill>
                  <a:schemeClr val="bg1"/>
                </a:solidFill>
                <a:latin typeface="MetaBook-Roman" pitchFamily="50" charset="0"/>
              </a:rPr>
              <a:t> </a:t>
            </a:r>
            <a:endParaRPr lang="en-US" sz="1700" dirty="0">
              <a:solidFill>
                <a:schemeClr val="bg1"/>
              </a:solidFill>
              <a:latin typeface="MetaBook-Roman" pitchFamily="50" charset="0"/>
            </a:endParaRPr>
          </a:p>
          <a:p>
            <a:r>
              <a:rPr lang="en-US" sz="1000" dirty="0">
                <a:solidFill>
                  <a:schemeClr val="bg1"/>
                </a:solidFill>
                <a:latin typeface="MetaBook-Roman" pitchFamily="50" charset="0"/>
              </a:rPr>
              <a:t> </a:t>
            </a:r>
          </a:p>
          <a:p>
            <a:r>
              <a:rPr lang="en-US" sz="1700" dirty="0" smtClean="0">
                <a:solidFill>
                  <a:schemeClr val="bg1"/>
                </a:solidFill>
                <a:latin typeface="MetaBook-Roman" pitchFamily="50" charset="0"/>
              </a:rPr>
              <a:t>www.artresourcecenter.org</a:t>
            </a:r>
            <a:endParaRPr lang="en-US" sz="1700" dirty="0">
              <a:solidFill>
                <a:schemeClr val="bg1"/>
              </a:solidFill>
              <a:latin typeface="MetaBook-Roman" pitchFamily="50" charset="0"/>
            </a:endParaRPr>
          </a:p>
        </p:txBody>
      </p:sp>
      <p:sp>
        <p:nvSpPr>
          <p:cNvPr id="8" name="Rectangle 7"/>
          <p:cNvSpPr/>
          <p:nvPr/>
        </p:nvSpPr>
        <p:spPr>
          <a:xfrm>
            <a:off x="3443111" y="5809565"/>
            <a:ext cx="4572000" cy="646331"/>
          </a:xfrm>
          <a:prstGeom prst="rect">
            <a:avLst/>
          </a:prstGeom>
        </p:spPr>
        <p:txBody>
          <a:bodyPr>
            <a:spAutoFit/>
          </a:bodyPr>
          <a:lstStyle/>
          <a:p>
            <a:r>
              <a:rPr lang="en-US" sz="1200" i="1" dirty="0">
                <a:solidFill>
                  <a:schemeClr val="bg1"/>
                </a:solidFill>
                <a:latin typeface="MetaBook-Roman" pitchFamily="50" charset="0"/>
              </a:rPr>
              <a:t>Homage to the Crazy In Us All</a:t>
            </a:r>
            <a:endParaRPr lang="en-US" sz="1200" dirty="0">
              <a:solidFill>
                <a:schemeClr val="bg1"/>
              </a:solidFill>
              <a:latin typeface="MetaBook-Roman" pitchFamily="50" charset="0"/>
            </a:endParaRPr>
          </a:p>
          <a:p>
            <a:r>
              <a:rPr lang="en-US" sz="1200" dirty="0">
                <a:solidFill>
                  <a:schemeClr val="bg1"/>
                </a:solidFill>
                <a:latin typeface="MetaBook-Roman" pitchFamily="50" charset="0"/>
              </a:rPr>
              <a:t>monofilament, surplus telephone </a:t>
            </a:r>
            <a:r>
              <a:rPr lang="en-US" sz="1200" dirty="0" smtClean="0">
                <a:solidFill>
                  <a:schemeClr val="bg1"/>
                </a:solidFill>
                <a:latin typeface="MetaBook-Roman" pitchFamily="50" charset="0"/>
              </a:rPr>
              <a:t>wire</a:t>
            </a:r>
            <a:r>
              <a:rPr lang="en-US" sz="1200" dirty="0">
                <a:solidFill>
                  <a:schemeClr val="bg1"/>
                </a:solidFill>
                <a:latin typeface="MetaBook-Roman" pitchFamily="50" charset="0"/>
              </a:rPr>
              <a:t>, surplus bio-hazardous waste </a:t>
            </a:r>
            <a:r>
              <a:rPr lang="en-US" sz="1200" dirty="0" smtClean="0">
                <a:solidFill>
                  <a:schemeClr val="bg1"/>
                </a:solidFill>
                <a:latin typeface="MetaBook-Roman" pitchFamily="50" charset="0"/>
              </a:rPr>
              <a:t>bags</a:t>
            </a:r>
            <a:r>
              <a:rPr lang="en-US" sz="1200" dirty="0">
                <a:solidFill>
                  <a:schemeClr val="bg1"/>
                </a:solidFill>
                <a:latin typeface="MetaBook-Roman" pitchFamily="50" charset="0"/>
              </a:rPr>
              <a:t>, dry cleaning bags </a:t>
            </a:r>
          </a:p>
        </p:txBody>
      </p:sp>
    </p:spTree>
    <p:extLst>
      <p:ext uri="{BB962C8B-B14F-4D97-AF65-F5344CB8AC3E}">
        <p14:creationId xmlns:p14="http://schemas.microsoft.com/office/powerpoint/2010/main" val="1090556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89" y="3690117"/>
            <a:ext cx="3715841" cy="278688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425" r="7872" b="7093"/>
          <a:stretch/>
        </p:blipFill>
        <p:spPr>
          <a:xfrm>
            <a:off x="380999" y="304800"/>
            <a:ext cx="3752531" cy="3200400"/>
          </a:xfrm>
          <a:prstGeom prst="rect">
            <a:avLst/>
          </a:prstGeom>
        </p:spPr>
      </p:pic>
      <p:sp>
        <p:nvSpPr>
          <p:cNvPr id="2" name="TextBox 1"/>
          <p:cNvSpPr txBox="1"/>
          <p:nvPr/>
        </p:nvSpPr>
        <p:spPr>
          <a:xfrm>
            <a:off x="4572000" y="457200"/>
            <a:ext cx="3810000" cy="6001643"/>
          </a:xfrm>
          <a:prstGeom prst="rect">
            <a:avLst/>
          </a:prstGeom>
          <a:noFill/>
        </p:spPr>
        <p:txBody>
          <a:bodyPr wrap="square" rtlCol="0">
            <a:spAutoFit/>
          </a:bodyPr>
          <a:lstStyle/>
          <a:p>
            <a:r>
              <a:rPr lang="en-US" sz="2400" b="1" dirty="0" smtClean="0">
                <a:solidFill>
                  <a:schemeClr val="bg1"/>
                </a:solidFill>
                <a:latin typeface="MetaBook-Roman" pitchFamily="50" charset="0"/>
              </a:rPr>
              <a:t>Light Bulbs 101</a:t>
            </a:r>
          </a:p>
          <a:p>
            <a:r>
              <a:rPr lang="en-US" sz="2000" dirty="0" smtClean="0">
                <a:solidFill>
                  <a:schemeClr val="bg1"/>
                </a:solidFill>
                <a:latin typeface="MetaBook-Roman" pitchFamily="50" charset="0"/>
              </a:rPr>
              <a:t>One of the three main greenhouse gases, carbon dioxide (CO2), is emitted whenever a light is turned on. However, artificial light is an indispensable necessity of modern life. Consumers can make good choices in the types of bulbs they use to light their homes so that they can have light while minimizing their negative environmental impact.</a:t>
            </a:r>
          </a:p>
          <a:p>
            <a:endParaRPr lang="en-US" sz="2000" dirty="0">
              <a:solidFill>
                <a:schemeClr val="bg1"/>
              </a:solidFill>
              <a:latin typeface="MetaBook-Roman" pitchFamily="50" charset="0"/>
            </a:endParaRPr>
          </a:p>
          <a:p>
            <a:r>
              <a:rPr lang="en-US" sz="2000" dirty="0" smtClean="0">
                <a:solidFill>
                  <a:schemeClr val="bg1"/>
                </a:solidFill>
                <a:latin typeface="MetaBook-Roman" pitchFamily="50" charset="0"/>
              </a:rPr>
              <a:t>This installation was created by the architectural team at ARCHITEKTON of Tempe.</a:t>
            </a:r>
          </a:p>
          <a:p>
            <a:endParaRPr lang="en-US" sz="2000" dirty="0" smtClean="0">
              <a:solidFill>
                <a:schemeClr val="bg1"/>
              </a:solidFill>
              <a:latin typeface="MetaBook-Roman" pitchFamily="50" charset="0"/>
            </a:endParaRPr>
          </a:p>
          <a:p>
            <a:r>
              <a:rPr lang="en-US" sz="2000" dirty="0">
                <a:solidFill>
                  <a:schemeClr val="bg1"/>
                </a:solidFill>
                <a:latin typeface="MetaBook-Roman" pitchFamily="50" charset="0"/>
              </a:rPr>
              <a:t>http://www.architekton.com/</a:t>
            </a:r>
          </a:p>
        </p:txBody>
      </p:sp>
    </p:spTree>
    <p:extLst>
      <p:ext uri="{BB962C8B-B14F-4D97-AF65-F5344CB8AC3E}">
        <p14:creationId xmlns:p14="http://schemas.microsoft.com/office/powerpoint/2010/main" val="3527147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803" y="333077"/>
            <a:ext cx="3465827" cy="2954179"/>
          </a:xfrm>
          <a:prstGeom prst="rect">
            <a:avLst/>
          </a:prstGeom>
        </p:spPr>
      </p:pic>
      <p:sp>
        <p:nvSpPr>
          <p:cNvPr id="5" name="Rectangle 4"/>
          <p:cNvSpPr/>
          <p:nvPr/>
        </p:nvSpPr>
        <p:spPr>
          <a:xfrm>
            <a:off x="2489872" y="3059669"/>
            <a:ext cx="1407758" cy="246221"/>
          </a:xfrm>
          <a:prstGeom prst="rect">
            <a:avLst/>
          </a:prstGeom>
        </p:spPr>
        <p:txBody>
          <a:bodyPr wrap="none">
            <a:spAutoFit/>
          </a:bodyPr>
          <a:lstStyle/>
          <a:p>
            <a:r>
              <a:rPr lang="en-US" sz="1000" dirty="0" smtClean="0">
                <a:solidFill>
                  <a:schemeClr val="bg1"/>
                </a:solidFill>
                <a:latin typeface="MetaBook-Roman" pitchFamily="50" charset="0"/>
              </a:rPr>
              <a:t>Photo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sp>
        <p:nvSpPr>
          <p:cNvPr id="6" name="Rectangle 5"/>
          <p:cNvSpPr/>
          <p:nvPr/>
        </p:nvSpPr>
        <p:spPr>
          <a:xfrm>
            <a:off x="4267200" y="458510"/>
            <a:ext cx="4572000" cy="2739211"/>
          </a:xfrm>
          <a:prstGeom prst="rect">
            <a:avLst/>
          </a:prstGeom>
        </p:spPr>
        <p:txBody>
          <a:bodyPr wrap="square">
            <a:spAutoFit/>
          </a:bodyPr>
          <a:lstStyle/>
          <a:p>
            <a:r>
              <a:rPr lang="en-US" b="1" dirty="0">
                <a:solidFill>
                  <a:schemeClr val="bg1"/>
                </a:solidFill>
                <a:latin typeface="MetaBook-Roman" pitchFamily="50" charset="0"/>
              </a:rPr>
              <a:t>Desert Vista High School</a:t>
            </a:r>
            <a:br>
              <a:rPr lang="en-US" b="1" dirty="0">
                <a:solidFill>
                  <a:schemeClr val="bg1"/>
                </a:solidFill>
                <a:latin typeface="MetaBook-Roman" pitchFamily="50" charset="0"/>
              </a:rPr>
            </a:br>
            <a:r>
              <a:rPr lang="en-US" dirty="0">
                <a:solidFill>
                  <a:schemeClr val="bg1"/>
                </a:solidFill>
                <a:latin typeface="MetaBook-Roman" pitchFamily="50" charset="0"/>
              </a:rPr>
              <a:t>Tempe Union High School </a:t>
            </a:r>
            <a:r>
              <a:rPr lang="en-US" dirty="0" smtClean="0">
                <a:solidFill>
                  <a:schemeClr val="bg1"/>
                </a:solidFill>
                <a:latin typeface="MetaBook-Roman" pitchFamily="50" charset="0"/>
              </a:rPr>
              <a:t>District</a:t>
            </a:r>
            <a:br>
              <a:rPr lang="en-US" dirty="0" smtClean="0">
                <a:solidFill>
                  <a:schemeClr val="bg1"/>
                </a:solidFill>
                <a:latin typeface="MetaBook-Roman" pitchFamily="50" charset="0"/>
              </a:rPr>
            </a:br>
            <a:endParaRPr lang="en-US" sz="1000" dirty="0">
              <a:solidFill>
                <a:schemeClr val="bg1"/>
              </a:solidFill>
              <a:latin typeface="MetaBook-Roman" pitchFamily="50" charset="0"/>
            </a:endParaRPr>
          </a:p>
          <a:p>
            <a:r>
              <a:rPr lang="en-US" sz="1400" dirty="0">
                <a:solidFill>
                  <a:schemeClr val="bg1"/>
                </a:solidFill>
                <a:latin typeface="MetaBook-Roman" pitchFamily="50" charset="0"/>
              </a:rPr>
              <a:t>Following the dam burst of the Tempe Town Lake in 2010, local artists and schools were offered pieces of the old rubber dam to create recycled artworks. Stacy Marko, a local artist and instructor at Desert Vista High </a:t>
            </a:r>
            <a:r>
              <a:rPr lang="en-US" sz="1400" dirty="0" smtClean="0">
                <a:solidFill>
                  <a:schemeClr val="bg1"/>
                </a:solidFill>
                <a:latin typeface="MetaBook-Roman" pitchFamily="50" charset="0"/>
              </a:rPr>
              <a:t>School, </a:t>
            </a:r>
            <a:r>
              <a:rPr lang="en-US" sz="1400" dirty="0">
                <a:solidFill>
                  <a:schemeClr val="bg1"/>
                </a:solidFill>
                <a:latin typeface="MetaBook-Roman" pitchFamily="50" charset="0"/>
              </a:rPr>
              <a:t>took the opportunity to let her painting students explore the use of alternative materials in art </a:t>
            </a:r>
            <a:r>
              <a:rPr lang="en-US" sz="1400" dirty="0" smtClean="0">
                <a:solidFill>
                  <a:schemeClr val="bg1"/>
                </a:solidFill>
                <a:latin typeface="MetaBook-Roman" pitchFamily="50" charset="0"/>
              </a:rPr>
              <a:t>and </a:t>
            </a:r>
            <a:r>
              <a:rPr lang="en-US" sz="1400" dirty="0">
                <a:solidFill>
                  <a:schemeClr val="bg1"/>
                </a:solidFill>
                <a:latin typeface="MetaBook-Roman" pitchFamily="50" charset="0"/>
              </a:rPr>
              <a:t>work with small pieces of “Tempe history.” Marko and her students completed these paintings in 2012 </a:t>
            </a:r>
            <a:r>
              <a:rPr lang="en-US" sz="1400" dirty="0" smtClean="0">
                <a:solidFill>
                  <a:schemeClr val="bg1"/>
                </a:solidFill>
                <a:latin typeface="MetaBook-Roman" pitchFamily="50" charset="0"/>
              </a:rPr>
              <a:t>with an overall theme focusing </a:t>
            </a:r>
            <a:r>
              <a:rPr lang="en-US" sz="1400" dirty="0">
                <a:solidFill>
                  <a:schemeClr val="bg1"/>
                </a:solidFill>
                <a:latin typeface="MetaBook-Roman" pitchFamily="50" charset="0"/>
              </a:rPr>
              <a:t>on the Arizona landscape</a:t>
            </a:r>
            <a:r>
              <a:rPr lang="en-US" sz="1400" dirty="0" smtClean="0">
                <a:solidFill>
                  <a:schemeClr val="bg1"/>
                </a:solidFill>
                <a:latin typeface="MetaBook-Roman" pitchFamily="50" charset="0"/>
              </a:rPr>
              <a:t>.</a:t>
            </a:r>
          </a:p>
        </p:txBody>
      </p:sp>
      <p:pic>
        <p:nvPicPr>
          <p:cNvPr id="3074" name="Picture 2" descr="U:\TMAC\Gallery Coordinator\Community Galleries\Annual Call for Work Files\2013 Call for Work\2013 Brochure\Images\Eva Marino  Nightbreak cropp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781" y="3499173"/>
            <a:ext cx="3161869" cy="295937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U:\TMAC\Gallery Coordinator\Gallery at TCA\2013 Exhibitions\Green Revolution\Tempe Town Lake Photos\Burst_3231Dam @ W. En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3499172"/>
            <a:ext cx="4446664" cy="29593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95607" y="6218792"/>
            <a:ext cx="785793" cy="246221"/>
          </a:xfrm>
          <a:prstGeom prst="rect">
            <a:avLst/>
          </a:prstGeom>
        </p:spPr>
        <p:txBody>
          <a:bodyPr wrap="none">
            <a:spAutoFit/>
          </a:bodyPr>
          <a:lstStyle/>
          <a:p>
            <a:r>
              <a:rPr lang="en-US" sz="1000" dirty="0" smtClean="0">
                <a:solidFill>
                  <a:schemeClr val="bg1"/>
                </a:solidFill>
                <a:latin typeface="MetaBook-Roman" pitchFamily="50" charset="0"/>
              </a:rPr>
              <a:t>Eva Marino</a:t>
            </a:r>
            <a:endParaRPr lang="en-US" sz="1000" dirty="0">
              <a:solidFill>
                <a:schemeClr val="bg1"/>
              </a:solidFill>
              <a:latin typeface="MetaBook-Roman" pitchFamily="50" charset="0"/>
            </a:endParaRPr>
          </a:p>
        </p:txBody>
      </p:sp>
    </p:spTree>
    <p:extLst>
      <p:ext uri="{BB962C8B-B14F-4D97-AF65-F5344CB8AC3E}">
        <p14:creationId xmlns:p14="http://schemas.microsoft.com/office/powerpoint/2010/main" val="3557918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13779" t="8579" r="15288" b="4156"/>
          <a:stretch/>
        </p:blipFill>
        <p:spPr>
          <a:xfrm>
            <a:off x="152400" y="263344"/>
            <a:ext cx="3345418" cy="618511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927"/>
          <a:stretch/>
        </p:blipFill>
        <p:spPr>
          <a:xfrm>
            <a:off x="3676209" y="263344"/>
            <a:ext cx="3158136" cy="2386036"/>
          </a:xfrm>
          <a:prstGeom prst="rect">
            <a:avLst/>
          </a:prstGeom>
        </p:spPr>
      </p:pic>
      <p:sp>
        <p:nvSpPr>
          <p:cNvPr id="9" name="Rectangle 8"/>
          <p:cNvSpPr/>
          <p:nvPr/>
        </p:nvSpPr>
        <p:spPr>
          <a:xfrm>
            <a:off x="189089" y="6125289"/>
            <a:ext cx="1407758" cy="246221"/>
          </a:xfrm>
          <a:prstGeom prst="rect">
            <a:avLst/>
          </a:prstGeom>
        </p:spPr>
        <p:txBody>
          <a:bodyPr wrap="none">
            <a:spAutoFit/>
          </a:bodyPr>
          <a:lstStyle/>
          <a:p>
            <a:r>
              <a:rPr lang="en-US" sz="1000" dirty="0" smtClean="0">
                <a:solidFill>
                  <a:schemeClr val="bg1"/>
                </a:solidFill>
                <a:latin typeface="MetaBook-Roman" pitchFamily="50" charset="0"/>
              </a:rPr>
              <a:t>Photo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sp>
        <p:nvSpPr>
          <p:cNvPr id="10" name="Rectangle 9"/>
          <p:cNvSpPr/>
          <p:nvPr/>
        </p:nvSpPr>
        <p:spPr>
          <a:xfrm>
            <a:off x="3676209" y="2403159"/>
            <a:ext cx="1407758" cy="246221"/>
          </a:xfrm>
          <a:prstGeom prst="rect">
            <a:avLst/>
          </a:prstGeom>
        </p:spPr>
        <p:txBody>
          <a:bodyPr wrap="none">
            <a:spAutoFit/>
          </a:bodyPr>
          <a:lstStyle/>
          <a:p>
            <a:r>
              <a:rPr lang="en-US" sz="1000" dirty="0" smtClean="0">
                <a:solidFill>
                  <a:schemeClr val="bg1"/>
                </a:solidFill>
                <a:latin typeface="MetaBook-Roman" pitchFamily="50" charset="0"/>
              </a:rPr>
              <a:t>Photo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075" t="26406" r="23886"/>
          <a:stretch/>
        </p:blipFill>
        <p:spPr>
          <a:xfrm>
            <a:off x="6337219" y="2819400"/>
            <a:ext cx="2378167" cy="1847789"/>
          </a:xfrm>
          <a:prstGeom prst="rect">
            <a:avLst/>
          </a:prstGeom>
        </p:spPr>
      </p:pic>
      <p:sp>
        <p:nvSpPr>
          <p:cNvPr id="14" name="TextBox 13"/>
          <p:cNvSpPr txBox="1"/>
          <p:nvPr/>
        </p:nvSpPr>
        <p:spPr>
          <a:xfrm>
            <a:off x="3741121" y="5200710"/>
            <a:ext cx="5119511" cy="400110"/>
          </a:xfrm>
          <a:prstGeom prst="rect">
            <a:avLst/>
          </a:prstGeom>
          <a:noFill/>
        </p:spPr>
        <p:txBody>
          <a:bodyPr wrap="square" rtlCol="0">
            <a:spAutoFit/>
          </a:bodyPr>
          <a:lstStyle/>
          <a:p>
            <a:r>
              <a:rPr lang="en-US" sz="2000" dirty="0" smtClean="0">
                <a:solidFill>
                  <a:schemeClr val="bg1"/>
                </a:solidFill>
                <a:latin typeface="MetaBook-Roman" pitchFamily="50" charset="0"/>
              </a:rPr>
              <a:t>Other displays from TCA’s </a:t>
            </a:r>
            <a:r>
              <a:rPr lang="en-US" sz="2000" i="1" dirty="0" smtClean="0">
                <a:solidFill>
                  <a:schemeClr val="bg1"/>
                </a:solidFill>
                <a:latin typeface="MetaBook-Roman" pitchFamily="50" charset="0"/>
              </a:rPr>
              <a:t>Green Revolution</a:t>
            </a:r>
            <a:endParaRPr lang="en-US" sz="2000" i="1" dirty="0">
              <a:solidFill>
                <a:schemeClr val="bg1"/>
              </a:solidFill>
              <a:latin typeface="MetaBook-Roman" pitchFamily="50"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5721" y="2819400"/>
            <a:ext cx="2463719" cy="184778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1692" y="271122"/>
            <a:ext cx="1783694" cy="2378258"/>
          </a:xfrm>
          <a:prstGeom prst="rect">
            <a:avLst/>
          </a:prstGeom>
        </p:spPr>
      </p:pic>
    </p:spTree>
    <p:extLst>
      <p:ext uri="{BB962C8B-B14F-4D97-AF65-F5344CB8AC3E}">
        <p14:creationId xmlns:p14="http://schemas.microsoft.com/office/powerpoint/2010/main" val="2443955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447800"/>
            <a:ext cx="6705600" cy="2862322"/>
          </a:xfrm>
          <a:prstGeom prst="rect">
            <a:avLst/>
          </a:prstGeom>
          <a:noFill/>
        </p:spPr>
        <p:txBody>
          <a:bodyPr wrap="square" rtlCol="0">
            <a:spAutoFit/>
          </a:bodyPr>
          <a:lstStyle/>
          <a:p>
            <a:pPr algn="ctr"/>
            <a:r>
              <a:rPr lang="en-US" dirty="0" smtClean="0">
                <a:solidFill>
                  <a:schemeClr val="bg1"/>
                </a:solidFill>
                <a:latin typeface="MetaBook-Roman" pitchFamily="50" charset="0"/>
              </a:rPr>
              <a:t>Thank </a:t>
            </a:r>
            <a:r>
              <a:rPr lang="en-US" dirty="0">
                <a:solidFill>
                  <a:schemeClr val="bg1"/>
                </a:solidFill>
                <a:latin typeface="MetaBook-Roman" pitchFamily="50" charset="0"/>
              </a:rPr>
              <a:t>you to the following </a:t>
            </a:r>
            <a:r>
              <a:rPr lang="en-US" dirty="0" smtClean="0">
                <a:solidFill>
                  <a:schemeClr val="bg1"/>
                </a:solidFill>
                <a:latin typeface="MetaBook-Roman" pitchFamily="50" charset="0"/>
              </a:rPr>
              <a:t>organizations for grant support: </a:t>
            </a:r>
            <a:br>
              <a:rPr lang="en-US" dirty="0" smtClean="0">
                <a:solidFill>
                  <a:schemeClr val="bg1"/>
                </a:solidFill>
                <a:latin typeface="MetaBook-Roman" pitchFamily="50" charset="0"/>
              </a:rPr>
            </a:br>
            <a:r>
              <a:rPr lang="en-US" dirty="0" smtClean="0">
                <a:solidFill>
                  <a:schemeClr val="bg1"/>
                </a:solidFill>
                <a:latin typeface="MetaBook-Roman" pitchFamily="50" charset="0"/>
              </a:rPr>
              <a:t>Salt </a:t>
            </a:r>
            <a:r>
              <a:rPr lang="en-US" dirty="0">
                <a:solidFill>
                  <a:schemeClr val="bg1"/>
                </a:solidFill>
                <a:latin typeface="MetaBook-Roman" pitchFamily="50" charset="0"/>
              </a:rPr>
              <a:t>River </a:t>
            </a:r>
            <a:r>
              <a:rPr lang="en-US" dirty="0" smtClean="0">
                <a:solidFill>
                  <a:schemeClr val="bg1"/>
                </a:solidFill>
                <a:latin typeface="MetaBook-Roman" pitchFamily="50" charset="0"/>
              </a:rPr>
              <a:t>Project (SRP) and Friends of TCA </a:t>
            </a:r>
          </a:p>
          <a:p>
            <a:pPr algn="ctr"/>
            <a:endParaRPr lang="en-US" dirty="0" smtClean="0">
              <a:solidFill>
                <a:schemeClr val="bg1"/>
              </a:solidFill>
              <a:latin typeface="MetaBook-Roman" pitchFamily="50" charset="0"/>
            </a:endParaRPr>
          </a:p>
          <a:p>
            <a:pPr algn="ctr"/>
            <a:r>
              <a:rPr lang="en-US" dirty="0" smtClean="0">
                <a:solidFill>
                  <a:schemeClr val="bg1"/>
                </a:solidFill>
                <a:latin typeface="MetaBook-Roman" pitchFamily="50" charset="0"/>
              </a:rPr>
              <a:t>Also thank you to exhibition partners:</a:t>
            </a:r>
            <a:endParaRPr lang="en-US" dirty="0">
              <a:solidFill>
                <a:schemeClr val="bg1"/>
              </a:solidFill>
              <a:latin typeface="MetaBook-Roman" pitchFamily="50" charset="0"/>
            </a:endParaRPr>
          </a:p>
          <a:p>
            <a:pPr algn="ctr"/>
            <a:r>
              <a:rPr lang="en-US" dirty="0" err="1" smtClean="0">
                <a:solidFill>
                  <a:schemeClr val="bg1"/>
                </a:solidFill>
                <a:latin typeface="MetaBook-Roman" pitchFamily="50" charset="0"/>
              </a:rPr>
              <a:t>Architekton</a:t>
            </a:r>
            <a:r>
              <a:rPr lang="en-US" dirty="0">
                <a:solidFill>
                  <a:schemeClr val="bg1"/>
                </a:solidFill>
                <a:latin typeface="MetaBook-Roman" pitchFamily="50" charset="0"/>
              </a:rPr>
              <a:t>, ASU School of Art, ASU School of Sustainability, </a:t>
            </a:r>
            <a:r>
              <a:rPr lang="en-US" dirty="0" smtClean="0">
                <a:solidFill>
                  <a:schemeClr val="bg1"/>
                </a:solidFill>
                <a:latin typeface="MetaBook-Roman" pitchFamily="50" charset="0"/>
              </a:rPr>
              <a:t/>
            </a:r>
            <a:br>
              <a:rPr lang="en-US" dirty="0" smtClean="0">
                <a:solidFill>
                  <a:schemeClr val="bg1"/>
                </a:solidFill>
                <a:latin typeface="MetaBook-Roman" pitchFamily="50" charset="0"/>
              </a:rPr>
            </a:br>
            <a:r>
              <a:rPr lang="en-US" dirty="0" smtClean="0">
                <a:solidFill>
                  <a:schemeClr val="bg1"/>
                </a:solidFill>
                <a:latin typeface="MetaBook-Roman" pitchFamily="50" charset="0"/>
              </a:rPr>
              <a:t>Tempe History Museum</a:t>
            </a:r>
            <a:r>
              <a:rPr lang="en-US" dirty="0">
                <a:solidFill>
                  <a:schemeClr val="bg1"/>
                </a:solidFill>
                <a:latin typeface="MetaBook-Roman" pitchFamily="50" charset="0"/>
              </a:rPr>
              <a:t>, </a:t>
            </a:r>
            <a:r>
              <a:rPr lang="en-US" dirty="0" smtClean="0">
                <a:solidFill>
                  <a:schemeClr val="bg1"/>
                </a:solidFill>
                <a:latin typeface="MetaBook-Roman" pitchFamily="50" charset="0"/>
              </a:rPr>
              <a:t>Tempe </a:t>
            </a:r>
            <a:r>
              <a:rPr lang="en-US" dirty="0">
                <a:solidFill>
                  <a:schemeClr val="bg1"/>
                </a:solidFill>
                <a:latin typeface="MetaBook-Roman" pitchFamily="50" charset="0"/>
              </a:rPr>
              <a:t>Public Library, Tempe Public Art, Tempe Water Utilities, </a:t>
            </a:r>
            <a:r>
              <a:rPr lang="en-US" dirty="0" smtClean="0">
                <a:solidFill>
                  <a:schemeClr val="bg1"/>
                </a:solidFill>
                <a:latin typeface="MetaBook-Roman" pitchFamily="50" charset="0"/>
              </a:rPr>
              <a:t>Tempe Recycles</a:t>
            </a:r>
            <a:r>
              <a:rPr lang="en-US" dirty="0">
                <a:solidFill>
                  <a:schemeClr val="bg1"/>
                </a:solidFill>
                <a:latin typeface="MetaBook-Roman" pitchFamily="50" charset="0"/>
              </a:rPr>
              <a:t>, Tempe Public Works, </a:t>
            </a:r>
            <a:r>
              <a:rPr lang="en-US" dirty="0" smtClean="0">
                <a:solidFill>
                  <a:schemeClr val="bg1"/>
                </a:solidFill>
                <a:latin typeface="MetaBook-Roman" pitchFamily="50" charset="0"/>
              </a:rPr>
              <a:t/>
            </a:r>
            <a:br>
              <a:rPr lang="en-US" dirty="0" smtClean="0">
                <a:solidFill>
                  <a:schemeClr val="bg1"/>
                </a:solidFill>
                <a:latin typeface="MetaBook-Roman" pitchFamily="50" charset="0"/>
              </a:rPr>
            </a:br>
            <a:r>
              <a:rPr lang="en-US" dirty="0" smtClean="0">
                <a:solidFill>
                  <a:schemeClr val="bg1"/>
                </a:solidFill>
                <a:latin typeface="MetaBook-Roman" pitchFamily="50" charset="0"/>
              </a:rPr>
              <a:t>Art </a:t>
            </a:r>
            <a:r>
              <a:rPr lang="en-US" dirty="0">
                <a:solidFill>
                  <a:schemeClr val="bg1"/>
                </a:solidFill>
                <a:latin typeface="MetaBook-Roman" pitchFamily="50" charset="0"/>
              </a:rPr>
              <a:t>Resource Center, </a:t>
            </a:r>
            <a:r>
              <a:rPr lang="en-US" dirty="0" smtClean="0">
                <a:solidFill>
                  <a:schemeClr val="bg1"/>
                </a:solidFill>
                <a:latin typeface="MetaBook-Roman" pitchFamily="50" charset="0"/>
              </a:rPr>
              <a:t>Tempe </a:t>
            </a:r>
            <a:r>
              <a:rPr lang="en-US" dirty="0">
                <a:solidFill>
                  <a:schemeClr val="bg1"/>
                </a:solidFill>
                <a:latin typeface="MetaBook-Roman" pitchFamily="50" charset="0"/>
              </a:rPr>
              <a:t>Union High </a:t>
            </a:r>
            <a:r>
              <a:rPr lang="en-US" dirty="0" smtClean="0">
                <a:solidFill>
                  <a:schemeClr val="bg1"/>
                </a:solidFill>
                <a:latin typeface="MetaBook-Roman" pitchFamily="50" charset="0"/>
              </a:rPr>
              <a:t>School District</a:t>
            </a:r>
            <a:r>
              <a:rPr lang="en-US" dirty="0">
                <a:solidFill>
                  <a:schemeClr val="bg1"/>
                </a:solidFill>
                <a:latin typeface="MetaBook-Roman" pitchFamily="50" charset="0"/>
              </a:rPr>
              <a:t>, </a:t>
            </a:r>
            <a:r>
              <a:rPr lang="en-US" dirty="0" smtClean="0">
                <a:solidFill>
                  <a:schemeClr val="bg1"/>
                </a:solidFill>
                <a:latin typeface="MetaBook-Roman" pitchFamily="50" charset="0"/>
              </a:rPr>
              <a:t/>
            </a:r>
            <a:br>
              <a:rPr lang="en-US" dirty="0" smtClean="0">
                <a:solidFill>
                  <a:schemeClr val="bg1"/>
                </a:solidFill>
                <a:latin typeface="MetaBook-Roman" pitchFamily="50" charset="0"/>
              </a:rPr>
            </a:br>
            <a:r>
              <a:rPr lang="en-US" dirty="0" smtClean="0">
                <a:solidFill>
                  <a:schemeClr val="bg1"/>
                </a:solidFill>
                <a:latin typeface="MetaBook-Roman" pitchFamily="50" charset="0"/>
              </a:rPr>
              <a:t>First </a:t>
            </a:r>
            <a:r>
              <a:rPr lang="en-US" dirty="0">
                <a:solidFill>
                  <a:schemeClr val="bg1"/>
                </a:solidFill>
                <a:latin typeface="MetaBook-Roman" pitchFamily="50" charset="0"/>
              </a:rPr>
              <a:t>Solar, </a:t>
            </a:r>
            <a:r>
              <a:rPr lang="en-US" dirty="0" smtClean="0">
                <a:solidFill>
                  <a:schemeClr val="bg1"/>
                </a:solidFill>
                <a:latin typeface="MetaBook-Roman" pitchFamily="50" charset="0"/>
              </a:rPr>
              <a:t>Tempe </a:t>
            </a:r>
            <a:r>
              <a:rPr lang="en-US" dirty="0">
                <a:solidFill>
                  <a:schemeClr val="bg1"/>
                </a:solidFill>
                <a:latin typeface="MetaBook-Roman" pitchFamily="50" charset="0"/>
              </a:rPr>
              <a:t>Farmer’s Market, </a:t>
            </a:r>
            <a:r>
              <a:rPr lang="en-US" dirty="0" err="1">
                <a:solidFill>
                  <a:schemeClr val="bg1"/>
                </a:solidFill>
                <a:latin typeface="MetaBook-Roman" pitchFamily="50" charset="0"/>
              </a:rPr>
              <a:t>Childsplay</a:t>
            </a:r>
            <a:r>
              <a:rPr lang="en-US" dirty="0">
                <a:solidFill>
                  <a:schemeClr val="bg1"/>
                </a:solidFill>
                <a:latin typeface="MetaBook-Roman" pitchFamily="50" charset="0"/>
              </a:rPr>
              <a:t> and </a:t>
            </a:r>
            <a:r>
              <a:rPr lang="en-US" dirty="0" smtClean="0">
                <a:solidFill>
                  <a:schemeClr val="bg1"/>
                </a:solidFill>
                <a:latin typeface="MetaBook-Roman" pitchFamily="50" charset="0"/>
              </a:rPr>
              <a:t>many </a:t>
            </a:r>
            <a:br>
              <a:rPr lang="en-US" dirty="0" smtClean="0">
                <a:solidFill>
                  <a:schemeClr val="bg1"/>
                </a:solidFill>
                <a:latin typeface="MetaBook-Roman" pitchFamily="50" charset="0"/>
              </a:rPr>
            </a:br>
            <a:r>
              <a:rPr lang="en-US" dirty="0" smtClean="0">
                <a:solidFill>
                  <a:schemeClr val="bg1"/>
                </a:solidFill>
                <a:latin typeface="MetaBook-Roman" pitchFamily="50" charset="0"/>
              </a:rPr>
              <a:t>other artists, organizations </a:t>
            </a:r>
            <a:r>
              <a:rPr lang="en-US" dirty="0">
                <a:solidFill>
                  <a:schemeClr val="bg1"/>
                </a:solidFill>
                <a:latin typeface="MetaBook-Roman" pitchFamily="50" charset="0"/>
              </a:rPr>
              <a:t>and </a:t>
            </a:r>
            <a:r>
              <a:rPr lang="en-US" dirty="0" smtClean="0">
                <a:solidFill>
                  <a:schemeClr val="bg1"/>
                </a:solidFill>
                <a:latin typeface="MetaBook-Roman" pitchFamily="50" charset="0"/>
              </a:rPr>
              <a:t>individuals. </a:t>
            </a:r>
            <a:endParaRPr lang="en-US" dirty="0">
              <a:solidFill>
                <a:schemeClr val="bg1"/>
              </a:solidFill>
              <a:latin typeface="MetaBook-Roman" pitchFamily="50" charset="0"/>
            </a:endParaRPr>
          </a:p>
        </p:txBody>
      </p:sp>
    </p:spTree>
    <p:extLst>
      <p:ext uri="{BB962C8B-B14F-4D97-AF65-F5344CB8AC3E}">
        <p14:creationId xmlns:p14="http://schemas.microsoft.com/office/powerpoint/2010/main" val="1388250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3600" y="838200"/>
            <a:ext cx="7467600" cy="4832092"/>
          </a:xfrm>
          <a:prstGeom prst="rect">
            <a:avLst/>
          </a:prstGeom>
          <a:noFill/>
        </p:spPr>
        <p:txBody>
          <a:bodyPr wrap="square" rtlCol="0">
            <a:spAutoFit/>
          </a:bodyPr>
          <a:lstStyle/>
          <a:p>
            <a:r>
              <a:rPr lang="en-US" sz="2800" dirty="0">
                <a:solidFill>
                  <a:srgbClr val="0070C0"/>
                </a:solidFill>
                <a:latin typeface="MetaBook-Roman" pitchFamily="50" charset="0"/>
              </a:rPr>
              <a:t>Tempe is one of the lucky few to play host to </a:t>
            </a:r>
            <a:r>
              <a:rPr lang="en-US" sz="2800" i="1" dirty="0">
                <a:solidFill>
                  <a:srgbClr val="0070C0"/>
                </a:solidFill>
                <a:latin typeface="MetaBook-Roman" pitchFamily="50" charset="0"/>
              </a:rPr>
              <a:t>Green Revolution</a:t>
            </a:r>
            <a:r>
              <a:rPr lang="en-US" sz="2800" dirty="0">
                <a:solidFill>
                  <a:srgbClr val="0070C0"/>
                </a:solidFill>
                <a:latin typeface="MetaBook-Roman" pitchFamily="50" charset="0"/>
              </a:rPr>
              <a:t>, a </a:t>
            </a:r>
            <a:r>
              <a:rPr lang="en-US" sz="2800" dirty="0" smtClean="0">
                <a:solidFill>
                  <a:srgbClr val="0070C0"/>
                </a:solidFill>
                <a:latin typeface="MetaBook-Roman" pitchFamily="50" charset="0"/>
              </a:rPr>
              <a:t>green-themed exhibition </a:t>
            </a:r>
            <a:r>
              <a:rPr lang="en-US" sz="2800" dirty="0">
                <a:solidFill>
                  <a:srgbClr val="0070C0"/>
                </a:solidFill>
                <a:latin typeface="MetaBook-Roman" pitchFamily="50" charset="0"/>
              </a:rPr>
              <a:t>from the Smithsonian. This version is based on an exhibition </a:t>
            </a:r>
            <a:r>
              <a:rPr lang="en-US" sz="2800" dirty="0" smtClean="0">
                <a:solidFill>
                  <a:srgbClr val="0070C0"/>
                </a:solidFill>
                <a:latin typeface="MetaBook-Roman" pitchFamily="50" charset="0"/>
              </a:rPr>
              <a:t>originally created </a:t>
            </a:r>
            <a:r>
              <a:rPr lang="en-US" sz="2800" dirty="0">
                <a:solidFill>
                  <a:srgbClr val="0070C0"/>
                </a:solidFill>
                <a:latin typeface="MetaBook-Roman" pitchFamily="50" charset="0"/>
              </a:rPr>
              <a:t>by the Chicago Museum of Science and Industry and its Black </a:t>
            </a:r>
            <a:r>
              <a:rPr lang="en-US" sz="2800" dirty="0" smtClean="0">
                <a:solidFill>
                  <a:srgbClr val="0070C0"/>
                </a:solidFill>
                <a:latin typeface="MetaBook-Roman" pitchFamily="50" charset="0"/>
              </a:rPr>
              <a:t>Creativity Council </a:t>
            </a:r>
            <a:r>
              <a:rPr lang="en-US" sz="2800" dirty="0">
                <a:solidFill>
                  <a:srgbClr val="0070C0"/>
                </a:solidFill>
                <a:latin typeface="MetaBook-Roman" pitchFamily="50" charset="0"/>
              </a:rPr>
              <a:t>and is made available by the Smithsonian Institution Traveling </a:t>
            </a:r>
            <a:r>
              <a:rPr lang="en-US" sz="2800" dirty="0" smtClean="0">
                <a:solidFill>
                  <a:srgbClr val="0070C0"/>
                </a:solidFill>
                <a:latin typeface="MetaBook-Roman" pitchFamily="50" charset="0"/>
              </a:rPr>
              <a:t>Exhibition Service</a:t>
            </a:r>
            <a:r>
              <a:rPr lang="en-US" sz="2800" dirty="0">
                <a:solidFill>
                  <a:srgbClr val="0070C0"/>
                </a:solidFill>
                <a:latin typeface="MetaBook-Roman" pitchFamily="50" charset="0"/>
              </a:rPr>
              <a:t>. The Tempe exhibition is a collaborative project that combines the arts </a:t>
            </a:r>
            <a:r>
              <a:rPr lang="en-US" sz="2800" dirty="0" smtClean="0">
                <a:solidFill>
                  <a:srgbClr val="0070C0"/>
                </a:solidFill>
                <a:latin typeface="MetaBook-Roman" pitchFamily="50" charset="0"/>
              </a:rPr>
              <a:t>and sciences </a:t>
            </a:r>
            <a:r>
              <a:rPr lang="en-US" sz="2800" dirty="0">
                <a:solidFill>
                  <a:srgbClr val="0070C0"/>
                </a:solidFill>
                <a:latin typeface="MetaBook-Roman" pitchFamily="50" charset="0"/>
              </a:rPr>
              <a:t>while teaching community members about “going green” in Arizona.</a:t>
            </a:r>
          </a:p>
        </p:txBody>
      </p:sp>
    </p:spTree>
    <p:extLst>
      <p:ext uri="{BB962C8B-B14F-4D97-AF65-F5344CB8AC3E}">
        <p14:creationId xmlns:p14="http://schemas.microsoft.com/office/powerpoint/2010/main" val="3113108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15357"/>
            <a:ext cx="5410200" cy="523220"/>
          </a:xfrm>
          <a:prstGeom prst="rect">
            <a:avLst/>
          </a:prstGeom>
          <a:noFill/>
        </p:spPr>
        <p:txBody>
          <a:bodyPr wrap="square" rtlCol="0">
            <a:spAutoFit/>
          </a:bodyPr>
          <a:lstStyle/>
          <a:p>
            <a:pPr algn="ctr"/>
            <a:r>
              <a:rPr lang="en-US" sz="2800" dirty="0" smtClean="0">
                <a:solidFill>
                  <a:schemeClr val="bg1"/>
                </a:solidFill>
                <a:latin typeface="MetaBook-Roman" pitchFamily="50" charset="0"/>
              </a:rPr>
              <a:t>Artists</a:t>
            </a:r>
            <a:endParaRPr lang="en-US" sz="2800" dirty="0">
              <a:solidFill>
                <a:schemeClr val="bg1"/>
              </a:solidFill>
              <a:latin typeface="MetaBook-Roman" pitchFamily="50" charset="0"/>
            </a:endParaRPr>
          </a:p>
        </p:txBody>
      </p:sp>
      <p:sp>
        <p:nvSpPr>
          <p:cNvPr id="5" name="TextBox 4"/>
          <p:cNvSpPr txBox="1"/>
          <p:nvPr/>
        </p:nvSpPr>
        <p:spPr>
          <a:xfrm>
            <a:off x="685800" y="1417513"/>
            <a:ext cx="3657600" cy="2308324"/>
          </a:xfrm>
          <a:prstGeom prst="rect">
            <a:avLst/>
          </a:prstGeom>
          <a:noFill/>
        </p:spPr>
        <p:txBody>
          <a:bodyPr wrap="square" numCol="1" rtlCol="0">
            <a:spAutoFit/>
          </a:bodyPr>
          <a:lstStyle/>
          <a:p>
            <a:r>
              <a:rPr lang="en-US" sz="2400" dirty="0">
                <a:solidFill>
                  <a:schemeClr val="bg1"/>
                </a:solidFill>
                <a:latin typeface="MetaBook-Roman" pitchFamily="50" charset="0"/>
              </a:rPr>
              <a:t>Julie </a:t>
            </a:r>
            <a:r>
              <a:rPr lang="en-US" sz="2400" dirty="0" smtClean="0">
                <a:solidFill>
                  <a:schemeClr val="bg1"/>
                </a:solidFill>
                <a:latin typeface="MetaBook-Roman" pitchFamily="50" charset="0"/>
              </a:rPr>
              <a:t>Anand, Phoenix</a:t>
            </a:r>
            <a:endParaRPr lang="en-US" sz="2400" dirty="0">
              <a:solidFill>
                <a:schemeClr val="bg1"/>
              </a:solidFill>
              <a:latin typeface="MetaBook-Roman" pitchFamily="50" charset="0"/>
            </a:endParaRPr>
          </a:p>
          <a:p>
            <a:r>
              <a:rPr lang="en-US" sz="2400" dirty="0">
                <a:solidFill>
                  <a:schemeClr val="bg1"/>
                </a:solidFill>
                <a:latin typeface="MetaBook-Roman" pitchFamily="50" charset="0"/>
              </a:rPr>
              <a:t>Joan </a:t>
            </a:r>
            <a:r>
              <a:rPr lang="en-US" sz="2400" dirty="0" smtClean="0">
                <a:solidFill>
                  <a:schemeClr val="bg1"/>
                </a:solidFill>
                <a:latin typeface="MetaBook-Roman" pitchFamily="50" charset="0"/>
              </a:rPr>
              <a:t>Baron, Scottsdale</a:t>
            </a:r>
            <a:endParaRPr lang="en-US" sz="2400" dirty="0">
              <a:solidFill>
                <a:schemeClr val="bg1"/>
              </a:solidFill>
              <a:latin typeface="MetaBook-Roman" pitchFamily="50" charset="0"/>
            </a:endParaRPr>
          </a:p>
          <a:p>
            <a:r>
              <a:rPr lang="en-US" sz="2400" dirty="0">
                <a:solidFill>
                  <a:schemeClr val="bg1"/>
                </a:solidFill>
                <a:latin typeface="MetaBook-Roman" pitchFamily="50" charset="0"/>
              </a:rPr>
              <a:t>Dan </a:t>
            </a:r>
            <a:r>
              <a:rPr lang="en-US" sz="2400" dirty="0" smtClean="0">
                <a:solidFill>
                  <a:schemeClr val="bg1"/>
                </a:solidFill>
                <a:latin typeface="MetaBook-Roman" pitchFamily="50" charset="0"/>
              </a:rPr>
              <a:t>Collins, Tempe</a:t>
            </a:r>
            <a:endParaRPr lang="en-US" sz="2400" dirty="0">
              <a:solidFill>
                <a:schemeClr val="bg1"/>
              </a:solidFill>
              <a:latin typeface="MetaBook-Roman" pitchFamily="50" charset="0"/>
            </a:endParaRPr>
          </a:p>
          <a:p>
            <a:r>
              <a:rPr lang="en-US" sz="2400" dirty="0">
                <a:solidFill>
                  <a:schemeClr val="bg1"/>
                </a:solidFill>
                <a:latin typeface="MetaBook-Roman" pitchFamily="50" charset="0"/>
              </a:rPr>
              <a:t>Mitch </a:t>
            </a:r>
            <a:r>
              <a:rPr lang="en-US" sz="2400" dirty="0" smtClean="0">
                <a:solidFill>
                  <a:schemeClr val="bg1"/>
                </a:solidFill>
                <a:latin typeface="MetaBook-Roman" pitchFamily="50" charset="0"/>
              </a:rPr>
              <a:t>Fry, Scottsdale</a:t>
            </a:r>
            <a:endParaRPr lang="en-US" sz="2400" dirty="0">
              <a:solidFill>
                <a:schemeClr val="bg1"/>
              </a:solidFill>
              <a:latin typeface="MetaBook-Roman" pitchFamily="50" charset="0"/>
            </a:endParaRPr>
          </a:p>
          <a:p>
            <a:r>
              <a:rPr lang="en-US" sz="2400" dirty="0">
                <a:solidFill>
                  <a:schemeClr val="bg1"/>
                </a:solidFill>
                <a:latin typeface="MetaBook-Roman" pitchFamily="50" charset="0"/>
              </a:rPr>
              <a:t>Kyle </a:t>
            </a:r>
            <a:r>
              <a:rPr lang="en-US" sz="2400" dirty="0" err="1" smtClean="0">
                <a:solidFill>
                  <a:schemeClr val="bg1"/>
                </a:solidFill>
                <a:latin typeface="MetaBook-Roman" pitchFamily="50" charset="0"/>
              </a:rPr>
              <a:t>Jordre</a:t>
            </a:r>
            <a:r>
              <a:rPr lang="en-US" sz="2400" dirty="0" smtClean="0">
                <a:solidFill>
                  <a:schemeClr val="bg1"/>
                </a:solidFill>
                <a:latin typeface="MetaBook-Roman" pitchFamily="50" charset="0"/>
              </a:rPr>
              <a:t>, Phoenix</a:t>
            </a:r>
            <a:endParaRPr lang="en-US" sz="2400" dirty="0">
              <a:solidFill>
                <a:schemeClr val="bg1"/>
              </a:solidFill>
              <a:latin typeface="MetaBook-Roman" pitchFamily="50" charset="0"/>
            </a:endParaRPr>
          </a:p>
          <a:p>
            <a:r>
              <a:rPr lang="en-US" sz="2400" dirty="0">
                <a:solidFill>
                  <a:schemeClr val="bg1"/>
                </a:solidFill>
                <a:latin typeface="MetaBook-Roman" pitchFamily="50" charset="0"/>
              </a:rPr>
              <a:t>Laurie </a:t>
            </a:r>
            <a:r>
              <a:rPr lang="en-US" sz="2400" dirty="0" smtClean="0">
                <a:solidFill>
                  <a:schemeClr val="bg1"/>
                </a:solidFill>
                <a:latin typeface="MetaBook-Roman" pitchFamily="50" charset="0"/>
              </a:rPr>
              <a:t>Lundquist, Tempe</a:t>
            </a:r>
          </a:p>
        </p:txBody>
      </p:sp>
      <p:sp>
        <p:nvSpPr>
          <p:cNvPr id="6" name="Rectangle 5"/>
          <p:cNvSpPr/>
          <p:nvPr/>
        </p:nvSpPr>
        <p:spPr>
          <a:xfrm>
            <a:off x="1049867" y="4614797"/>
            <a:ext cx="7010399" cy="923330"/>
          </a:xfrm>
          <a:prstGeom prst="rect">
            <a:avLst/>
          </a:prstGeom>
        </p:spPr>
        <p:txBody>
          <a:bodyPr wrap="square">
            <a:spAutoFit/>
          </a:bodyPr>
          <a:lstStyle/>
          <a:p>
            <a:pPr algn="ctr"/>
            <a:r>
              <a:rPr lang="en-US" dirty="0" smtClean="0">
                <a:solidFill>
                  <a:schemeClr val="bg1"/>
                </a:solidFill>
              </a:rPr>
              <a:t>The exhibition also features student art by the </a:t>
            </a:r>
            <a:br>
              <a:rPr lang="en-US" dirty="0" smtClean="0">
                <a:solidFill>
                  <a:schemeClr val="bg1"/>
                </a:solidFill>
              </a:rPr>
            </a:br>
            <a:r>
              <a:rPr lang="en-US" dirty="0" smtClean="0">
                <a:solidFill>
                  <a:schemeClr val="bg1"/>
                </a:solidFill>
              </a:rPr>
              <a:t>2012 Arizona State University Art and Ecology class and </a:t>
            </a:r>
            <a:br>
              <a:rPr lang="en-US" dirty="0" smtClean="0">
                <a:solidFill>
                  <a:schemeClr val="bg1"/>
                </a:solidFill>
              </a:rPr>
            </a:br>
            <a:r>
              <a:rPr lang="en-US" dirty="0" smtClean="0">
                <a:solidFill>
                  <a:schemeClr val="bg1"/>
                </a:solidFill>
              </a:rPr>
              <a:t>Desert Vista High School painting program.</a:t>
            </a:r>
            <a:endParaRPr lang="en-US" dirty="0">
              <a:solidFill>
                <a:schemeClr val="bg1"/>
              </a:solidFill>
              <a:latin typeface="MetaBook-Roman" pitchFamily="50" charset="0"/>
            </a:endParaRPr>
          </a:p>
        </p:txBody>
      </p:sp>
      <p:sp>
        <p:nvSpPr>
          <p:cNvPr id="7" name="Rectangle 6"/>
          <p:cNvSpPr/>
          <p:nvPr/>
        </p:nvSpPr>
        <p:spPr>
          <a:xfrm>
            <a:off x="4953000" y="1447800"/>
            <a:ext cx="4572000" cy="1938992"/>
          </a:xfrm>
          <a:prstGeom prst="rect">
            <a:avLst/>
          </a:prstGeom>
        </p:spPr>
        <p:txBody>
          <a:bodyPr>
            <a:spAutoFit/>
          </a:bodyPr>
          <a:lstStyle/>
          <a:p>
            <a:r>
              <a:rPr lang="en-US" sz="2400" dirty="0" smtClean="0">
                <a:solidFill>
                  <a:schemeClr val="bg1"/>
                </a:solidFill>
                <a:latin typeface="MetaBook-Roman" pitchFamily="50" charset="0"/>
              </a:rPr>
              <a:t>Stacy Marko, </a:t>
            </a:r>
            <a:r>
              <a:rPr lang="en-US" sz="2400" dirty="0">
                <a:solidFill>
                  <a:schemeClr val="bg1"/>
                </a:solidFill>
                <a:latin typeface="MetaBook-Roman" pitchFamily="50" charset="0"/>
              </a:rPr>
              <a:t>T</a:t>
            </a:r>
            <a:r>
              <a:rPr lang="en-US" sz="2400" dirty="0" smtClean="0">
                <a:solidFill>
                  <a:schemeClr val="bg1"/>
                </a:solidFill>
                <a:latin typeface="MetaBook-Roman" pitchFamily="50" charset="0"/>
              </a:rPr>
              <a:t>empe</a:t>
            </a:r>
          </a:p>
          <a:p>
            <a:r>
              <a:rPr lang="en-US" sz="2400" dirty="0" smtClean="0">
                <a:solidFill>
                  <a:schemeClr val="bg1"/>
                </a:solidFill>
                <a:latin typeface="MetaBook-Roman" pitchFamily="50" charset="0"/>
              </a:rPr>
              <a:t>Christy </a:t>
            </a:r>
            <a:r>
              <a:rPr lang="en-US" sz="2400" dirty="0" err="1" smtClean="0">
                <a:solidFill>
                  <a:schemeClr val="bg1"/>
                </a:solidFill>
                <a:latin typeface="MetaBook-Roman" pitchFamily="50" charset="0"/>
              </a:rPr>
              <a:t>Puetz</a:t>
            </a:r>
            <a:r>
              <a:rPr lang="en-US" sz="2400" dirty="0" smtClean="0">
                <a:solidFill>
                  <a:schemeClr val="bg1"/>
                </a:solidFill>
                <a:latin typeface="MetaBook-Roman" pitchFamily="50" charset="0"/>
              </a:rPr>
              <a:t>, Phoenix</a:t>
            </a:r>
          </a:p>
          <a:p>
            <a:r>
              <a:rPr lang="en-US" sz="2400" dirty="0" smtClean="0">
                <a:solidFill>
                  <a:schemeClr val="bg1"/>
                </a:solidFill>
                <a:latin typeface="MetaBook-Roman" pitchFamily="50" charset="0"/>
              </a:rPr>
              <a:t>Lisa </a:t>
            </a:r>
            <a:r>
              <a:rPr lang="en-US" sz="2400" dirty="0" err="1" smtClean="0">
                <a:solidFill>
                  <a:schemeClr val="bg1"/>
                </a:solidFill>
                <a:latin typeface="MetaBook-Roman" pitchFamily="50" charset="0"/>
              </a:rPr>
              <a:t>Sipe</a:t>
            </a:r>
            <a:r>
              <a:rPr lang="en-US" sz="2400" dirty="0" smtClean="0">
                <a:solidFill>
                  <a:schemeClr val="bg1"/>
                </a:solidFill>
                <a:latin typeface="MetaBook-Roman" pitchFamily="50" charset="0"/>
              </a:rPr>
              <a:t>, Bend, Ore.</a:t>
            </a:r>
          </a:p>
          <a:p>
            <a:r>
              <a:rPr lang="en-US" sz="2400" dirty="0" smtClean="0">
                <a:solidFill>
                  <a:schemeClr val="bg1"/>
                </a:solidFill>
                <a:latin typeface="MetaBook-Roman" pitchFamily="50" charset="0"/>
              </a:rPr>
              <a:t>Samuel </a:t>
            </a:r>
            <a:r>
              <a:rPr lang="en-US" sz="2400" dirty="0" err="1" smtClean="0">
                <a:solidFill>
                  <a:schemeClr val="bg1"/>
                </a:solidFill>
                <a:latin typeface="MetaBook-Roman" pitchFamily="50" charset="0"/>
              </a:rPr>
              <a:t>Troxell</a:t>
            </a:r>
            <a:r>
              <a:rPr lang="en-US" sz="2400" dirty="0" smtClean="0">
                <a:solidFill>
                  <a:schemeClr val="bg1"/>
                </a:solidFill>
                <a:latin typeface="MetaBook-Roman" pitchFamily="50" charset="0"/>
              </a:rPr>
              <a:t>, Gilbert</a:t>
            </a:r>
          </a:p>
          <a:p>
            <a:r>
              <a:rPr lang="en-US" sz="2400" dirty="0" smtClean="0">
                <a:solidFill>
                  <a:schemeClr val="bg1"/>
                </a:solidFill>
                <a:latin typeface="MetaBook-Roman" pitchFamily="50" charset="0"/>
              </a:rPr>
              <a:t>Sherrie </a:t>
            </a:r>
            <a:r>
              <a:rPr lang="en-US" sz="2400" dirty="0" err="1" smtClean="0">
                <a:solidFill>
                  <a:schemeClr val="bg1"/>
                </a:solidFill>
                <a:latin typeface="MetaBook-Roman" pitchFamily="50" charset="0"/>
              </a:rPr>
              <a:t>Zeitlin</a:t>
            </a:r>
            <a:r>
              <a:rPr lang="en-US" sz="2400" dirty="0" smtClean="0">
                <a:solidFill>
                  <a:schemeClr val="bg1"/>
                </a:solidFill>
                <a:latin typeface="MetaBook-Roman" pitchFamily="50" charset="0"/>
              </a:rPr>
              <a:t>, Phoenix</a:t>
            </a:r>
            <a:endParaRPr lang="en-US" sz="2400" dirty="0">
              <a:solidFill>
                <a:schemeClr val="bg1"/>
              </a:solidFill>
              <a:latin typeface="MetaBook-Roman" pitchFamily="50" charset="0"/>
            </a:endParaRPr>
          </a:p>
        </p:txBody>
      </p:sp>
    </p:spTree>
    <p:extLst>
      <p:ext uri="{BB962C8B-B14F-4D97-AF65-F5344CB8AC3E}">
        <p14:creationId xmlns:p14="http://schemas.microsoft.com/office/powerpoint/2010/main" val="3929209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369711"/>
            <a:ext cx="3584013" cy="5917002"/>
          </a:xfrm>
          <a:prstGeom prst="rect">
            <a:avLst/>
          </a:prstGeom>
        </p:spPr>
      </p:pic>
      <p:sp>
        <p:nvSpPr>
          <p:cNvPr id="3" name="Rectangle 2"/>
          <p:cNvSpPr/>
          <p:nvPr/>
        </p:nvSpPr>
        <p:spPr>
          <a:xfrm>
            <a:off x="4267200" y="914400"/>
            <a:ext cx="4648200" cy="4478149"/>
          </a:xfrm>
          <a:prstGeom prst="rect">
            <a:avLst/>
          </a:prstGeom>
        </p:spPr>
        <p:txBody>
          <a:bodyPr wrap="square">
            <a:spAutoFit/>
          </a:bodyPr>
          <a:lstStyle/>
          <a:p>
            <a:r>
              <a:rPr lang="en-US" sz="1900" b="1" dirty="0" smtClean="0">
                <a:solidFill>
                  <a:schemeClr val="bg1"/>
                </a:solidFill>
                <a:latin typeface="MetaBook-Roman" pitchFamily="50" charset="0"/>
              </a:rPr>
              <a:t>Julie Anand </a:t>
            </a:r>
            <a:r>
              <a:rPr lang="en-US" sz="1900" dirty="0">
                <a:solidFill>
                  <a:schemeClr val="bg1"/>
                </a:solidFill>
                <a:latin typeface="MetaBook-Roman" pitchFamily="50" charset="0"/>
              </a:rPr>
              <a:t>studied </a:t>
            </a:r>
            <a:r>
              <a:rPr lang="en-US" sz="1900" dirty="0" smtClean="0">
                <a:solidFill>
                  <a:schemeClr val="bg1"/>
                </a:solidFill>
                <a:latin typeface="MetaBook-Roman" pitchFamily="50" charset="0"/>
              </a:rPr>
              <a:t>ecology,</a:t>
            </a:r>
          </a:p>
          <a:p>
            <a:r>
              <a:rPr lang="en-US" sz="1900" dirty="0" smtClean="0">
                <a:solidFill>
                  <a:schemeClr val="bg1"/>
                </a:solidFill>
                <a:latin typeface="MetaBook-Roman" pitchFamily="50" charset="0"/>
              </a:rPr>
              <a:t>evolutionary </a:t>
            </a:r>
            <a:r>
              <a:rPr lang="en-US" sz="1900" dirty="0">
                <a:solidFill>
                  <a:schemeClr val="bg1"/>
                </a:solidFill>
                <a:latin typeface="MetaBook-Roman" pitchFamily="50" charset="0"/>
              </a:rPr>
              <a:t>biology </a:t>
            </a:r>
            <a:r>
              <a:rPr lang="en-US" sz="1900" dirty="0" smtClean="0">
                <a:solidFill>
                  <a:schemeClr val="bg1"/>
                </a:solidFill>
                <a:latin typeface="MetaBook-Roman" pitchFamily="50" charset="0"/>
              </a:rPr>
              <a:t>and geosciences </a:t>
            </a:r>
            <a:br>
              <a:rPr lang="en-US" sz="1900" dirty="0" smtClean="0">
                <a:solidFill>
                  <a:schemeClr val="bg1"/>
                </a:solidFill>
                <a:latin typeface="MetaBook-Roman" pitchFamily="50" charset="0"/>
              </a:rPr>
            </a:br>
            <a:r>
              <a:rPr lang="en-US" sz="1900" dirty="0" smtClean="0">
                <a:solidFill>
                  <a:schemeClr val="bg1"/>
                </a:solidFill>
                <a:latin typeface="MetaBook-Roman" pitchFamily="50" charset="0"/>
              </a:rPr>
              <a:t>at </a:t>
            </a:r>
            <a:r>
              <a:rPr lang="en-US" sz="1900" dirty="0">
                <a:solidFill>
                  <a:schemeClr val="bg1"/>
                </a:solidFill>
                <a:latin typeface="MetaBook-Roman" pitchFamily="50" charset="0"/>
              </a:rPr>
              <a:t>the University of Arizona and </a:t>
            </a:r>
            <a:r>
              <a:rPr lang="en-US" sz="1900" dirty="0" smtClean="0">
                <a:solidFill>
                  <a:schemeClr val="bg1"/>
                </a:solidFill>
                <a:latin typeface="MetaBook-Roman" pitchFamily="50" charset="0"/>
              </a:rPr>
              <a:t>received </a:t>
            </a:r>
            <a:r>
              <a:rPr lang="en-US" sz="1900" dirty="0">
                <a:solidFill>
                  <a:schemeClr val="bg1"/>
                </a:solidFill>
                <a:latin typeface="MetaBook-Roman" pitchFamily="50" charset="0"/>
              </a:rPr>
              <a:t>a master of Fine Arts degree in photography at the University of New Mexico. </a:t>
            </a:r>
            <a:r>
              <a:rPr lang="en-US" sz="1900" dirty="0" smtClean="0">
                <a:solidFill>
                  <a:schemeClr val="bg1"/>
                </a:solidFill>
                <a:latin typeface="MetaBook-Roman" pitchFamily="50" charset="0"/>
              </a:rPr>
              <a:t>Her </a:t>
            </a:r>
            <a:r>
              <a:rPr lang="en-US" sz="1900" i="1" dirty="0">
                <a:solidFill>
                  <a:schemeClr val="bg1"/>
                </a:solidFill>
                <a:latin typeface="MetaBook-Roman" pitchFamily="50" charset="0"/>
              </a:rPr>
              <a:t>Material Histories</a:t>
            </a:r>
            <a:r>
              <a:rPr lang="en-US" sz="1900" dirty="0">
                <a:solidFill>
                  <a:schemeClr val="bg1"/>
                </a:solidFill>
                <a:latin typeface="MetaBook-Roman" pitchFamily="50" charset="0"/>
              </a:rPr>
              <a:t> series </a:t>
            </a:r>
            <a:r>
              <a:rPr lang="en-US" sz="1900" dirty="0" smtClean="0">
                <a:solidFill>
                  <a:schemeClr val="bg1"/>
                </a:solidFill>
                <a:latin typeface="MetaBook-Roman" pitchFamily="50" charset="0"/>
              </a:rPr>
              <a:t>was </a:t>
            </a:r>
            <a:r>
              <a:rPr lang="en-US" sz="1900" dirty="0">
                <a:solidFill>
                  <a:schemeClr val="bg1"/>
                </a:solidFill>
                <a:latin typeface="MetaBook-Roman" pitchFamily="50" charset="0"/>
              </a:rPr>
              <a:t>created by taking long walks and gathering artifacts encountered along </a:t>
            </a:r>
            <a:r>
              <a:rPr lang="en-US" sz="1900" dirty="0" smtClean="0">
                <a:solidFill>
                  <a:schemeClr val="bg1"/>
                </a:solidFill>
                <a:latin typeface="MetaBook-Roman" pitchFamily="50" charset="0"/>
              </a:rPr>
              <a:t>the </a:t>
            </a:r>
            <a:r>
              <a:rPr lang="en-US" sz="1900" dirty="0">
                <a:solidFill>
                  <a:schemeClr val="bg1"/>
                </a:solidFill>
                <a:latin typeface="MetaBook-Roman" pitchFamily="50" charset="0"/>
              </a:rPr>
              <a:t>way. Some of the items were found on walks along the Tempe canals </a:t>
            </a:r>
            <a:r>
              <a:rPr lang="en-US" sz="1900" dirty="0" smtClean="0">
                <a:solidFill>
                  <a:schemeClr val="bg1"/>
                </a:solidFill>
                <a:latin typeface="MetaBook-Roman" pitchFamily="50" charset="0"/>
              </a:rPr>
              <a:t>and </a:t>
            </a:r>
            <a:r>
              <a:rPr lang="en-US" sz="1900" dirty="0">
                <a:solidFill>
                  <a:schemeClr val="bg1"/>
                </a:solidFill>
                <a:latin typeface="MetaBook-Roman" pitchFamily="50" charset="0"/>
              </a:rPr>
              <a:t>sidewalks. Anand photographs </a:t>
            </a:r>
            <a:r>
              <a:rPr lang="en-US" sz="1900" dirty="0" smtClean="0">
                <a:solidFill>
                  <a:schemeClr val="bg1"/>
                </a:solidFill>
                <a:latin typeface="MetaBook-Roman" pitchFamily="50" charset="0"/>
              </a:rPr>
              <a:t/>
            </a:r>
            <a:br>
              <a:rPr lang="en-US" sz="1900" dirty="0" smtClean="0">
                <a:solidFill>
                  <a:schemeClr val="bg1"/>
                </a:solidFill>
                <a:latin typeface="MetaBook-Roman" pitchFamily="50" charset="0"/>
              </a:rPr>
            </a:br>
            <a:r>
              <a:rPr lang="en-US" sz="1900" dirty="0" smtClean="0">
                <a:solidFill>
                  <a:schemeClr val="bg1"/>
                </a:solidFill>
                <a:latin typeface="MetaBook-Roman" pitchFamily="50" charset="0"/>
              </a:rPr>
              <a:t>the </a:t>
            </a:r>
            <a:r>
              <a:rPr lang="en-US" sz="1900" dirty="0">
                <a:solidFill>
                  <a:schemeClr val="bg1"/>
                </a:solidFill>
                <a:latin typeface="MetaBook-Roman" pitchFamily="50" charset="0"/>
              </a:rPr>
              <a:t>objects and adds them to a </a:t>
            </a:r>
            <a:r>
              <a:rPr lang="en-US" sz="1900" dirty="0" smtClean="0">
                <a:solidFill>
                  <a:schemeClr val="bg1"/>
                </a:solidFill>
                <a:latin typeface="MetaBook-Roman" pitchFamily="50" charset="0"/>
              </a:rPr>
              <a:t>larger </a:t>
            </a:r>
            <a:r>
              <a:rPr lang="en-US" sz="1900" dirty="0">
                <a:solidFill>
                  <a:schemeClr val="bg1"/>
                </a:solidFill>
                <a:latin typeface="MetaBook-Roman" pitchFamily="50" charset="0"/>
              </a:rPr>
              <a:t>collage. </a:t>
            </a:r>
            <a:r>
              <a:rPr lang="en-US" sz="1900" dirty="0" smtClean="0">
                <a:solidFill>
                  <a:schemeClr val="bg1"/>
                </a:solidFill>
                <a:latin typeface="MetaBook-Roman" pitchFamily="50" charset="0"/>
              </a:rPr>
              <a:t>Her work in the </a:t>
            </a:r>
            <a:r>
              <a:rPr lang="en-US" sz="1900" i="1" dirty="0" smtClean="0">
                <a:solidFill>
                  <a:schemeClr val="bg1"/>
                </a:solidFill>
                <a:latin typeface="MetaBook-Roman" pitchFamily="50" charset="0"/>
              </a:rPr>
              <a:t>Green Revolution </a:t>
            </a:r>
            <a:r>
              <a:rPr lang="en-US" sz="1900" dirty="0" smtClean="0">
                <a:solidFill>
                  <a:schemeClr val="bg1"/>
                </a:solidFill>
                <a:latin typeface="MetaBook-Roman" pitchFamily="50" charset="0"/>
              </a:rPr>
              <a:t>exhibition is included in a grouping with her Art and Ecology class at Arizona State University.</a:t>
            </a:r>
            <a:endParaRPr lang="en-US" sz="1900" dirty="0">
              <a:solidFill>
                <a:schemeClr val="bg1"/>
              </a:solidFill>
              <a:latin typeface="MetaBook-Roman" pitchFamily="50" charset="0"/>
            </a:endParaRPr>
          </a:p>
        </p:txBody>
      </p:sp>
      <p:sp>
        <p:nvSpPr>
          <p:cNvPr id="4" name="Rectangle 3"/>
          <p:cNvSpPr/>
          <p:nvPr/>
        </p:nvSpPr>
        <p:spPr>
          <a:xfrm>
            <a:off x="4331970" y="5638800"/>
            <a:ext cx="4572000" cy="523220"/>
          </a:xfrm>
          <a:prstGeom prst="rect">
            <a:avLst/>
          </a:prstGeom>
        </p:spPr>
        <p:txBody>
          <a:bodyPr>
            <a:spAutoFit/>
          </a:bodyPr>
          <a:lstStyle/>
          <a:p>
            <a:r>
              <a:rPr lang="en-US" sz="1400" i="1" dirty="0">
                <a:solidFill>
                  <a:schemeClr val="bg1"/>
                </a:solidFill>
                <a:latin typeface="MetaBook-Roman" pitchFamily="50" charset="0"/>
              </a:rPr>
              <a:t>Railroad </a:t>
            </a:r>
            <a:r>
              <a:rPr lang="en-US" sz="1400" i="1" dirty="0" smtClean="0">
                <a:solidFill>
                  <a:schemeClr val="bg1"/>
                </a:solidFill>
                <a:latin typeface="MetaBook-Roman" pitchFamily="50" charset="0"/>
              </a:rPr>
              <a:t>Tracks</a:t>
            </a:r>
            <a:r>
              <a:rPr lang="en-US" sz="1400" dirty="0" smtClean="0">
                <a:solidFill>
                  <a:schemeClr val="bg1"/>
                </a:solidFill>
                <a:latin typeface="MetaBook-Roman" pitchFamily="50" charset="0"/>
              </a:rPr>
              <a:t>, </a:t>
            </a:r>
            <a:r>
              <a:rPr lang="en-US" sz="1400" i="1" dirty="0" smtClean="0">
                <a:solidFill>
                  <a:schemeClr val="bg1"/>
                </a:solidFill>
                <a:latin typeface="MetaBook-Roman" pitchFamily="50" charset="0"/>
              </a:rPr>
              <a:t>[9</a:t>
            </a:r>
            <a:r>
              <a:rPr lang="en-US" sz="1400" i="1" baseline="30000" dirty="0" smtClean="0">
                <a:solidFill>
                  <a:schemeClr val="bg1"/>
                </a:solidFill>
                <a:latin typeface="MetaBook-Roman" pitchFamily="50" charset="0"/>
              </a:rPr>
              <a:t>th</a:t>
            </a:r>
            <a:r>
              <a:rPr lang="en-US" sz="1400" i="1" dirty="0" smtClean="0">
                <a:solidFill>
                  <a:schemeClr val="bg1"/>
                </a:solidFill>
                <a:latin typeface="MetaBook-Roman" pitchFamily="50" charset="0"/>
              </a:rPr>
              <a:t>-10</a:t>
            </a:r>
            <a:r>
              <a:rPr lang="en-US" sz="1400" i="1" baseline="30000" dirty="0" smtClean="0">
                <a:solidFill>
                  <a:schemeClr val="bg1"/>
                </a:solidFill>
                <a:latin typeface="MetaBook-Roman" pitchFamily="50" charset="0"/>
              </a:rPr>
              <a:t>th</a:t>
            </a:r>
            <a:r>
              <a:rPr lang="en-US" sz="1400" i="1" dirty="0" smtClean="0">
                <a:solidFill>
                  <a:schemeClr val="bg1"/>
                </a:solidFill>
                <a:latin typeface="MetaBook-Roman" pitchFamily="50" charset="0"/>
              </a:rPr>
              <a:t> streets, </a:t>
            </a:r>
            <a:r>
              <a:rPr lang="en-US" sz="1400" i="1" dirty="0">
                <a:solidFill>
                  <a:schemeClr val="bg1"/>
                </a:solidFill>
                <a:latin typeface="MetaBook-Roman" pitchFamily="50" charset="0"/>
              </a:rPr>
              <a:t>Tempe, </a:t>
            </a:r>
            <a:r>
              <a:rPr lang="en-US" sz="1400" i="1" dirty="0" smtClean="0">
                <a:solidFill>
                  <a:schemeClr val="bg1"/>
                </a:solidFill>
                <a:latin typeface="MetaBook-Roman" pitchFamily="50" charset="0"/>
              </a:rPr>
              <a:t>Ariz.] </a:t>
            </a:r>
            <a:endParaRPr lang="en-US" sz="1400" dirty="0">
              <a:solidFill>
                <a:schemeClr val="bg1"/>
              </a:solidFill>
              <a:latin typeface="MetaBook-Roman" pitchFamily="50" charset="0"/>
            </a:endParaRPr>
          </a:p>
          <a:p>
            <a:r>
              <a:rPr lang="en-US" sz="1400" dirty="0" smtClean="0">
                <a:solidFill>
                  <a:schemeClr val="bg1"/>
                </a:solidFill>
                <a:latin typeface="MetaBook-Roman" pitchFamily="50" charset="0"/>
              </a:rPr>
              <a:t>archival </a:t>
            </a:r>
            <a:r>
              <a:rPr lang="en-US" sz="1400" dirty="0">
                <a:solidFill>
                  <a:schemeClr val="bg1"/>
                </a:solidFill>
                <a:latin typeface="MetaBook-Roman" pitchFamily="50" charset="0"/>
              </a:rPr>
              <a:t>inkjet print </a:t>
            </a:r>
            <a:r>
              <a:rPr lang="en-US" sz="1400" dirty="0" smtClean="0">
                <a:solidFill>
                  <a:schemeClr val="bg1"/>
                </a:solidFill>
                <a:latin typeface="MetaBook-Roman" pitchFamily="50" charset="0"/>
              </a:rPr>
              <a:t>on bamboo </a:t>
            </a:r>
            <a:r>
              <a:rPr lang="en-US" sz="1400" dirty="0">
                <a:solidFill>
                  <a:schemeClr val="bg1"/>
                </a:solidFill>
                <a:latin typeface="MetaBook-Roman" pitchFamily="50" charset="0"/>
              </a:rPr>
              <a:t>paper</a:t>
            </a:r>
          </a:p>
        </p:txBody>
      </p:sp>
    </p:spTree>
    <p:extLst>
      <p:ext uri="{BB962C8B-B14F-4D97-AF65-F5344CB8AC3E}">
        <p14:creationId xmlns:p14="http://schemas.microsoft.com/office/powerpoint/2010/main" val="4015624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8771" y="274320"/>
            <a:ext cx="3352800" cy="6278642"/>
          </a:xfrm>
          <a:prstGeom prst="rect">
            <a:avLst/>
          </a:prstGeom>
        </p:spPr>
        <p:txBody>
          <a:bodyPr wrap="square">
            <a:spAutoFit/>
          </a:bodyPr>
          <a:lstStyle/>
          <a:p>
            <a:r>
              <a:rPr lang="en-US" b="1" dirty="0">
                <a:solidFill>
                  <a:schemeClr val="bg1"/>
                </a:solidFill>
                <a:latin typeface="MetaBook-Roman" pitchFamily="50" charset="0"/>
              </a:rPr>
              <a:t>Art &amp; Ecology, </a:t>
            </a:r>
            <a:r>
              <a:rPr lang="en-US" b="1" dirty="0" smtClean="0">
                <a:solidFill>
                  <a:schemeClr val="bg1"/>
                </a:solidFill>
                <a:latin typeface="MetaBook-Roman" pitchFamily="50" charset="0"/>
              </a:rPr>
              <a:t>ASU</a:t>
            </a:r>
            <a:r>
              <a:rPr lang="en-US" b="1" dirty="0">
                <a:solidFill>
                  <a:schemeClr val="bg1"/>
                </a:solidFill>
                <a:latin typeface="MetaBook-Roman" pitchFamily="50" charset="0"/>
              </a:rPr>
              <a:t/>
            </a:r>
            <a:br>
              <a:rPr lang="en-US" b="1" dirty="0">
                <a:solidFill>
                  <a:schemeClr val="bg1"/>
                </a:solidFill>
                <a:latin typeface="MetaBook-Roman" pitchFamily="50" charset="0"/>
              </a:rPr>
            </a:br>
            <a:r>
              <a:rPr lang="en-US" dirty="0" smtClean="0">
                <a:solidFill>
                  <a:schemeClr val="bg1"/>
                </a:solidFill>
                <a:latin typeface="MetaBook-Roman" pitchFamily="50" charset="0"/>
              </a:rPr>
              <a:t>This </a:t>
            </a:r>
            <a:r>
              <a:rPr lang="en-US" dirty="0">
                <a:solidFill>
                  <a:schemeClr val="bg1"/>
                </a:solidFill>
                <a:latin typeface="MetaBook-Roman" pitchFamily="50" charset="0"/>
              </a:rPr>
              <a:t>display includes works created in 2012 in conjunction with in </a:t>
            </a:r>
            <a:r>
              <a:rPr lang="en-US" dirty="0" smtClean="0">
                <a:solidFill>
                  <a:schemeClr val="bg1"/>
                </a:solidFill>
                <a:latin typeface="MetaBook-Roman" pitchFamily="50" charset="0"/>
              </a:rPr>
              <a:t>an </a:t>
            </a:r>
            <a:r>
              <a:rPr lang="en-US" i="1" dirty="0" smtClean="0">
                <a:solidFill>
                  <a:schemeClr val="bg1"/>
                </a:solidFill>
                <a:latin typeface="MetaBook-Roman" pitchFamily="50" charset="0"/>
              </a:rPr>
              <a:t>Art </a:t>
            </a:r>
            <a:r>
              <a:rPr lang="en-US" i="1" dirty="0">
                <a:solidFill>
                  <a:schemeClr val="bg1"/>
                </a:solidFill>
                <a:latin typeface="MetaBook-Roman" pitchFamily="50" charset="0"/>
              </a:rPr>
              <a:t>&amp; Ecology</a:t>
            </a:r>
            <a:r>
              <a:rPr lang="en-US" dirty="0">
                <a:solidFill>
                  <a:schemeClr val="bg1"/>
                </a:solidFill>
                <a:latin typeface="MetaBook-Roman" pitchFamily="50" charset="0"/>
              </a:rPr>
              <a:t> course at Arizona State University led by associate professor of photography Julie Anand which was developed with fellow School of Art professor and art historian, </a:t>
            </a:r>
            <a:r>
              <a:rPr lang="en-US" dirty="0" smtClean="0">
                <a:solidFill>
                  <a:schemeClr val="bg1"/>
                </a:solidFill>
                <a:latin typeface="MetaBook-Roman" pitchFamily="50" charset="0"/>
              </a:rPr>
              <a:t>Dr</a:t>
            </a:r>
            <a:r>
              <a:rPr lang="en-US" dirty="0">
                <a:solidFill>
                  <a:schemeClr val="bg1"/>
                </a:solidFill>
                <a:latin typeface="MetaBook-Roman" pitchFamily="50" charset="0"/>
              </a:rPr>
              <a:t>. Claudia </a:t>
            </a:r>
            <a:r>
              <a:rPr lang="en-US" dirty="0" err="1">
                <a:solidFill>
                  <a:schemeClr val="bg1"/>
                </a:solidFill>
                <a:latin typeface="MetaBook-Roman" pitchFamily="50" charset="0"/>
              </a:rPr>
              <a:t>Mesch</a:t>
            </a:r>
            <a:r>
              <a:rPr lang="en-US" dirty="0">
                <a:solidFill>
                  <a:schemeClr val="bg1"/>
                </a:solidFill>
                <a:latin typeface="MetaBook-Roman" pitchFamily="50" charset="0"/>
              </a:rPr>
              <a:t>. </a:t>
            </a:r>
            <a:r>
              <a:rPr lang="en-US" dirty="0" smtClean="0">
                <a:solidFill>
                  <a:schemeClr val="bg1"/>
                </a:solidFill>
                <a:latin typeface="MetaBook-Roman" pitchFamily="50" charset="0"/>
              </a:rPr>
              <a:t/>
            </a:r>
            <a:br>
              <a:rPr lang="en-US" dirty="0" smtClean="0">
                <a:solidFill>
                  <a:schemeClr val="bg1"/>
                </a:solidFill>
                <a:latin typeface="MetaBook-Roman" pitchFamily="50" charset="0"/>
              </a:rPr>
            </a:br>
            <a:r>
              <a:rPr lang="en-US" dirty="0" smtClean="0">
                <a:solidFill>
                  <a:schemeClr val="bg1"/>
                </a:solidFill>
                <a:latin typeface="MetaBook-Roman" pitchFamily="50" charset="0"/>
              </a:rPr>
              <a:t>In </a:t>
            </a:r>
            <a:r>
              <a:rPr lang="en-US" dirty="0">
                <a:solidFill>
                  <a:schemeClr val="bg1"/>
                </a:solidFill>
                <a:latin typeface="MetaBook-Roman" pitchFamily="50" charset="0"/>
              </a:rPr>
              <a:t>addition to readings, field trips and slide lectures on artists who engage with environmental issues, artists respond with self-directed independent projects. Today all of these artists have finished degrees at ASU and are working on their own careers</a:t>
            </a:r>
            <a:r>
              <a:rPr lang="en-US" dirty="0" smtClean="0">
                <a:solidFill>
                  <a:schemeClr val="bg1"/>
                </a:solidFill>
                <a:latin typeface="MetaBook-Roman" pitchFamily="50" charset="0"/>
              </a:rPr>
              <a:t>.</a:t>
            </a:r>
            <a:br>
              <a:rPr lang="en-US" dirty="0" smtClean="0">
                <a:solidFill>
                  <a:schemeClr val="bg1"/>
                </a:solidFill>
                <a:latin typeface="MetaBook-Roman" pitchFamily="50" charset="0"/>
              </a:rPr>
            </a:br>
            <a:r>
              <a:rPr lang="en-US" sz="1000" dirty="0" smtClean="0">
                <a:solidFill>
                  <a:schemeClr val="bg1"/>
                </a:solidFill>
                <a:latin typeface="MetaBook-Roman" pitchFamily="50" charset="0"/>
              </a:rPr>
              <a:t/>
            </a:r>
            <a:br>
              <a:rPr lang="en-US" sz="1000" dirty="0" smtClean="0">
                <a:solidFill>
                  <a:schemeClr val="bg1"/>
                </a:solidFill>
                <a:latin typeface="MetaBook-Roman" pitchFamily="50" charset="0"/>
              </a:rPr>
            </a:br>
            <a:r>
              <a:rPr lang="en-US" sz="1400" dirty="0" smtClean="0">
                <a:solidFill>
                  <a:schemeClr val="bg1"/>
                </a:solidFill>
                <a:latin typeface="MetaBook-Roman" pitchFamily="50" charset="0"/>
              </a:rPr>
              <a:t>Artists: 1) Christopher Torres, 2) Matthew Garcia, 3) Lauren </a:t>
            </a:r>
            <a:r>
              <a:rPr lang="en-US" sz="1400" dirty="0" err="1" smtClean="0">
                <a:solidFill>
                  <a:schemeClr val="bg1"/>
                </a:solidFill>
                <a:latin typeface="MetaBook-Roman" pitchFamily="50" charset="0"/>
              </a:rPr>
              <a:t>Strohacker</a:t>
            </a:r>
            <a:r>
              <a:rPr lang="en-US" sz="1400" dirty="0" smtClean="0">
                <a:solidFill>
                  <a:schemeClr val="bg1"/>
                </a:solidFill>
                <a:latin typeface="MetaBook-Roman" pitchFamily="50" charset="0"/>
              </a:rPr>
              <a:t>, 4) Sean </a:t>
            </a:r>
            <a:r>
              <a:rPr lang="en-US" sz="1400" dirty="0" err="1" smtClean="0">
                <a:solidFill>
                  <a:schemeClr val="bg1"/>
                </a:solidFill>
                <a:latin typeface="MetaBook-Roman" pitchFamily="50" charset="0"/>
              </a:rPr>
              <a:t>Deckert</a:t>
            </a:r>
            <a:r>
              <a:rPr lang="en-US" sz="1400" dirty="0" smtClean="0">
                <a:solidFill>
                  <a:schemeClr val="bg1"/>
                </a:solidFill>
                <a:latin typeface="MetaBook-Roman" pitchFamily="50" charset="0"/>
              </a:rPr>
              <a:t>, 5) </a:t>
            </a:r>
            <a:r>
              <a:rPr lang="en-US" sz="1400" dirty="0" err="1" smtClean="0">
                <a:solidFill>
                  <a:schemeClr val="bg1"/>
                </a:solidFill>
                <a:latin typeface="MetaBook-Roman" pitchFamily="50" charset="0"/>
              </a:rPr>
              <a:t>Nic</a:t>
            </a:r>
            <a:r>
              <a:rPr lang="en-US" sz="1400" dirty="0" smtClean="0">
                <a:solidFill>
                  <a:schemeClr val="bg1"/>
                </a:solidFill>
                <a:latin typeface="MetaBook-Roman" pitchFamily="50" charset="0"/>
              </a:rPr>
              <a:t> </a:t>
            </a:r>
            <a:r>
              <a:rPr lang="en-US" sz="1400" dirty="0" err="1" smtClean="0">
                <a:solidFill>
                  <a:schemeClr val="bg1"/>
                </a:solidFill>
                <a:latin typeface="MetaBook-Roman" pitchFamily="50" charset="0"/>
              </a:rPr>
              <a:t>Weissinger</a:t>
            </a:r>
            <a:r>
              <a:rPr lang="en-US" sz="1400" dirty="0">
                <a:solidFill>
                  <a:schemeClr val="bg1"/>
                </a:solidFill>
                <a:latin typeface="MetaBook-Roman" pitchFamily="50" charset="0"/>
              </a:rPr>
              <a:t> </a:t>
            </a:r>
            <a:r>
              <a:rPr lang="en-US" sz="1400" dirty="0" smtClean="0">
                <a:solidFill>
                  <a:schemeClr val="bg1"/>
                </a:solidFill>
                <a:latin typeface="MetaBook-Roman" pitchFamily="50" charset="0"/>
              </a:rPr>
              <a:t>and </a:t>
            </a:r>
            <a:br>
              <a:rPr lang="en-US" sz="1400" dirty="0" smtClean="0">
                <a:solidFill>
                  <a:schemeClr val="bg1"/>
                </a:solidFill>
                <a:latin typeface="MetaBook-Roman" pitchFamily="50" charset="0"/>
              </a:rPr>
            </a:br>
            <a:r>
              <a:rPr lang="en-US" sz="1400" dirty="0" smtClean="0">
                <a:solidFill>
                  <a:schemeClr val="bg1"/>
                </a:solidFill>
                <a:latin typeface="MetaBook-Roman" pitchFamily="50" charset="0"/>
              </a:rPr>
              <a:t>6) Teresa </a:t>
            </a:r>
            <a:r>
              <a:rPr lang="en-US" sz="1400" dirty="0" err="1" smtClean="0">
                <a:solidFill>
                  <a:schemeClr val="bg1"/>
                </a:solidFill>
                <a:latin typeface="MetaBook-Roman" pitchFamily="50" charset="0"/>
              </a:rPr>
              <a:t>Miró</a:t>
            </a:r>
            <a:r>
              <a:rPr lang="en-US" sz="1400" dirty="0" smtClean="0">
                <a:solidFill>
                  <a:schemeClr val="bg1"/>
                </a:solidFill>
                <a:latin typeface="MetaBook-Roman" pitchFamily="50" charset="0"/>
              </a:rPr>
              <a:t>.</a:t>
            </a:r>
            <a:r>
              <a:rPr lang="en-US" dirty="0">
                <a:solidFill>
                  <a:schemeClr val="bg1"/>
                </a:solidFill>
                <a:latin typeface="MetaBook-Roman" pitchFamily="50" charset="0"/>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214912"/>
            <a:ext cx="2057400" cy="166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501" y="228600"/>
            <a:ext cx="2570331" cy="171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0551" y="2156752"/>
            <a:ext cx="2594172" cy="172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766060" y="4137660"/>
            <a:ext cx="2415540" cy="241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24200" y="228600"/>
            <a:ext cx="2118671" cy="173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501" y="4114800"/>
            <a:ext cx="214418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14271" y="1628599"/>
            <a:ext cx="228600" cy="369332"/>
          </a:xfrm>
          <a:prstGeom prst="rect">
            <a:avLst/>
          </a:prstGeom>
          <a:noFill/>
        </p:spPr>
        <p:txBody>
          <a:bodyPr wrap="square" rtlCol="0">
            <a:spAutoFit/>
          </a:bodyPr>
          <a:lstStyle/>
          <a:p>
            <a:r>
              <a:rPr lang="en-US" dirty="0" smtClean="0">
                <a:solidFill>
                  <a:schemeClr val="bg1"/>
                </a:solidFill>
                <a:latin typeface="MetaBook-Roman" pitchFamily="50" charset="0"/>
              </a:rPr>
              <a:t>2</a:t>
            </a:r>
            <a:endParaRPr lang="en-US" dirty="0">
              <a:solidFill>
                <a:schemeClr val="bg1"/>
              </a:solidFill>
              <a:latin typeface="MetaBook-Roman" pitchFamily="50" charset="0"/>
            </a:endParaRPr>
          </a:p>
        </p:txBody>
      </p:sp>
      <p:sp>
        <p:nvSpPr>
          <p:cNvPr id="13" name="TextBox 12"/>
          <p:cNvSpPr txBox="1"/>
          <p:nvPr/>
        </p:nvSpPr>
        <p:spPr>
          <a:xfrm>
            <a:off x="2651760" y="1611868"/>
            <a:ext cx="228600" cy="369332"/>
          </a:xfrm>
          <a:prstGeom prst="rect">
            <a:avLst/>
          </a:prstGeom>
          <a:noFill/>
        </p:spPr>
        <p:txBody>
          <a:bodyPr wrap="square" rtlCol="0">
            <a:spAutoFit/>
          </a:bodyPr>
          <a:lstStyle/>
          <a:p>
            <a:r>
              <a:rPr lang="en-US" dirty="0" smtClean="0">
                <a:solidFill>
                  <a:schemeClr val="bg1"/>
                </a:solidFill>
                <a:latin typeface="MetaBook-Roman" pitchFamily="50" charset="0"/>
              </a:rPr>
              <a:t>1</a:t>
            </a:r>
            <a:endParaRPr lang="en-US" dirty="0">
              <a:solidFill>
                <a:schemeClr val="bg1"/>
              </a:solidFill>
              <a:latin typeface="MetaBook-Roman" pitchFamily="50" charset="0"/>
            </a:endParaRPr>
          </a:p>
        </p:txBody>
      </p:sp>
      <p:sp>
        <p:nvSpPr>
          <p:cNvPr id="14" name="TextBox 13"/>
          <p:cNvSpPr txBox="1"/>
          <p:nvPr/>
        </p:nvSpPr>
        <p:spPr>
          <a:xfrm>
            <a:off x="2708472" y="3497580"/>
            <a:ext cx="228600" cy="369332"/>
          </a:xfrm>
          <a:prstGeom prst="rect">
            <a:avLst/>
          </a:prstGeom>
          <a:noFill/>
        </p:spPr>
        <p:txBody>
          <a:bodyPr wrap="square" rtlCol="0">
            <a:spAutoFit/>
          </a:bodyPr>
          <a:lstStyle/>
          <a:p>
            <a:r>
              <a:rPr lang="en-US" dirty="0" smtClean="0">
                <a:solidFill>
                  <a:schemeClr val="bg1"/>
                </a:solidFill>
                <a:latin typeface="MetaBook-Roman" pitchFamily="50" charset="0"/>
              </a:rPr>
              <a:t>3</a:t>
            </a:r>
            <a:endParaRPr lang="en-US" dirty="0">
              <a:solidFill>
                <a:schemeClr val="bg1"/>
              </a:solidFill>
              <a:latin typeface="MetaBook-Roman" pitchFamily="50" charset="0"/>
            </a:endParaRPr>
          </a:p>
        </p:txBody>
      </p:sp>
      <p:sp>
        <p:nvSpPr>
          <p:cNvPr id="15" name="TextBox 14"/>
          <p:cNvSpPr txBox="1"/>
          <p:nvPr/>
        </p:nvSpPr>
        <p:spPr>
          <a:xfrm>
            <a:off x="4876800" y="4114800"/>
            <a:ext cx="228600" cy="369332"/>
          </a:xfrm>
          <a:prstGeom prst="rect">
            <a:avLst/>
          </a:prstGeom>
          <a:noFill/>
        </p:spPr>
        <p:txBody>
          <a:bodyPr wrap="square" rtlCol="0">
            <a:spAutoFit/>
          </a:bodyPr>
          <a:lstStyle/>
          <a:p>
            <a:r>
              <a:rPr lang="en-US" dirty="0">
                <a:solidFill>
                  <a:schemeClr val="bg1"/>
                </a:solidFill>
                <a:latin typeface="MetaBook-Roman" pitchFamily="50" charset="0"/>
              </a:rPr>
              <a:t>6</a:t>
            </a:r>
          </a:p>
        </p:txBody>
      </p:sp>
      <p:sp>
        <p:nvSpPr>
          <p:cNvPr id="16" name="TextBox 15"/>
          <p:cNvSpPr txBox="1"/>
          <p:nvPr/>
        </p:nvSpPr>
        <p:spPr>
          <a:xfrm>
            <a:off x="4953000" y="3509010"/>
            <a:ext cx="228600" cy="369332"/>
          </a:xfrm>
          <a:prstGeom prst="rect">
            <a:avLst/>
          </a:prstGeom>
          <a:noFill/>
        </p:spPr>
        <p:txBody>
          <a:bodyPr wrap="square" rtlCol="0">
            <a:spAutoFit/>
          </a:bodyPr>
          <a:lstStyle/>
          <a:p>
            <a:r>
              <a:rPr lang="en-US" dirty="0" smtClean="0">
                <a:solidFill>
                  <a:schemeClr val="bg1"/>
                </a:solidFill>
                <a:latin typeface="MetaBook-Roman" pitchFamily="50" charset="0"/>
              </a:rPr>
              <a:t>4</a:t>
            </a:r>
            <a:endParaRPr lang="en-US" dirty="0">
              <a:solidFill>
                <a:schemeClr val="bg1"/>
              </a:solidFill>
              <a:latin typeface="MetaBook-Roman" pitchFamily="50" charset="0"/>
            </a:endParaRPr>
          </a:p>
        </p:txBody>
      </p:sp>
      <p:sp>
        <p:nvSpPr>
          <p:cNvPr id="18" name="TextBox 17"/>
          <p:cNvSpPr txBox="1"/>
          <p:nvPr/>
        </p:nvSpPr>
        <p:spPr>
          <a:xfrm>
            <a:off x="304800" y="6168152"/>
            <a:ext cx="228600" cy="369332"/>
          </a:xfrm>
          <a:prstGeom prst="rect">
            <a:avLst/>
          </a:prstGeom>
          <a:noFill/>
        </p:spPr>
        <p:txBody>
          <a:bodyPr wrap="square" rtlCol="0">
            <a:spAutoFit/>
          </a:bodyPr>
          <a:lstStyle/>
          <a:p>
            <a:r>
              <a:rPr lang="en-US" dirty="0" smtClean="0">
                <a:solidFill>
                  <a:schemeClr val="bg1"/>
                </a:solidFill>
                <a:latin typeface="MetaBook-Roman" pitchFamily="50" charset="0"/>
              </a:rPr>
              <a:t>5</a:t>
            </a:r>
            <a:endParaRPr lang="en-US" dirty="0">
              <a:solidFill>
                <a:schemeClr val="bg1"/>
              </a:solidFill>
              <a:latin typeface="MetaBook-Roman" pitchFamily="50" charset="0"/>
            </a:endParaRPr>
          </a:p>
        </p:txBody>
      </p:sp>
    </p:spTree>
    <p:extLst>
      <p:ext uri="{BB962C8B-B14F-4D97-AF65-F5344CB8AC3E}">
        <p14:creationId xmlns:p14="http://schemas.microsoft.com/office/powerpoint/2010/main" val="3571336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39259" y="323850"/>
            <a:ext cx="5423255" cy="3851668"/>
          </a:xfrm>
          <a:prstGeom prst="rect">
            <a:avLst/>
          </a:prstGeom>
          <a:ln w="38100">
            <a:solidFill>
              <a:schemeClr val="bg1">
                <a:lumMod val="65000"/>
              </a:schemeClr>
            </a:solidFill>
          </a:ln>
        </p:spPr>
      </p:pic>
      <p:sp>
        <p:nvSpPr>
          <p:cNvPr id="5" name="TextBox 4"/>
          <p:cNvSpPr txBox="1"/>
          <p:nvPr/>
        </p:nvSpPr>
        <p:spPr>
          <a:xfrm>
            <a:off x="316089" y="4343400"/>
            <a:ext cx="8534400" cy="2308324"/>
          </a:xfrm>
          <a:prstGeom prst="rect">
            <a:avLst/>
          </a:prstGeom>
          <a:noFill/>
        </p:spPr>
        <p:txBody>
          <a:bodyPr wrap="square" rtlCol="0">
            <a:spAutoFit/>
          </a:bodyPr>
          <a:lstStyle/>
          <a:p>
            <a:r>
              <a:rPr lang="en-US" b="1" dirty="0">
                <a:solidFill>
                  <a:schemeClr val="bg1"/>
                </a:solidFill>
                <a:latin typeface="MetaBook-Roman" pitchFamily="50" charset="0"/>
              </a:rPr>
              <a:t>Dan Collins </a:t>
            </a:r>
            <a:r>
              <a:rPr lang="en-US" dirty="0" smtClean="0">
                <a:solidFill>
                  <a:schemeClr val="bg1"/>
                </a:solidFill>
                <a:latin typeface="MetaBook-Roman" pitchFamily="50" charset="0"/>
              </a:rPr>
              <a:t>is </a:t>
            </a:r>
            <a:r>
              <a:rPr lang="en-US" dirty="0">
                <a:solidFill>
                  <a:schemeClr val="bg1"/>
                </a:solidFill>
                <a:latin typeface="MetaBook-Roman" pitchFamily="50" charset="0"/>
              </a:rPr>
              <a:t>currently Professor of </a:t>
            </a:r>
            <a:r>
              <a:rPr lang="en-US" dirty="0" err="1">
                <a:solidFill>
                  <a:schemeClr val="bg1"/>
                </a:solidFill>
                <a:latin typeface="MetaBook-Roman" pitchFamily="50" charset="0"/>
              </a:rPr>
              <a:t>Intermedia</a:t>
            </a:r>
            <a:r>
              <a:rPr lang="en-US" dirty="0">
                <a:solidFill>
                  <a:schemeClr val="bg1"/>
                </a:solidFill>
                <a:latin typeface="MetaBook-Roman" pitchFamily="50" charset="0"/>
              </a:rPr>
              <a:t> Studies at ASU, Co-Director of the Deep Creek summer art program and Co-Director of the PRISM Lab, an ASU Partnership for Research in Spatial Modeling. </a:t>
            </a:r>
            <a:r>
              <a:rPr lang="en-US" dirty="0" smtClean="0">
                <a:solidFill>
                  <a:schemeClr val="bg1"/>
                </a:solidFill>
                <a:latin typeface="MetaBook-Roman" pitchFamily="50" charset="0"/>
              </a:rPr>
              <a:t>Collins said of his work, “</a:t>
            </a:r>
            <a:r>
              <a:rPr lang="en-US" i="1" dirty="0" smtClean="0">
                <a:solidFill>
                  <a:schemeClr val="bg1"/>
                </a:solidFill>
                <a:latin typeface="MetaBook-Roman" pitchFamily="50" charset="0"/>
              </a:rPr>
              <a:t>I </a:t>
            </a:r>
            <a:r>
              <a:rPr lang="en-US" i="1" dirty="0">
                <a:solidFill>
                  <a:schemeClr val="bg1"/>
                </a:solidFill>
                <a:latin typeface="MetaBook-Roman" pitchFamily="50" charset="0"/>
              </a:rPr>
              <a:t>wanted to create a true ‘participatory map’ that captured the aspirations, struggles and successes of individuals and groups who are working to develop a more sustainable urban environment. The resulting map, ‘Atlas of the Rio Salado,’ is an evolving portrait of our shared landscape</a:t>
            </a:r>
            <a:r>
              <a:rPr lang="en-US" i="1" dirty="0" smtClean="0">
                <a:solidFill>
                  <a:schemeClr val="bg1"/>
                </a:solidFill>
                <a:latin typeface="MetaBook-Roman" pitchFamily="50" charset="0"/>
              </a:rPr>
              <a:t>.”</a:t>
            </a:r>
            <a:r>
              <a:rPr lang="en-US" dirty="0">
                <a:solidFill>
                  <a:schemeClr val="bg1"/>
                </a:solidFill>
                <a:latin typeface="MetaBook-Roman" pitchFamily="50" charset="0"/>
              </a:rPr>
              <a:t> </a:t>
            </a:r>
          </a:p>
          <a:p>
            <a:endParaRPr lang="en-US" dirty="0">
              <a:solidFill>
                <a:schemeClr val="bg1"/>
              </a:solidFill>
              <a:latin typeface="MetaBook-Roman" pitchFamily="50" charset="0"/>
            </a:endParaRPr>
          </a:p>
        </p:txBody>
      </p:sp>
      <p:sp>
        <p:nvSpPr>
          <p:cNvPr id="6" name="Rectangle 5"/>
          <p:cNvSpPr/>
          <p:nvPr/>
        </p:nvSpPr>
        <p:spPr>
          <a:xfrm>
            <a:off x="5562600" y="6172200"/>
            <a:ext cx="2976969" cy="338554"/>
          </a:xfrm>
          <a:prstGeom prst="rect">
            <a:avLst/>
          </a:prstGeom>
        </p:spPr>
        <p:txBody>
          <a:bodyPr wrap="none">
            <a:spAutoFit/>
          </a:bodyPr>
          <a:lstStyle/>
          <a:p>
            <a:r>
              <a:rPr lang="en-US" sz="1600" dirty="0" smtClean="0">
                <a:solidFill>
                  <a:schemeClr val="bg1"/>
                </a:solidFill>
                <a:latin typeface="MetaBook-Roman" pitchFamily="50" charset="0"/>
              </a:rPr>
              <a:t>http://riosalado.crowdmap.com</a:t>
            </a:r>
            <a:endParaRPr lang="en-US" sz="1600" dirty="0">
              <a:solidFill>
                <a:schemeClr val="bg1"/>
              </a:solidFill>
              <a:latin typeface="MetaBook-Roman" pitchFamily="50" charset="0"/>
            </a:endParaRPr>
          </a:p>
        </p:txBody>
      </p:sp>
    </p:spTree>
    <p:extLst>
      <p:ext uri="{BB962C8B-B14F-4D97-AF65-F5344CB8AC3E}">
        <p14:creationId xmlns:p14="http://schemas.microsoft.com/office/powerpoint/2010/main" val="2891272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747" y="304800"/>
            <a:ext cx="4107066" cy="6172200"/>
          </a:xfrm>
          <a:prstGeom prst="rect">
            <a:avLst/>
          </a:prstGeom>
        </p:spPr>
      </p:pic>
      <p:sp>
        <p:nvSpPr>
          <p:cNvPr id="5" name="TextBox 4"/>
          <p:cNvSpPr txBox="1"/>
          <p:nvPr/>
        </p:nvSpPr>
        <p:spPr>
          <a:xfrm>
            <a:off x="3124200" y="6251198"/>
            <a:ext cx="1752600" cy="246221"/>
          </a:xfrm>
          <a:prstGeom prst="rect">
            <a:avLst/>
          </a:prstGeom>
          <a:noFill/>
        </p:spPr>
        <p:txBody>
          <a:bodyPr wrap="square" rtlCol="0">
            <a:spAutoFit/>
          </a:bodyPr>
          <a:lstStyle/>
          <a:p>
            <a:r>
              <a:rPr lang="en-US" sz="1000" dirty="0" smtClean="0">
                <a:solidFill>
                  <a:schemeClr val="bg1"/>
                </a:solidFill>
                <a:latin typeface="MetaBook-Roman" pitchFamily="50" charset="0"/>
              </a:rPr>
              <a:t>Photo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sp>
        <p:nvSpPr>
          <p:cNvPr id="7" name="TextBox 6"/>
          <p:cNvSpPr txBox="1"/>
          <p:nvPr/>
        </p:nvSpPr>
        <p:spPr>
          <a:xfrm>
            <a:off x="4648200" y="990600"/>
            <a:ext cx="4114800" cy="5262979"/>
          </a:xfrm>
          <a:prstGeom prst="rect">
            <a:avLst/>
          </a:prstGeom>
          <a:noFill/>
        </p:spPr>
        <p:txBody>
          <a:bodyPr wrap="square" rtlCol="0">
            <a:spAutoFit/>
          </a:bodyPr>
          <a:lstStyle/>
          <a:p>
            <a:r>
              <a:rPr lang="en-US" sz="2000" b="1" dirty="0">
                <a:solidFill>
                  <a:schemeClr val="bg1"/>
                </a:solidFill>
                <a:latin typeface="MetaBook-Roman" pitchFamily="50" charset="0"/>
              </a:rPr>
              <a:t>Mitch </a:t>
            </a:r>
            <a:r>
              <a:rPr lang="en-US" sz="2000" b="1" dirty="0" smtClean="0">
                <a:solidFill>
                  <a:schemeClr val="bg1"/>
                </a:solidFill>
                <a:latin typeface="MetaBook-Roman" pitchFamily="50" charset="0"/>
              </a:rPr>
              <a:t>Fry’s</a:t>
            </a:r>
            <a:r>
              <a:rPr lang="en-US" sz="2000" dirty="0" smtClean="0">
                <a:solidFill>
                  <a:schemeClr val="bg1"/>
                </a:solidFill>
                <a:latin typeface="MetaBook-Roman" pitchFamily="50" charset="0"/>
              </a:rPr>
              <a:t> interest </a:t>
            </a:r>
            <a:r>
              <a:rPr lang="en-US" sz="2000" dirty="0">
                <a:solidFill>
                  <a:schemeClr val="bg1"/>
                </a:solidFill>
                <a:latin typeface="MetaBook-Roman" pitchFamily="50" charset="0"/>
              </a:rPr>
              <a:t>in art began at an early </a:t>
            </a:r>
            <a:r>
              <a:rPr lang="en-US" sz="2000" dirty="0" smtClean="0">
                <a:solidFill>
                  <a:schemeClr val="bg1"/>
                </a:solidFill>
                <a:latin typeface="MetaBook-Roman" pitchFamily="50" charset="0"/>
              </a:rPr>
              <a:t>age. His </a:t>
            </a:r>
            <a:r>
              <a:rPr lang="en-US" sz="2000" dirty="0">
                <a:solidFill>
                  <a:schemeClr val="bg1"/>
                </a:solidFill>
                <a:latin typeface="MetaBook-Roman" pitchFamily="50" charset="0"/>
              </a:rPr>
              <a:t>father was a professional artist and his proximity to Chicago enabled him to take classes at the Art Institute. </a:t>
            </a:r>
            <a:r>
              <a:rPr lang="en-US" sz="2000" dirty="0" smtClean="0">
                <a:solidFill>
                  <a:schemeClr val="bg1"/>
                </a:solidFill>
                <a:latin typeface="MetaBook-Roman" pitchFamily="50" charset="0"/>
              </a:rPr>
              <a:t>Today, Fry works as an artist as well as a </a:t>
            </a:r>
            <a:r>
              <a:rPr lang="en-US" sz="2000" dirty="0">
                <a:solidFill>
                  <a:schemeClr val="bg1"/>
                </a:solidFill>
                <a:latin typeface="MetaBook-Roman" pitchFamily="50" charset="0"/>
              </a:rPr>
              <a:t>designer and manufacturer of </a:t>
            </a:r>
            <a:r>
              <a:rPr lang="en-US" sz="2000" dirty="0" smtClean="0">
                <a:solidFill>
                  <a:schemeClr val="bg1"/>
                </a:solidFill>
                <a:latin typeface="MetaBook-Roman" pitchFamily="50" charset="0"/>
              </a:rPr>
              <a:t>commercial </a:t>
            </a:r>
            <a:r>
              <a:rPr lang="en-US" sz="2000" dirty="0">
                <a:solidFill>
                  <a:schemeClr val="bg1"/>
                </a:solidFill>
                <a:latin typeface="MetaBook-Roman" pitchFamily="50" charset="0"/>
              </a:rPr>
              <a:t>and retail </a:t>
            </a:r>
            <a:r>
              <a:rPr lang="en-US" sz="2000" dirty="0" smtClean="0">
                <a:solidFill>
                  <a:schemeClr val="bg1"/>
                </a:solidFill>
                <a:latin typeface="MetaBook-Roman" pitchFamily="50" charset="0"/>
              </a:rPr>
              <a:t>furnishings. </a:t>
            </a:r>
            <a:br>
              <a:rPr lang="en-US" sz="2000" dirty="0" smtClean="0">
                <a:solidFill>
                  <a:schemeClr val="bg1"/>
                </a:solidFill>
                <a:latin typeface="MetaBook-Roman" pitchFamily="50" charset="0"/>
              </a:rPr>
            </a:br>
            <a:endParaRPr lang="en-US" sz="2000" dirty="0">
              <a:solidFill>
                <a:schemeClr val="bg1"/>
              </a:solidFill>
              <a:latin typeface="MetaBook-Roman" pitchFamily="50" charset="0"/>
            </a:endParaRPr>
          </a:p>
          <a:p>
            <a:r>
              <a:rPr lang="en-US" sz="2000" i="1" dirty="0">
                <a:solidFill>
                  <a:schemeClr val="bg1"/>
                </a:solidFill>
                <a:latin typeface="MetaBook-Roman" pitchFamily="50" charset="0"/>
              </a:rPr>
              <a:t>“In my art, repurposed and recycled materials always have been at the forefront of my vision and a deciding factor in my material choices. </a:t>
            </a:r>
            <a:endParaRPr lang="en-US" sz="2000" i="1" dirty="0" smtClean="0">
              <a:solidFill>
                <a:schemeClr val="bg1"/>
              </a:solidFill>
              <a:latin typeface="MetaBook-Roman" pitchFamily="50" charset="0"/>
            </a:endParaRPr>
          </a:p>
          <a:p>
            <a:endParaRPr lang="en-US" sz="2000" i="1" dirty="0">
              <a:solidFill>
                <a:schemeClr val="bg1"/>
              </a:solidFill>
              <a:latin typeface="MetaBook-Roman" pitchFamily="50" charset="0"/>
            </a:endParaRPr>
          </a:p>
          <a:p>
            <a:r>
              <a:rPr lang="en-US" sz="2000" dirty="0">
                <a:solidFill>
                  <a:schemeClr val="bg1"/>
                </a:solidFill>
                <a:latin typeface="MetaBook-Roman" pitchFamily="50" charset="0"/>
              </a:rPr>
              <a:t>www.mitchfry.com</a:t>
            </a:r>
          </a:p>
          <a:p>
            <a:endParaRPr lang="en-US" sz="2000" dirty="0">
              <a:solidFill>
                <a:schemeClr val="bg1"/>
              </a:solidFill>
              <a:latin typeface="MetaBook-Roman" pitchFamily="50" charset="0"/>
            </a:endParaRPr>
          </a:p>
          <a:p>
            <a:endParaRPr lang="en-US" dirty="0">
              <a:solidFill>
                <a:schemeClr val="bg1"/>
              </a:solidFill>
            </a:endParaRPr>
          </a:p>
        </p:txBody>
      </p:sp>
    </p:spTree>
    <p:extLst>
      <p:ext uri="{BB962C8B-B14F-4D97-AF65-F5344CB8AC3E}">
        <p14:creationId xmlns:p14="http://schemas.microsoft.com/office/powerpoint/2010/main" val="168153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7201" y="222957"/>
            <a:ext cx="3990630" cy="3611757"/>
            <a:chOff x="2037064" y="256823"/>
            <a:chExt cx="4269762" cy="388620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7064" y="256823"/>
              <a:ext cx="4239557" cy="3886200"/>
            </a:xfrm>
            <a:prstGeom prst="rect">
              <a:avLst/>
            </a:prstGeom>
          </p:spPr>
        </p:pic>
        <p:sp>
          <p:nvSpPr>
            <p:cNvPr id="7" name="Rectangle 6"/>
            <p:cNvSpPr/>
            <p:nvPr/>
          </p:nvSpPr>
          <p:spPr>
            <a:xfrm>
              <a:off x="4800600" y="3868580"/>
              <a:ext cx="1506226" cy="264930"/>
            </a:xfrm>
            <a:prstGeom prst="rect">
              <a:avLst/>
            </a:prstGeom>
          </p:spPr>
          <p:txBody>
            <a:bodyPr wrap="none">
              <a:spAutoFit/>
            </a:bodyPr>
            <a:lstStyle/>
            <a:p>
              <a:r>
                <a:rPr lang="en-US" sz="1000" dirty="0" smtClean="0">
                  <a:solidFill>
                    <a:schemeClr val="bg1"/>
                  </a:solidFill>
                  <a:latin typeface="MetaBook-Roman" pitchFamily="50" charset="0"/>
                </a:rPr>
                <a:t>Photo by Michael </a:t>
              </a:r>
              <a:r>
                <a:rPr lang="en-US" sz="1000" dirty="0" err="1" smtClean="0">
                  <a:solidFill>
                    <a:schemeClr val="bg1"/>
                  </a:solidFill>
                  <a:latin typeface="MetaBook-Roman" pitchFamily="50" charset="0"/>
                </a:rPr>
                <a:t>Ging</a:t>
              </a:r>
              <a:endParaRPr lang="en-US" sz="1000" dirty="0">
                <a:solidFill>
                  <a:schemeClr val="bg1"/>
                </a:solidFill>
                <a:latin typeface="MetaBook-Roman" pitchFamily="50" charset="0"/>
              </a:endParaRPr>
            </a:p>
          </p:txBody>
        </p:sp>
      </p:grpSp>
      <p:sp>
        <p:nvSpPr>
          <p:cNvPr id="8" name="TextBox 7"/>
          <p:cNvSpPr txBox="1"/>
          <p:nvPr/>
        </p:nvSpPr>
        <p:spPr>
          <a:xfrm>
            <a:off x="4572000" y="609600"/>
            <a:ext cx="4152900" cy="5324535"/>
          </a:xfrm>
          <a:prstGeom prst="rect">
            <a:avLst/>
          </a:prstGeom>
          <a:noFill/>
        </p:spPr>
        <p:txBody>
          <a:bodyPr wrap="square" rtlCol="0">
            <a:spAutoFit/>
          </a:bodyPr>
          <a:lstStyle/>
          <a:p>
            <a:r>
              <a:rPr lang="en-US" sz="2000" b="1" dirty="0">
                <a:solidFill>
                  <a:schemeClr val="bg1"/>
                </a:solidFill>
                <a:latin typeface="MetaBook-Roman" pitchFamily="50" charset="0"/>
              </a:rPr>
              <a:t>Kyle </a:t>
            </a:r>
            <a:r>
              <a:rPr lang="en-US" sz="2000" b="1" dirty="0" err="1">
                <a:solidFill>
                  <a:schemeClr val="bg1"/>
                </a:solidFill>
                <a:latin typeface="MetaBook-Roman" pitchFamily="50" charset="0"/>
              </a:rPr>
              <a:t>Jordre</a:t>
            </a:r>
            <a:r>
              <a:rPr lang="en-US" sz="2000" b="1" dirty="0">
                <a:solidFill>
                  <a:schemeClr val="bg1"/>
                </a:solidFill>
                <a:latin typeface="MetaBook-Roman" pitchFamily="50" charset="0"/>
              </a:rPr>
              <a:t> </a:t>
            </a:r>
            <a:r>
              <a:rPr lang="en-US" sz="2000" dirty="0">
                <a:solidFill>
                  <a:schemeClr val="bg1"/>
                </a:solidFill>
                <a:latin typeface="MetaBook-Roman" pitchFamily="50" charset="0"/>
              </a:rPr>
              <a:t>began his career </a:t>
            </a:r>
            <a:r>
              <a:rPr lang="en-US" sz="2000" dirty="0" smtClean="0">
                <a:solidFill>
                  <a:schemeClr val="bg1"/>
                </a:solidFill>
                <a:latin typeface="MetaBook-Roman" pitchFamily="50" charset="0"/>
              </a:rPr>
              <a:t>and spent almost 10 years as </a:t>
            </a:r>
            <a:r>
              <a:rPr lang="en-US" sz="2000" dirty="0">
                <a:solidFill>
                  <a:schemeClr val="bg1"/>
                </a:solidFill>
                <a:latin typeface="MetaBook-Roman" pitchFamily="50" charset="0"/>
              </a:rPr>
              <a:t>a middle school social studies </a:t>
            </a:r>
            <a:r>
              <a:rPr lang="en-US" sz="2000" dirty="0" smtClean="0">
                <a:solidFill>
                  <a:schemeClr val="bg1"/>
                </a:solidFill>
                <a:latin typeface="MetaBook-Roman" pitchFamily="50" charset="0"/>
              </a:rPr>
              <a:t>teacher. </a:t>
            </a:r>
            <a:r>
              <a:rPr lang="en-US" sz="2000" dirty="0">
                <a:solidFill>
                  <a:schemeClr val="bg1"/>
                </a:solidFill>
                <a:latin typeface="MetaBook-Roman" pitchFamily="50" charset="0"/>
              </a:rPr>
              <a:t>He eventually sought a career </a:t>
            </a:r>
            <a:r>
              <a:rPr lang="en-US" sz="2000" dirty="0" smtClean="0">
                <a:solidFill>
                  <a:schemeClr val="bg1"/>
                </a:solidFill>
                <a:latin typeface="MetaBook-Roman" pitchFamily="50" charset="0"/>
              </a:rPr>
              <a:t>change. It </a:t>
            </a:r>
            <a:r>
              <a:rPr lang="en-US" sz="2000" dirty="0">
                <a:solidFill>
                  <a:schemeClr val="bg1"/>
                </a:solidFill>
                <a:latin typeface="MetaBook-Roman" pitchFamily="50" charset="0"/>
              </a:rPr>
              <a:t>was while renovating his house that he discovered the possibilities of being an artist. He needed a piece of art for his walls, so he painted one himself with some leftover paint. The experience took him and his career in a new direction. </a:t>
            </a:r>
            <a:r>
              <a:rPr lang="en-US" sz="2000" dirty="0" smtClean="0">
                <a:solidFill>
                  <a:schemeClr val="bg1"/>
                </a:solidFill>
                <a:latin typeface="MetaBook-Roman" pitchFamily="50" charset="0"/>
              </a:rPr>
              <a:t/>
            </a:r>
            <a:br>
              <a:rPr lang="en-US" sz="2000" dirty="0" smtClean="0">
                <a:solidFill>
                  <a:schemeClr val="bg1"/>
                </a:solidFill>
                <a:latin typeface="MetaBook-Roman" pitchFamily="50" charset="0"/>
              </a:rPr>
            </a:br>
            <a:endParaRPr lang="en-US" sz="2000" dirty="0" smtClean="0">
              <a:solidFill>
                <a:schemeClr val="bg1"/>
              </a:solidFill>
              <a:latin typeface="MetaBook-Roman" pitchFamily="50" charset="0"/>
            </a:endParaRPr>
          </a:p>
          <a:p>
            <a:r>
              <a:rPr lang="en-US" sz="2000" i="1" dirty="0">
                <a:solidFill>
                  <a:schemeClr val="bg1"/>
                </a:solidFill>
                <a:latin typeface="MetaBook-Roman" pitchFamily="50" charset="0"/>
              </a:rPr>
              <a:t>“I consider myself a green artist, using the ‘oops’ paint (paint that has been </a:t>
            </a:r>
            <a:r>
              <a:rPr lang="en-US" sz="2000" i="1" dirty="0" err="1" smtClean="0">
                <a:solidFill>
                  <a:schemeClr val="bg1"/>
                </a:solidFill>
                <a:latin typeface="MetaBook-Roman" pitchFamily="50" charset="0"/>
              </a:rPr>
              <a:t>mis</a:t>
            </a:r>
            <a:r>
              <a:rPr lang="en-US" sz="2000" i="1" dirty="0" smtClean="0">
                <a:solidFill>
                  <a:schemeClr val="bg1"/>
                </a:solidFill>
                <a:latin typeface="MetaBook-Roman" pitchFamily="50" charset="0"/>
              </a:rPr>
              <a:t>-tinted</a:t>
            </a:r>
            <a:r>
              <a:rPr lang="en-US" sz="2000" i="1" dirty="0">
                <a:solidFill>
                  <a:schemeClr val="bg1"/>
                </a:solidFill>
                <a:latin typeface="MetaBook-Roman" pitchFamily="50" charset="0"/>
              </a:rPr>
              <a:t>) from paint and hardware stores, as well as old paint buckets, lids and stirrers</a:t>
            </a:r>
            <a:r>
              <a:rPr lang="en-US" sz="2000" i="1" dirty="0" smtClean="0">
                <a:solidFill>
                  <a:schemeClr val="bg1"/>
                </a:solidFill>
                <a:latin typeface="MetaBook-Roman" pitchFamily="50" charset="0"/>
              </a:rPr>
              <a:t>.” </a:t>
            </a:r>
            <a:endParaRPr lang="en-US" sz="2000" dirty="0">
              <a:solidFill>
                <a:schemeClr val="bg1"/>
              </a:solidFill>
              <a:latin typeface="MetaBook-Roman" pitchFamily="50" charset="0"/>
            </a:endParaRP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1234441" y="3227069"/>
            <a:ext cx="2103122" cy="3657598"/>
          </a:xfrm>
          <a:prstGeom prst="rect">
            <a:avLst/>
          </a:prstGeom>
        </p:spPr>
      </p:pic>
    </p:spTree>
    <p:extLst>
      <p:ext uri="{BB962C8B-B14F-4D97-AF65-F5344CB8AC3E}">
        <p14:creationId xmlns:p14="http://schemas.microsoft.com/office/powerpoint/2010/main" val="1978659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022" y="1066800"/>
            <a:ext cx="3581400" cy="1513197"/>
          </a:xfrm>
          <a:prstGeom prst="rect">
            <a:avLst/>
          </a:prstGeom>
        </p:spPr>
      </p:pic>
      <p:sp>
        <p:nvSpPr>
          <p:cNvPr id="6" name="Rectangle 5"/>
          <p:cNvSpPr/>
          <p:nvPr/>
        </p:nvSpPr>
        <p:spPr>
          <a:xfrm>
            <a:off x="4191000" y="304800"/>
            <a:ext cx="4648200" cy="6463308"/>
          </a:xfrm>
          <a:prstGeom prst="rect">
            <a:avLst/>
          </a:prstGeom>
        </p:spPr>
        <p:txBody>
          <a:bodyPr wrap="square">
            <a:spAutoFit/>
          </a:bodyPr>
          <a:lstStyle/>
          <a:p>
            <a:r>
              <a:rPr lang="en-US" dirty="0">
                <a:solidFill>
                  <a:schemeClr val="bg1"/>
                </a:solidFill>
                <a:latin typeface="MetaBook-Roman" pitchFamily="50" charset="0"/>
              </a:rPr>
              <a:t>This collaborative installation was created by </a:t>
            </a:r>
            <a:r>
              <a:rPr lang="en-US" dirty="0" smtClean="0">
                <a:solidFill>
                  <a:schemeClr val="bg1"/>
                </a:solidFill>
                <a:latin typeface="MetaBook-Roman" pitchFamily="50" charset="0"/>
              </a:rPr>
              <a:t>artists </a:t>
            </a:r>
            <a:r>
              <a:rPr lang="en-US" b="1" dirty="0">
                <a:solidFill>
                  <a:schemeClr val="bg1"/>
                </a:solidFill>
                <a:latin typeface="MetaBook-Roman" pitchFamily="50" charset="0"/>
              </a:rPr>
              <a:t>Joan Baron </a:t>
            </a:r>
            <a:r>
              <a:rPr lang="en-US" dirty="0">
                <a:solidFill>
                  <a:schemeClr val="bg1"/>
                </a:solidFill>
                <a:latin typeface="MetaBook-Roman" pitchFamily="50" charset="0"/>
              </a:rPr>
              <a:t>and </a:t>
            </a:r>
            <a:r>
              <a:rPr lang="en-US" b="1" dirty="0" smtClean="0">
                <a:solidFill>
                  <a:schemeClr val="bg1"/>
                </a:solidFill>
                <a:latin typeface="MetaBook-Roman" pitchFamily="50" charset="0"/>
              </a:rPr>
              <a:t>Laurie </a:t>
            </a:r>
            <a:r>
              <a:rPr lang="en-US" b="1" dirty="0">
                <a:solidFill>
                  <a:schemeClr val="bg1"/>
                </a:solidFill>
                <a:latin typeface="MetaBook-Roman" pitchFamily="50" charset="0"/>
              </a:rPr>
              <a:t>Lundquist</a:t>
            </a:r>
            <a:r>
              <a:rPr lang="en-US" dirty="0">
                <a:solidFill>
                  <a:schemeClr val="bg1"/>
                </a:solidFill>
                <a:latin typeface="MetaBook-Roman" pitchFamily="50" charset="0"/>
              </a:rPr>
              <a:t>. Both are active artists and environmentalists, </a:t>
            </a:r>
            <a:r>
              <a:rPr lang="en-US" dirty="0" smtClean="0">
                <a:solidFill>
                  <a:schemeClr val="bg1"/>
                </a:solidFill>
                <a:latin typeface="MetaBook-Roman" pitchFamily="50" charset="0"/>
              </a:rPr>
              <a:t>and the </a:t>
            </a:r>
            <a:r>
              <a:rPr lang="en-US" dirty="0">
                <a:solidFill>
                  <a:schemeClr val="bg1"/>
                </a:solidFill>
                <a:latin typeface="MetaBook-Roman" pitchFamily="50" charset="0"/>
              </a:rPr>
              <a:t>two have shared a friendship and creative bond for several years. </a:t>
            </a:r>
            <a:endParaRPr lang="en-US" dirty="0" smtClean="0">
              <a:solidFill>
                <a:schemeClr val="bg1"/>
              </a:solidFill>
              <a:latin typeface="MetaBook-Roman" pitchFamily="50" charset="0"/>
            </a:endParaRPr>
          </a:p>
          <a:p>
            <a:endParaRPr lang="en-US" sz="1000" i="1" dirty="0">
              <a:solidFill>
                <a:schemeClr val="bg1"/>
              </a:solidFill>
              <a:latin typeface="MetaBook-Roman" pitchFamily="50" charset="0"/>
            </a:endParaRPr>
          </a:p>
          <a:p>
            <a:r>
              <a:rPr lang="en-US" i="1" dirty="0" smtClean="0">
                <a:solidFill>
                  <a:schemeClr val="bg1"/>
                </a:solidFill>
                <a:latin typeface="MetaBook-Roman" pitchFamily="50" charset="0"/>
              </a:rPr>
              <a:t>In Seeds We Trust </a:t>
            </a:r>
            <a:r>
              <a:rPr lang="en-US" dirty="0">
                <a:solidFill>
                  <a:schemeClr val="bg1"/>
                </a:solidFill>
                <a:latin typeface="MetaBook-Roman" pitchFamily="50" charset="0"/>
              </a:rPr>
              <a:t>i</a:t>
            </a:r>
            <a:r>
              <a:rPr lang="en-US" dirty="0" smtClean="0">
                <a:solidFill>
                  <a:schemeClr val="bg1"/>
                </a:solidFill>
                <a:latin typeface="MetaBook-Roman" pitchFamily="50" charset="0"/>
              </a:rPr>
              <a:t>s an </a:t>
            </a:r>
            <a:r>
              <a:rPr lang="en-US" dirty="0">
                <a:solidFill>
                  <a:schemeClr val="bg1"/>
                </a:solidFill>
                <a:latin typeface="MetaBook-Roman" pitchFamily="50" charset="0"/>
              </a:rPr>
              <a:t>installation </a:t>
            </a:r>
            <a:r>
              <a:rPr lang="en-US" dirty="0" smtClean="0">
                <a:solidFill>
                  <a:schemeClr val="bg1"/>
                </a:solidFill>
                <a:latin typeface="MetaBook-Roman" pitchFamily="50" charset="0"/>
              </a:rPr>
              <a:t>that invites viewers </a:t>
            </a:r>
            <a:r>
              <a:rPr lang="en-US" dirty="0">
                <a:solidFill>
                  <a:schemeClr val="bg1"/>
                </a:solidFill>
                <a:latin typeface="MetaBook-Roman" pitchFamily="50" charset="0"/>
              </a:rPr>
              <a:t>to consider </a:t>
            </a:r>
            <a:r>
              <a:rPr lang="en-US" dirty="0" smtClean="0">
                <a:solidFill>
                  <a:schemeClr val="bg1"/>
                </a:solidFill>
                <a:latin typeface="MetaBook-Roman" pitchFamily="50" charset="0"/>
              </a:rPr>
              <a:t>seeds as important forms of currency</a:t>
            </a:r>
            <a:r>
              <a:rPr lang="en-US" dirty="0">
                <a:solidFill>
                  <a:schemeClr val="bg1"/>
                </a:solidFill>
                <a:latin typeface="MetaBook-Roman" pitchFamily="50" charset="0"/>
              </a:rPr>
              <a:t>. </a:t>
            </a:r>
            <a:r>
              <a:rPr lang="en-US" dirty="0" smtClean="0">
                <a:solidFill>
                  <a:schemeClr val="bg1"/>
                </a:solidFill>
                <a:latin typeface="MetaBook-Roman" pitchFamily="50" charset="0"/>
              </a:rPr>
              <a:t>The team </a:t>
            </a:r>
            <a:r>
              <a:rPr lang="en-US" dirty="0" smtClean="0">
                <a:solidFill>
                  <a:schemeClr val="bg1"/>
                </a:solidFill>
              </a:rPr>
              <a:t>partnered </a:t>
            </a:r>
            <a:r>
              <a:rPr lang="en-US" dirty="0">
                <a:solidFill>
                  <a:schemeClr val="bg1"/>
                </a:solidFill>
              </a:rPr>
              <a:t>with Native Seeds/SEARCH in </a:t>
            </a:r>
            <a:r>
              <a:rPr lang="en-US" dirty="0" smtClean="0">
                <a:solidFill>
                  <a:schemeClr val="bg1"/>
                </a:solidFill>
              </a:rPr>
              <a:t>Tucson, a </a:t>
            </a:r>
            <a:r>
              <a:rPr lang="en-US" dirty="0">
                <a:solidFill>
                  <a:schemeClr val="bg1"/>
                </a:solidFill>
              </a:rPr>
              <a:t>seed bank and learning center dedicated to the preservation and promotion of the greater Southwest's </a:t>
            </a:r>
            <a:r>
              <a:rPr lang="en-US" dirty="0" smtClean="0">
                <a:solidFill>
                  <a:schemeClr val="bg1"/>
                </a:solidFill>
              </a:rPr>
              <a:t>agricultural heritage. </a:t>
            </a:r>
            <a:r>
              <a:rPr lang="en-US" dirty="0">
                <a:solidFill>
                  <a:schemeClr val="bg1"/>
                </a:solidFill>
              </a:rPr>
              <a:t/>
            </a:r>
            <a:br>
              <a:rPr lang="en-US" dirty="0">
                <a:solidFill>
                  <a:schemeClr val="bg1"/>
                </a:solidFill>
              </a:rPr>
            </a:br>
            <a:endParaRPr lang="en-US" sz="1000" dirty="0">
              <a:solidFill>
                <a:schemeClr val="bg1"/>
              </a:solidFill>
              <a:latin typeface="MetaBook-Roman" pitchFamily="50" charset="0"/>
            </a:endParaRPr>
          </a:p>
          <a:p>
            <a:r>
              <a:rPr lang="en-US" i="1" dirty="0" smtClean="0">
                <a:solidFill>
                  <a:schemeClr val="bg1"/>
                </a:solidFill>
                <a:latin typeface="MetaBook-Roman" pitchFamily="50" charset="0"/>
              </a:rPr>
              <a:t>“Planting </a:t>
            </a:r>
            <a:r>
              <a:rPr lang="en-US" i="1" dirty="0">
                <a:solidFill>
                  <a:schemeClr val="bg1"/>
                </a:solidFill>
                <a:latin typeface="MetaBook-Roman" pitchFamily="50" charset="0"/>
              </a:rPr>
              <a:t>seeds is a universal act. The resulting plants play a major role in maintaining biodiversity and balance within our ecosystems. Seed saving and sharing provides us with a potent connection to a fresh, seasonally grown, healthy </a:t>
            </a:r>
            <a:r>
              <a:rPr lang="en-US" i="1" dirty="0" smtClean="0">
                <a:solidFill>
                  <a:schemeClr val="bg1"/>
                </a:solidFill>
                <a:latin typeface="MetaBook-Roman" pitchFamily="50" charset="0"/>
              </a:rPr>
              <a:t/>
            </a:r>
            <a:br>
              <a:rPr lang="en-US" i="1" dirty="0" smtClean="0">
                <a:solidFill>
                  <a:schemeClr val="bg1"/>
                </a:solidFill>
                <a:latin typeface="MetaBook-Roman" pitchFamily="50" charset="0"/>
              </a:rPr>
            </a:br>
            <a:r>
              <a:rPr lang="en-US" i="1" dirty="0" smtClean="0">
                <a:solidFill>
                  <a:schemeClr val="bg1"/>
                </a:solidFill>
                <a:latin typeface="MetaBook-Roman" pitchFamily="50" charset="0"/>
              </a:rPr>
              <a:t>food </a:t>
            </a:r>
            <a:r>
              <a:rPr lang="en-US" i="1" dirty="0">
                <a:solidFill>
                  <a:schemeClr val="bg1"/>
                </a:solidFill>
                <a:latin typeface="MetaBook-Roman" pitchFamily="50" charset="0"/>
              </a:rPr>
              <a:t>source</a:t>
            </a:r>
            <a:r>
              <a:rPr lang="en-US" i="1" dirty="0" smtClean="0">
                <a:solidFill>
                  <a:schemeClr val="bg1"/>
                </a:solidFill>
                <a:latin typeface="MetaBook-Roman" pitchFamily="50" charset="0"/>
              </a:rPr>
              <a:t>.” </a:t>
            </a:r>
          </a:p>
          <a:p>
            <a:endParaRPr lang="en-US" sz="1000" i="1" dirty="0">
              <a:solidFill>
                <a:schemeClr val="bg1"/>
              </a:solidFill>
              <a:latin typeface="MetaBook-Roman" pitchFamily="50" charset="0"/>
            </a:endParaRPr>
          </a:p>
          <a:p>
            <a:r>
              <a:rPr lang="en-US" dirty="0" smtClean="0">
                <a:solidFill>
                  <a:schemeClr val="bg1"/>
                </a:solidFill>
                <a:latin typeface="MetaBook-Roman" pitchFamily="50" charset="0"/>
              </a:rPr>
              <a:t>www.joanbaron.com</a:t>
            </a:r>
          </a:p>
          <a:p>
            <a:r>
              <a:rPr lang="en-US" dirty="0">
                <a:solidFill>
                  <a:schemeClr val="bg1"/>
                </a:solidFill>
                <a:latin typeface="MetaBook-Roman" pitchFamily="50" charset="0"/>
              </a:rPr>
              <a:t>www.laurielundquist.com</a:t>
            </a:r>
          </a:p>
        </p:txBody>
      </p:sp>
      <p:pic>
        <p:nvPicPr>
          <p:cNvPr id="1026" name="Picture 2" descr="C:\Documents and Settings\Micheldo\Desktop\Lundquist\inseedsoverview.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066" y="2819400"/>
            <a:ext cx="3550356" cy="234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26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842</Words>
  <Application>Microsoft Office PowerPoint</Application>
  <PresentationFormat>On-screen Show (4:3)</PresentationFormat>
  <Paragraphs>87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Tempe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Dock, Michelle</dc:creator>
  <cp:lastModifiedBy>Dock, Michelle</cp:lastModifiedBy>
  <cp:revision>29</cp:revision>
  <dcterms:created xsi:type="dcterms:W3CDTF">2013-01-31T18:36:59Z</dcterms:created>
  <dcterms:modified xsi:type="dcterms:W3CDTF">2013-02-06T16:01:14Z</dcterms:modified>
</cp:coreProperties>
</file>